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Lst>
  <p:notesMasterIdLst>
    <p:notesMasterId r:id="rId30"/>
  </p:notesMasterIdLst>
  <p:handoutMasterIdLst>
    <p:handoutMasterId r:id="rId31"/>
  </p:handoutMasterIdLst>
  <p:sldIdLst>
    <p:sldId id="1025" r:id="rId2"/>
    <p:sldId id="1237" r:id="rId3"/>
    <p:sldId id="1719" r:id="rId4"/>
    <p:sldId id="1749" r:id="rId5"/>
    <p:sldId id="1747" r:id="rId6"/>
    <p:sldId id="1893" r:id="rId7"/>
    <p:sldId id="1879" r:id="rId8"/>
    <p:sldId id="1863" r:id="rId9"/>
    <p:sldId id="1870" r:id="rId10"/>
    <p:sldId id="1880" r:id="rId11"/>
    <p:sldId id="1878" r:id="rId12"/>
    <p:sldId id="1871" r:id="rId13"/>
    <p:sldId id="1881" r:id="rId14"/>
    <p:sldId id="1882" r:id="rId15"/>
    <p:sldId id="1883" r:id="rId16"/>
    <p:sldId id="1884" r:id="rId17"/>
    <p:sldId id="1885" r:id="rId18"/>
    <p:sldId id="1876" r:id="rId19"/>
    <p:sldId id="1877" r:id="rId20"/>
    <p:sldId id="1886" r:id="rId21"/>
    <p:sldId id="1887" r:id="rId22"/>
    <p:sldId id="1888" r:id="rId23"/>
    <p:sldId id="1889" r:id="rId24"/>
    <p:sldId id="1890" r:id="rId25"/>
    <p:sldId id="1891" r:id="rId26"/>
    <p:sldId id="1892" r:id="rId27"/>
    <p:sldId id="1777" r:id="rId28"/>
    <p:sldId id="1738" r:id="rId29"/>
  </p:sldIdLst>
  <p:sldSz cx="9144000" cy="6858000" type="screen4x3"/>
  <p:notesSz cx="7099300" cy="10234613"/>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99"/>
    <a:srgbClr val="660066"/>
    <a:srgbClr val="3366CC"/>
    <a:srgbClr val="FFCCCC"/>
    <a:srgbClr val="A50021"/>
    <a:srgbClr val="008080"/>
    <a:srgbClr val="CC0000"/>
    <a:srgbClr val="FFFFCC"/>
    <a:srgbClr val="CC0099"/>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2" autoAdjust="0"/>
    <p:restoredTop sz="98960" autoAdjust="0"/>
  </p:normalViewPr>
  <p:slideViewPr>
    <p:cSldViewPr>
      <p:cViewPr varScale="1">
        <p:scale>
          <a:sx n="73" d="100"/>
          <a:sy n="73" d="100"/>
        </p:scale>
        <p:origin x="84" y="5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544"/>
    </p:cViewPr>
  </p:sorterViewPr>
  <p:notesViewPr>
    <p:cSldViewPr>
      <p:cViewPr varScale="1">
        <p:scale>
          <a:sx n="72" d="100"/>
          <a:sy n="72" d="100"/>
        </p:scale>
        <p:origin x="-3348" y="-12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bwMode="auto">
          <a:xfrm>
            <a:off x="0" y="0"/>
            <a:ext cx="3075480" cy="512304"/>
          </a:xfrm>
          <a:prstGeom prst="rect">
            <a:avLst/>
          </a:prstGeom>
          <a:noFill/>
          <a:ln>
            <a:noFill/>
          </a:ln>
          <a:effectLst/>
          <a:extLst/>
        </p:spPr>
        <p:txBody>
          <a:bodyPr vert="horz" wrap="square" lIns="95177" tIns="47593" rIns="95177" bIns="47593" numCol="1" anchor="t" anchorCtr="0" compatLnSpc="1">
            <a:prstTxWarp prst="textNoShape">
              <a:avLst/>
            </a:prstTxWarp>
          </a:bodyPr>
          <a:lstStyle>
            <a:lvl1pPr defTabSz="952017">
              <a:defRPr sz="1200">
                <a:latin typeface="Arial" charset="0"/>
                <a:ea typeface="新細明體" pitchFamily="18" charset="-120"/>
              </a:defRPr>
            </a:lvl1pPr>
          </a:lstStyle>
          <a:p>
            <a:pPr>
              <a:defRPr/>
            </a:pPr>
            <a:endParaRPr lang="en-US" altLang="zh-TW"/>
          </a:p>
        </p:txBody>
      </p:sp>
      <p:sp>
        <p:nvSpPr>
          <p:cNvPr id="141315" name="Rectangle 3"/>
          <p:cNvSpPr>
            <a:spLocks noGrp="1" noChangeArrowheads="1"/>
          </p:cNvSpPr>
          <p:nvPr>
            <p:ph type="dt" sz="quarter" idx="1"/>
          </p:nvPr>
        </p:nvSpPr>
        <p:spPr bwMode="auto">
          <a:xfrm>
            <a:off x="4022163" y="0"/>
            <a:ext cx="3075480" cy="512304"/>
          </a:xfrm>
          <a:prstGeom prst="rect">
            <a:avLst/>
          </a:prstGeom>
          <a:noFill/>
          <a:ln>
            <a:noFill/>
          </a:ln>
          <a:effectLst/>
          <a:extLst/>
        </p:spPr>
        <p:txBody>
          <a:bodyPr vert="horz" wrap="square" lIns="95177" tIns="47593" rIns="95177" bIns="47593" numCol="1" anchor="t" anchorCtr="0" compatLnSpc="1">
            <a:prstTxWarp prst="textNoShape">
              <a:avLst/>
            </a:prstTxWarp>
          </a:bodyPr>
          <a:lstStyle>
            <a:lvl1pPr algn="r" defTabSz="952017">
              <a:defRPr sz="1200">
                <a:latin typeface="Arial" charset="0"/>
                <a:ea typeface="新細明體" pitchFamily="18" charset="-120"/>
              </a:defRPr>
            </a:lvl1pPr>
          </a:lstStyle>
          <a:p>
            <a:pPr>
              <a:defRPr/>
            </a:pPr>
            <a:endParaRPr lang="en-US" altLang="zh-TW"/>
          </a:p>
        </p:txBody>
      </p:sp>
      <p:sp>
        <p:nvSpPr>
          <p:cNvPr id="141316" name="Rectangle 4"/>
          <p:cNvSpPr>
            <a:spLocks noGrp="1" noChangeArrowheads="1"/>
          </p:cNvSpPr>
          <p:nvPr>
            <p:ph type="ftr" sz="quarter" idx="2"/>
          </p:nvPr>
        </p:nvSpPr>
        <p:spPr bwMode="auto">
          <a:xfrm>
            <a:off x="0" y="9719036"/>
            <a:ext cx="3075480" cy="513940"/>
          </a:xfrm>
          <a:prstGeom prst="rect">
            <a:avLst/>
          </a:prstGeom>
          <a:noFill/>
          <a:ln>
            <a:noFill/>
          </a:ln>
          <a:effectLst/>
          <a:extLst/>
        </p:spPr>
        <p:txBody>
          <a:bodyPr vert="horz" wrap="square" lIns="95177" tIns="47593" rIns="95177" bIns="47593" numCol="1" anchor="b" anchorCtr="0" compatLnSpc="1">
            <a:prstTxWarp prst="textNoShape">
              <a:avLst/>
            </a:prstTxWarp>
          </a:bodyPr>
          <a:lstStyle>
            <a:lvl1pPr defTabSz="952017">
              <a:defRPr sz="1200">
                <a:latin typeface="Arial" charset="0"/>
                <a:ea typeface="新細明體" pitchFamily="18" charset="-120"/>
              </a:defRPr>
            </a:lvl1pPr>
          </a:lstStyle>
          <a:p>
            <a:pPr>
              <a:defRPr/>
            </a:pPr>
            <a:endParaRPr lang="en-US" altLang="zh-TW"/>
          </a:p>
        </p:txBody>
      </p:sp>
      <p:sp>
        <p:nvSpPr>
          <p:cNvPr id="141317" name="Rectangle 5"/>
          <p:cNvSpPr>
            <a:spLocks noGrp="1" noChangeArrowheads="1"/>
          </p:cNvSpPr>
          <p:nvPr>
            <p:ph type="sldNum" sz="quarter" idx="3"/>
          </p:nvPr>
        </p:nvSpPr>
        <p:spPr bwMode="auto">
          <a:xfrm>
            <a:off x="4022163" y="9719036"/>
            <a:ext cx="3075480" cy="513940"/>
          </a:xfrm>
          <a:prstGeom prst="rect">
            <a:avLst/>
          </a:prstGeom>
          <a:noFill/>
          <a:ln>
            <a:noFill/>
          </a:ln>
          <a:effectLst/>
          <a:extLst/>
        </p:spPr>
        <p:txBody>
          <a:bodyPr vert="horz" wrap="square" lIns="95177" tIns="47593" rIns="95177" bIns="47593" numCol="1" anchor="b" anchorCtr="0" compatLnSpc="1">
            <a:prstTxWarp prst="textNoShape">
              <a:avLst/>
            </a:prstTxWarp>
          </a:bodyPr>
          <a:lstStyle>
            <a:lvl1pPr algn="r" defTabSz="952017">
              <a:defRPr sz="1200">
                <a:latin typeface="Arial" charset="0"/>
                <a:ea typeface="新細明體" pitchFamily="18" charset="-120"/>
              </a:defRPr>
            </a:lvl1pPr>
          </a:lstStyle>
          <a:p>
            <a:pPr>
              <a:defRPr/>
            </a:pPr>
            <a:fld id="{727AF288-B58E-46B9-ABAC-A670504BA7DF}" type="slidenum">
              <a:rPr lang="en-US" altLang="zh-TW"/>
              <a:pPr>
                <a:defRPr/>
              </a:pPr>
              <a:t>‹#›</a:t>
            </a:fld>
            <a:endParaRPr lang="en-US" altLang="zh-TW"/>
          </a:p>
        </p:txBody>
      </p:sp>
    </p:spTree>
    <p:extLst>
      <p:ext uri="{BB962C8B-B14F-4D97-AF65-F5344CB8AC3E}">
        <p14:creationId xmlns:p14="http://schemas.microsoft.com/office/powerpoint/2010/main" val="4273666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75480" cy="512304"/>
          </a:xfrm>
          <a:prstGeom prst="rect">
            <a:avLst/>
          </a:prstGeom>
          <a:noFill/>
          <a:ln>
            <a:noFill/>
          </a:ln>
          <a:effectLst/>
          <a:extLst/>
        </p:spPr>
        <p:txBody>
          <a:bodyPr vert="horz" wrap="square" lIns="95177" tIns="47593" rIns="95177" bIns="47593" numCol="1" anchor="t" anchorCtr="0" compatLnSpc="1">
            <a:prstTxWarp prst="textNoShape">
              <a:avLst/>
            </a:prstTxWarp>
          </a:bodyPr>
          <a:lstStyle>
            <a:lvl1pPr defTabSz="952017">
              <a:defRPr sz="1200">
                <a:latin typeface="Arial" charset="0"/>
                <a:ea typeface="新細明體" pitchFamily="18" charset="-120"/>
              </a:defRPr>
            </a:lvl1pPr>
          </a:lstStyle>
          <a:p>
            <a:pPr>
              <a:defRPr/>
            </a:pPr>
            <a:endParaRPr lang="en-US" altLang="zh-TW"/>
          </a:p>
        </p:txBody>
      </p:sp>
      <p:sp>
        <p:nvSpPr>
          <p:cNvPr id="25603" name="Rectangle 3"/>
          <p:cNvSpPr>
            <a:spLocks noGrp="1" noChangeArrowheads="1"/>
          </p:cNvSpPr>
          <p:nvPr>
            <p:ph type="dt" idx="1"/>
          </p:nvPr>
        </p:nvSpPr>
        <p:spPr bwMode="auto">
          <a:xfrm>
            <a:off x="4022163" y="0"/>
            <a:ext cx="3075480" cy="512304"/>
          </a:xfrm>
          <a:prstGeom prst="rect">
            <a:avLst/>
          </a:prstGeom>
          <a:noFill/>
          <a:ln>
            <a:noFill/>
          </a:ln>
          <a:effectLst/>
          <a:extLst/>
        </p:spPr>
        <p:txBody>
          <a:bodyPr vert="horz" wrap="square" lIns="95177" tIns="47593" rIns="95177" bIns="47593" numCol="1" anchor="t" anchorCtr="0" compatLnSpc="1">
            <a:prstTxWarp prst="textNoShape">
              <a:avLst/>
            </a:prstTxWarp>
          </a:bodyPr>
          <a:lstStyle>
            <a:lvl1pPr algn="r" defTabSz="952017">
              <a:defRPr sz="1200">
                <a:latin typeface="Arial" charset="0"/>
                <a:ea typeface="新細明體" pitchFamily="18" charset="-120"/>
              </a:defRPr>
            </a:lvl1pPr>
          </a:lstStyle>
          <a:p>
            <a:pPr>
              <a:defRPr/>
            </a:pPr>
            <a:endParaRPr lang="en-US" altLang="zh-TW"/>
          </a:p>
        </p:txBody>
      </p:sp>
      <p:sp>
        <p:nvSpPr>
          <p:cNvPr id="35844" name="Rectangle 4"/>
          <p:cNvSpPr>
            <a:spLocks noGrp="1" noRot="1" noChangeAspect="1" noChangeArrowheads="1" noTextEdit="1"/>
          </p:cNvSpPr>
          <p:nvPr>
            <p:ph type="sldImg" idx="2"/>
          </p:nvPr>
        </p:nvSpPr>
        <p:spPr bwMode="auto">
          <a:xfrm>
            <a:off x="992188" y="769938"/>
            <a:ext cx="5113337" cy="38338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709600" y="4859520"/>
            <a:ext cx="5680103" cy="4605821"/>
          </a:xfrm>
          <a:prstGeom prst="rect">
            <a:avLst/>
          </a:prstGeom>
          <a:noFill/>
          <a:ln>
            <a:noFill/>
          </a:ln>
          <a:effectLst/>
          <a:extLst/>
        </p:spPr>
        <p:txBody>
          <a:bodyPr vert="horz" wrap="square" lIns="95177" tIns="47593" rIns="95177" bIns="47593"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25606" name="Rectangle 6"/>
          <p:cNvSpPr>
            <a:spLocks noGrp="1" noChangeArrowheads="1"/>
          </p:cNvSpPr>
          <p:nvPr>
            <p:ph type="ftr" sz="quarter" idx="4"/>
          </p:nvPr>
        </p:nvSpPr>
        <p:spPr bwMode="auto">
          <a:xfrm>
            <a:off x="0" y="9719036"/>
            <a:ext cx="3075480" cy="513940"/>
          </a:xfrm>
          <a:prstGeom prst="rect">
            <a:avLst/>
          </a:prstGeom>
          <a:noFill/>
          <a:ln>
            <a:noFill/>
          </a:ln>
          <a:effectLst/>
          <a:extLst/>
        </p:spPr>
        <p:txBody>
          <a:bodyPr vert="horz" wrap="square" lIns="95177" tIns="47593" rIns="95177" bIns="47593" numCol="1" anchor="b" anchorCtr="0" compatLnSpc="1">
            <a:prstTxWarp prst="textNoShape">
              <a:avLst/>
            </a:prstTxWarp>
          </a:bodyPr>
          <a:lstStyle>
            <a:lvl1pPr defTabSz="952017">
              <a:defRPr sz="1200">
                <a:latin typeface="Arial" charset="0"/>
                <a:ea typeface="新細明體" pitchFamily="18" charset="-120"/>
              </a:defRPr>
            </a:lvl1pPr>
          </a:lstStyle>
          <a:p>
            <a:pPr>
              <a:defRPr/>
            </a:pPr>
            <a:endParaRPr lang="en-US" altLang="zh-TW"/>
          </a:p>
        </p:txBody>
      </p:sp>
      <p:sp>
        <p:nvSpPr>
          <p:cNvPr id="25607" name="Rectangle 7"/>
          <p:cNvSpPr>
            <a:spLocks noGrp="1" noChangeArrowheads="1"/>
          </p:cNvSpPr>
          <p:nvPr>
            <p:ph type="sldNum" sz="quarter" idx="5"/>
          </p:nvPr>
        </p:nvSpPr>
        <p:spPr bwMode="auto">
          <a:xfrm>
            <a:off x="4022163" y="9719036"/>
            <a:ext cx="3075480" cy="513940"/>
          </a:xfrm>
          <a:prstGeom prst="rect">
            <a:avLst/>
          </a:prstGeom>
          <a:noFill/>
          <a:ln>
            <a:noFill/>
          </a:ln>
          <a:effectLst/>
          <a:extLst/>
        </p:spPr>
        <p:txBody>
          <a:bodyPr vert="horz" wrap="square" lIns="95177" tIns="47593" rIns="95177" bIns="47593" numCol="1" anchor="b" anchorCtr="0" compatLnSpc="1">
            <a:prstTxWarp prst="textNoShape">
              <a:avLst/>
            </a:prstTxWarp>
          </a:bodyPr>
          <a:lstStyle>
            <a:lvl1pPr algn="r" defTabSz="952017">
              <a:defRPr sz="1200">
                <a:latin typeface="Arial" charset="0"/>
                <a:ea typeface="新細明體" pitchFamily="18" charset="-120"/>
              </a:defRPr>
            </a:lvl1pPr>
          </a:lstStyle>
          <a:p>
            <a:pPr>
              <a:defRPr/>
            </a:pPr>
            <a:fld id="{119A17AB-2CC3-4D7D-9D31-B4B3282B7B3A}" type="slidenum">
              <a:rPr lang="en-US" altLang="zh-TW"/>
              <a:pPr>
                <a:defRPr/>
              </a:pPr>
              <a:t>‹#›</a:t>
            </a:fld>
            <a:endParaRPr lang="en-US" altLang="zh-TW"/>
          </a:p>
        </p:txBody>
      </p:sp>
    </p:spTree>
    <p:extLst>
      <p:ext uri="{BB962C8B-B14F-4D97-AF65-F5344CB8AC3E}">
        <p14:creationId xmlns:p14="http://schemas.microsoft.com/office/powerpoint/2010/main" val="31216163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32706522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latin typeface="Arial" pitchFamily="34" charset="0"/>
            </a:endParaRPr>
          </a:p>
        </p:txBody>
      </p:sp>
    </p:spTree>
    <p:extLst>
      <p:ext uri="{BB962C8B-B14F-4D97-AF65-F5344CB8AC3E}">
        <p14:creationId xmlns:p14="http://schemas.microsoft.com/office/powerpoint/2010/main" val="2570807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latin typeface="Arial" pitchFamily="34" charset="0"/>
            </a:endParaRPr>
          </a:p>
        </p:txBody>
      </p:sp>
    </p:spTree>
    <p:extLst>
      <p:ext uri="{BB962C8B-B14F-4D97-AF65-F5344CB8AC3E}">
        <p14:creationId xmlns:p14="http://schemas.microsoft.com/office/powerpoint/2010/main" val="954053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2062229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32577711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426997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481820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17829661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9480068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400691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3771515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4020507" y="9720674"/>
            <a:ext cx="3077137" cy="51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35" tIns="47718" rIns="95435" bIns="47718" anchor="b"/>
          <a:lstStyle>
            <a:lvl1pPr defTabSz="855663" eaLnBrk="0" hangingPunct="0">
              <a:defRPr kumimoji="1">
                <a:solidFill>
                  <a:schemeClr val="tx1"/>
                </a:solidFill>
                <a:latin typeface="Arial" charset="0"/>
                <a:ea typeface="新細明體" pitchFamily="18" charset="-120"/>
              </a:defRPr>
            </a:lvl1pPr>
            <a:lvl2pPr marL="742950" indent="-285750" defTabSz="855663" eaLnBrk="0" hangingPunct="0">
              <a:defRPr kumimoji="1">
                <a:solidFill>
                  <a:schemeClr val="tx1"/>
                </a:solidFill>
                <a:latin typeface="Arial" charset="0"/>
                <a:ea typeface="新細明體" pitchFamily="18" charset="-120"/>
              </a:defRPr>
            </a:lvl2pPr>
            <a:lvl3pPr marL="1143000" indent="-228600" defTabSz="855663" eaLnBrk="0" hangingPunct="0">
              <a:defRPr kumimoji="1">
                <a:solidFill>
                  <a:schemeClr val="tx1"/>
                </a:solidFill>
                <a:latin typeface="Arial" charset="0"/>
                <a:ea typeface="新細明體" pitchFamily="18" charset="-120"/>
              </a:defRPr>
            </a:lvl3pPr>
            <a:lvl4pPr marL="1600200" indent="-228600" defTabSz="855663" eaLnBrk="0" hangingPunct="0">
              <a:defRPr kumimoji="1">
                <a:solidFill>
                  <a:schemeClr val="tx1"/>
                </a:solidFill>
                <a:latin typeface="Arial" charset="0"/>
                <a:ea typeface="新細明體" pitchFamily="18" charset="-120"/>
              </a:defRPr>
            </a:lvl4pPr>
            <a:lvl5pPr marL="2057400" indent="-228600" defTabSz="855663" eaLnBrk="0" hangingPunct="0">
              <a:defRPr kumimoji="1">
                <a:solidFill>
                  <a:schemeClr val="tx1"/>
                </a:solidFill>
                <a:latin typeface="Arial" charset="0"/>
                <a:ea typeface="新細明體" pitchFamily="18" charset="-120"/>
              </a:defRPr>
            </a:lvl5pPr>
            <a:lvl6pPr marL="2514600" indent="-228600" defTabSz="855663"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defTabSz="855663"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defTabSz="855663"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defTabSz="855663"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B3880F09-7279-4940-9E40-0953C8CE5B24}" type="slidenum">
              <a:rPr lang="en-US" altLang="zh-TW" sz="1200"/>
              <a:pPr algn="r" eaLnBrk="1" hangingPunct="1"/>
              <a:t>1</a:t>
            </a:fld>
            <a:endParaRPr lang="en-US" altLang="zh-TW"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extLst>
      <p:ext uri="{BB962C8B-B14F-4D97-AF65-F5344CB8AC3E}">
        <p14:creationId xmlns:p14="http://schemas.microsoft.com/office/powerpoint/2010/main" val="19209326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3609011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b="0">
                <a:solidFill>
                  <a:prstClr val="black"/>
                </a:solidFill>
              </a:rPr>
              <a:pPr algn="r" eaLnBrk="1" hangingPunct="1">
                <a:spcBef>
                  <a:spcPct val="0"/>
                </a:spcBef>
              </a:pPr>
              <a:t>20</a:t>
            </a:fld>
            <a:endParaRPr lang="en-US" altLang="zh-TW" b="0">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41159937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b="0">
                <a:solidFill>
                  <a:prstClr val="black"/>
                </a:solidFill>
              </a:rPr>
              <a:pPr algn="r" eaLnBrk="1" hangingPunct="1">
                <a:spcBef>
                  <a:spcPct val="0"/>
                </a:spcBef>
              </a:pPr>
              <a:t>21</a:t>
            </a:fld>
            <a:endParaRPr lang="en-US" altLang="zh-TW" b="0">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20698947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b="0">
                <a:solidFill>
                  <a:prstClr val="black"/>
                </a:solidFill>
              </a:rPr>
              <a:pPr algn="r" eaLnBrk="1" hangingPunct="1">
                <a:spcBef>
                  <a:spcPct val="0"/>
                </a:spcBef>
              </a:pPr>
              <a:t>22</a:t>
            </a:fld>
            <a:endParaRPr lang="en-US" altLang="zh-TW" b="0">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9245325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a:solidFill>
                  <a:prstClr val="black"/>
                </a:solidFill>
              </a:rPr>
              <a:pPr algn="r" eaLnBrk="1" hangingPunct="1">
                <a:spcBef>
                  <a:spcPct val="0"/>
                </a:spcBef>
              </a:pPr>
              <a:t>23</a:t>
            </a:fld>
            <a:endParaRPr lang="en-US" altLang="zh-TW">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9245325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F855B4E0-0F70-49F3-B1E4-969FC3A992B7}" type="slidenum">
              <a:rPr lang="en-US" altLang="zh-TW" b="0">
                <a:solidFill>
                  <a:prstClr val="black"/>
                </a:solidFill>
              </a:rPr>
              <a:pPr algn="r" eaLnBrk="1" hangingPunct="1">
                <a:spcBef>
                  <a:spcPct val="0"/>
                </a:spcBef>
              </a:pPr>
              <a:t>25</a:t>
            </a:fld>
            <a:endParaRPr lang="en-US" altLang="zh-TW" b="0">
              <a:solidFill>
                <a:prstClr val="black"/>
              </a:solidFill>
            </a:endParaRPr>
          </a:p>
        </p:txBody>
      </p:sp>
      <p:sp>
        <p:nvSpPr>
          <p:cNvPr id="26627" name="Rectangle 2"/>
          <p:cNvSpPr>
            <a:spLocks noGrp="1" noRot="1" noChangeAspect="1" noChangeArrowheads="1" noTextEdit="1"/>
          </p:cNvSpPr>
          <p:nvPr>
            <p:ph type="sldImg"/>
          </p:nvPr>
        </p:nvSpPr>
        <p:spPr>
          <a:xfrm>
            <a:off x="1277938" y="609600"/>
            <a:ext cx="4084637" cy="3063875"/>
          </a:xfrm>
          <a:ln/>
        </p:spPr>
      </p:sp>
      <p:sp>
        <p:nvSpPr>
          <p:cNvPr id="2662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4273207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40368835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4022163" y="9719036"/>
            <a:ext cx="3075480" cy="51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66" tIns="47886" rIns="95766" bIns="47886" anchor="b"/>
          <a:lstStyle>
            <a:lvl1pPr defTabSz="922338" eaLnBrk="0" hangingPunct="0">
              <a:defRPr kumimoji="1">
                <a:solidFill>
                  <a:schemeClr val="tx1"/>
                </a:solidFill>
                <a:latin typeface="Arial" charset="0"/>
                <a:ea typeface="新細明體" pitchFamily="18" charset="-120"/>
              </a:defRPr>
            </a:lvl1pPr>
            <a:lvl2pPr marL="742950" indent="-285750" defTabSz="922338" eaLnBrk="0" hangingPunct="0">
              <a:defRPr kumimoji="1">
                <a:solidFill>
                  <a:schemeClr val="tx1"/>
                </a:solidFill>
                <a:latin typeface="Arial" charset="0"/>
                <a:ea typeface="新細明體" pitchFamily="18" charset="-120"/>
              </a:defRPr>
            </a:lvl2pPr>
            <a:lvl3pPr marL="1143000" indent="-228600" defTabSz="922338" eaLnBrk="0" hangingPunct="0">
              <a:defRPr kumimoji="1">
                <a:solidFill>
                  <a:schemeClr val="tx1"/>
                </a:solidFill>
                <a:latin typeface="Arial" charset="0"/>
                <a:ea typeface="新細明體" pitchFamily="18" charset="-120"/>
              </a:defRPr>
            </a:lvl3pPr>
            <a:lvl4pPr marL="1600200" indent="-228600" defTabSz="922338" eaLnBrk="0" hangingPunct="0">
              <a:defRPr kumimoji="1">
                <a:solidFill>
                  <a:schemeClr val="tx1"/>
                </a:solidFill>
                <a:latin typeface="Arial" charset="0"/>
                <a:ea typeface="新細明體" pitchFamily="18" charset="-120"/>
              </a:defRPr>
            </a:lvl4pPr>
            <a:lvl5pPr marL="2057400" indent="-228600" defTabSz="922338" eaLnBrk="0" hangingPunct="0">
              <a:defRPr kumimoji="1">
                <a:solidFill>
                  <a:schemeClr val="tx1"/>
                </a:solidFill>
                <a:latin typeface="Arial" charset="0"/>
                <a:ea typeface="新細明體" pitchFamily="18" charset="-120"/>
              </a:defRPr>
            </a:lvl5pPr>
            <a:lvl6pPr marL="2514600" indent="-228600" defTabSz="922338"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defTabSz="922338"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defTabSz="922338"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defTabSz="922338"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6E449E1-220A-4363-A4DA-ED5B9DD2F839}" type="slidenum">
              <a:rPr lang="en-US" altLang="zh-TW" sz="1200" b="1"/>
              <a:pPr algn="r" eaLnBrk="1" hangingPunct="1"/>
              <a:t>27</a:t>
            </a:fld>
            <a:endParaRPr lang="en-US" altLang="zh-TW" sz="1200" b="1"/>
          </a:p>
        </p:txBody>
      </p:sp>
      <p:sp>
        <p:nvSpPr>
          <p:cNvPr id="65539" name="Rectangle 7"/>
          <p:cNvSpPr txBox="1">
            <a:spLocks noGrp="1" noChangeArrowheads="1"/>
          </p:cNvSpPr>
          <p:nvPr/>
        </p:nvSpPr>
        <p:spPr bwMode="auto">
          <a:xfrm>
            <a:off x="4020507" y="9720674"/>
            <a:ext cx="3077137" cy="51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00" tIns="47853" rIns="95700" bIns="47853" anchor="b"/>
          <a:lstStyle>
            <a:lvl1pPr defTabSz="920750" eaLnBrk="0" hangingPunct="0">
              <a:defRPr kumimoji="1">
                <a:solidFill>
                  <a:schemeClr val="tx1"/>
                </a:solidFill>
                <a:latin typeface="Arial" charset="0"/>
                <a:ea typeface="新細明體" pitchFamily="18" charset="-120"/>
              </a:defRPr>
            </a:lvl1pPr>
            <a:lvl2pPr marL="742950" indent="-285750" defTabSz="920750" eaLnBrk="0" hangingPunct="0">
              <a:defRPr kumimoji="1">
                <a:solidFill>
                  <a:schemeClr val="tx1"/>
                </a:solidFill>
                <a:latin typeface="Arial" charset="0"/>
                <a:ea typeface="新細明體" pitchFamily="18" charset="-120"/>
              </a:defRPr>
            </a:lvl2pPr>
            <a:lvl3pPr marL="1143000" indent="-228600" defTabSz="920750" eaLnBrk="0" hangingPunct="0">
              <a:defRPr kumimoji="1">
                <a:solidFill>
                  <a:schemeClr val="tx1"/>
                </a:solidFill>
                <a:latin typeface="Arial" charset="0"/>
                <a:ea typeface="新細明體" pitchFamily="18" charset="-120"/>
              </a:defRPr>
            </a:lvl3pPr>
            <a:lvl4pPr marL="1600200" indent="-228600" defTabSz="920750" eaLnBrk="0" hangingPunct="0">
              <a:defRPr kumimoji="1">
                <a:solidFill>
                  <a:schemeClr val="tx1"/>
                </a:solidFill>
                <a:latin typeface="Arial" charset="0"/>
                <a:ea typeface="新細明體" pitchFamily="18" charset="-120"/>
              </a:defRPr>
            </a:lvl4pPr>
            <a:lvl5pPr marL="2057400" indent="-228600" defTabSz="920750" eaLnBrk="0" hangingPunct="0">
              <a:defRPr kumimoji="1">
                <a:solidFill>
                  <a:schemeClr val="tx1"/>
                </a:solidFill>
                <a:latin typeface="Arial" charset="0"/>
                <a:ea typeface="新細明體" pitchFamily="18" charset="-120"/>
              </a:defRPr>
            </a:lvl5pPr>
            <a:lvl6pPr marL="2514600" indent="-228600" defTabSz="92075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defTabSz="92075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defTabSz="92075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defTabSz="92075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99745F30-98DF-4877-B7B3-A989BA388A30}" type="slidenum">
              <a:rPr lang="en-US" altLang="zh-TW" sz="1200" b="1"/>
              <a:pPr algn="r" eaLnBrk="1" hangingPunct="1"/>
              <a:t>27</a:t>
            </a:fld>
            <a:endParaRPr lang="en-US" altLang="zh-TW" sz="1200" b="1"/>
          </a:p>
        </p:txBody>
      </p:sp>
      <p:sp>
        <p:nvSpPr>
          <p:cNvPr id="65540" name="Rectangle 2"/>
          <p:cNvSpPr>
            <a:spLocks noGrp="1" noRot="1" noChangeAspect="1" noChangeArrowheads="1" noTextEdit="1"/>
          </p:cNvSpPr>
          <p:nvPr>
            <p:ph type="sldImg"/>
          </p:nvPr>
        </p:nvSpPr>
        <p:spPr>
          <a:xfrm>
            <a:off x="1001713" y="768350"/>
            <a:ext cx="5114925" cy="3835400"/>
          </a:xfrm>
          <a:ln/>
        </p:spPr>
      </p:sp>
      <p:sp>
        <p:nvSpPr>
          <p:cNvPr id="65541" name="Rectangle 3"/>
          <p:cNvSpPr>
            <a:spLocks noGrp="1" noChangeArrowheads="1"/>
          </p:cNvSpPr>
          <p:nvPr>
            <p:ph type="body" idx="1"/>
          </p:nvPr>
        </p:nvSpPr>
        <p:spPr>
          <a:xfrm>
            <a:off x="709600" y="4859518"/>
            <a:ext cx="5680103" cy="460745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00" tIns="47853" rIns="95700" bIns="47853"/>
          <a:lstStyle/>
          <a:p>
            <a:pPr eaLnBrk="1" hangingPunct="1"/>
            <a:endParaRPr lang="zh-TW" altLang="zh-TW"/>
          </a:p>
        </p:txBody>
      </p:sp>
    </p:spTree>
    <p:extLst>
      <p:ext uri="{BB962C8B-B14F-4D97-AF65-F5344CB8AC3E}">
        <p14:creationId xmlns:p14="http://schemas.microsoft.com/office/powerpoint/2010/main" val="2253669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998538" y="766763"/>
            <a:ext cx="5118100" cy="3838575"/>
          </a:xfrm>
          <a:ln/>
        </p:spPr>
      </p:sp>
      <p:sp>
        <p:nvSpPr>
          <p:cNvPr id="38915" name="Rectangle 3"/>
          <p:cNvSpPr>
            <a:spLocks noGrp="1" noChangeArrowheads="1"/>
          </p:cNvSpPr>
          <p:nvPr>
            <p:ph type="body" idx="1"/>
          </p:nvPr>
        </p:nvSpPr>
        <p:spPr>
          <a:xfrm>
            <a:off x="711257" y="4859518"/>
            <a:ext cx="5676787" cy="46090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8" tIns="47751" rIns="95498" bIns="47751"/>
          <a:lstStyle/>
          <a:p>
            <a:endParaRPr lang="zh-TW" altLang="en-US"/>
          </a:p>
        </p:txBody>
      </p:sp>
    </p:spTree>
    <p:extLst>
      <p:ext uri="{BB962C8B-B14F-4D97-AF65-F5344CB8AC3E}">
        <p14:creationId xmlns:p14="http://schemas.microsoft.com/office/powerpoint/2010/main" val="1498830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1989800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939439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dirty="0"/>
          </a:p>
        </p:txBody>
      </p:sp>
    </p:spTree>
    <p:extLst>
      <p:ext uri="{BB962C8B-B14F-4D97-AF65-F5344CB8AC3E}">
        <p14:creationId xmlns:p14="http://schemas.microsoft.com/office/powerpoint/2010/main" val="2620106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dirty="0"/>
          </a:p>
        </p:txBody>
      </p:sp>
    </p:spTree>
    <p:extLst>
      <p:ext uri="{BB962C8B-B14F-4D97-AF65-F5344CB8AC3E}">
        <p14:creationId xmlns:p14="http://schemas.microsoft.com/office/powerpoint/2010/main" val="3716497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latin typeface="Arial" pitchFamily="34" charset="0"/>
            </a:endParaRPr>
          </a:p>
        </p:txBody>
      </p:sp>
    </p:spTree>
    <p:extLst>
      <p:ext uri="{BB962C8B-B14F-4D97-AF65-F5344CB8AC3E}">
        <p14:creationId xmlns:p14="http://schemas.microsoft.com/office/powerpoint/2010/main" val="2570807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latin typeface="Arial" pitchFamily="34" charset="0"/>
            </a:endParaRPr>
          </a:p>
        </p:txBody>
      </p:sp>
    </p:spTree>
    <p:extLst>
      <p:ext uri="{BB962C8B-B14F-4D97-AF65-F5344CB8AC3E}">
        <p14:creationId xmlns:p14="http://schemas.microsoft.com/office/powerpoint/2010/main" val="2570807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38594" name="Rectangle 1026"/>
          <p:cNvSpPr>
            <a:spLocks noGrp="1" noChangeArrowheads="1"/>
          </p:cNvSpPr>
          <p:nvPr>
            <p:ph type="ctrTitle"/>
          </p:nvPr>
        </p:nvSpPr>
        <p:spPr>
          <a:xfrm>
            <a:off x="914400" y="1524000"/>
            <a:ext cx="7623175" cy="1752600"/>
          </a:xfrm>
        </p:spPr>
        <p:txBody>
          <a:bodyPr/>
          <a:lstStyle>
            <a:lvl1pPr>
              <a:defRPr sz="4400"/>
            </a:lvl1pPr>
          </a:lstStyle>
          <a:p>
            <a:pPr lvl="0"/>
            <a:r>
              <a:rPr lang="zh-TW" altLang="en-US" noProof="0"/>
              <a:t>按一下以編輯母片標題樣式</a:t>
            </a:r>
          </a:p>
        </p:txBody>
      </p:sp>
      <p:sp>
        <p:nvSpPr>
          <p:cNvPr id="238595" name="Rectangle 1027"/>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zh-TW" altLang="en-US" noProof="0"/>
              <a:t>按一下以編輯母片副標題樣式</a:t>
            </a:r>
          </a:p>
        </p:txBody>
      </p:sp>
      <p:sp>
        <p:nvSpPr>
          <p:cNvPr id="5" name="Rectangle 1028"/>
          <p:cNvSpPr>
            <a:spLocks noGrp="1" noChangeArrowheads="1"/>
          </p:cNvSpPr>
          <p:nvPr>
            <p:ph type="dt" sz="half" idx="10"/>
          </p:nvPr>
        </p:nvSpPr>
        <p:spPr>
          <a:xfrm>
            <a:off x="457200" y="6243638"/>
            <a:ext cx="2133600" cy="457200"/>
          </a:xfrm>
        </p:spPr>
        <p:txBody>
          <a:bodyPr anchor="b"/>
          <a:lstStyle>
            <a:lvl1pPr>
              <a:defRPr kumimoji="0" sz="1200">
                <a:ea typeface="標楷體" pitchFamily="65" charset="-120"/>
              </a:defRPr>
            </a:lvl1pPr>
          </a:lstStyle>
          <a:p>
            <a:pPr>
              <a:defRPr/>
            </a:pPr>
            <a:fld id="{C9A6738D-EDA7-40F4-8EF2-DE00996C2E75}" type="datetime1">
              <a:rPr lang="zh-TW" altLang="en-US"/>
              <a:pPr>
                <a:defRPr/>
              </a:pPr>
              <a:t>2017/10/19</a:t>
            </a:fld>
            <a:endParaRPr lang="en-US" altLang="zh-TW"/>
          </a:p>
        </p:txBody>
      </p:sp>
      <p:sp>
        <p:nvSpPr>
          <p:cNvPr id="6" name="Rectangle 1029"/>
          <p:cNvSpPr>
            <a:spLocks noGrp="1" noChangeArrowheads="1"/>
          </p:cNvSpPr>
          <p:nvPr>
            <p:ph type="ftr" sz="quarter" idx="11"/>
          </p:nvPr>
        </p:nvSpPr>
        <p:spPr>
          <a:xfrm>
            <a:off x="3124200" y="6243638"/>
            <a:ext cx="2895600" cy="457200"/>
          </a:xfrm>
        </p:spPr>
        <p:txBody>
          <a:bodyPr anchor="b"/>
          <a:lstStyle>
            <a:lvl1pPr>
              <a:defRPr kumimoji="0" sz="1200">
                <a:ea typeface="標楷體" pitchFamily="65" charset="-120"/>
              </a:defRPr>
            </a:lvl1pPr>
          </a:lstStyle>
          <a:p>
            <a:pPr>
              <a:defRPr/>
            </a:pPr>
            <a:endParaRPr lang="en-US" altLang="zh-TW"/>
          </a:p>
        </p:txBody>
      </p:sp>
      <p:sp>
        <p:nvSpPr>
          <p:cNvPr id="7" name="Rectangle 1030"/>
          <p:cNvSpPr>
            <a:spLocks noGrp="1" noChangeArrowheads="1"/>
          </p:cNvSpPr>
          <p:nvPr>
            <p:ph type="sldNum" sz="quarter" idx="12"/>
          </p:nvPr>
        </p:nvSpPr>
        <p:spPr>
          <a:xfrm>
            <a:off x="7019925" y="6524625"/>
            <a:ext cx="2133600" cy="288925"/>
          </a:xfrm>
        </p:spPr>
        <p:txBody>
          <a:bodyPr anchor="b"/>
          <a:lstStyle>
            <a:lvl1pPr>
              <a:defRPr kumimoji="0">
                <a:ea typeface="+mn-ea"/>
              </a:defRPr>
            </a:lvl1pPr>
          </a:lstStyle>
          <a:p>
            <a:pPr>
              <a:defRPr/>
            </a:pPr>
            <a:fld id="{14EF4D69-4FB3-43C0-997D-9AF8DBBB1C74}" type="slidenum">
              <a:rPr lang="en-US" altLang="zh-TW"/>
              <a:pPr>
                <a:defRPr/>
              </a:pPr>
              <a:t>‹#›</a:t>
            </a:fld>
            <a:endParaRPr lang="en-US" altLang="zh-TW"/>
          </a:p>
        </p:txBody>
      </p:sp>
    </p:spTree>
    <p:extLst>
      <p:ext uri="{BB962C8B-B14F-4D97-AF65-F5344CB8AC3E}">
        <p14:creationId xmlns:p14="http://schemas.microsoft.com/office/powerpoint/2010/main" val="3478448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1CE2BB5E-BA9D-4EAD-BC56-02677B4C8E67}" type="datetime1">
              <a:rPr lang="zh-TW" altLang="en-US"/>
              <a:pPr>
                <a:defRPr/>
              </a:pPr>
              <a:t>2017/10/19</a:t>
            </a:fld>
            <a:endParaRPr lang="en-US" altLang="zh-TW"/>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9"/>
          <p:cNvSpPr>
            <a:spLocks noGrp="1" noChangeArrowheads="1"/>
          </p:cNvSpPr>
          <p:nvPr>
            <p:ph type="sldNum" sz="quarter" idx="12"/>
          </p:nvPr>
        </p:nvSpPr>
        <p:spPr>
          <a:ln/>
        </p:spPr>
        <p:txBody>
          <a:bodyPr/>
          <a:lstStyle>
            <a:lvl1pPr>
              <a:defRPr/>
            </a:lvl1pPr>
          </a:lstStyle>
          <a:p>
            <a:pPr>
              <a:defRPr/>
            </a:pPr>
            <a:fld id="{0D7F029D-98F5-4847-927E-8AB68E0E25D2}" type="slidenum">
              <a:rPr lang="en-US" altLang="zh-TW"/>
              <a:pPr>
                <a:defRPr/>
              </a:pPr>
              <a:t>‹#›</a:t>
            </a:fld>
            <a:endParaRPr lang="en-US" altLang="zh-TW"/>
          </a:p>
        </p:txBody>
      </p:sp>
    </p:spTree>
    <p:extLst>
      <p:ext uri="{BB962C8B-B14F-4D97-AF65-F5344CB8AC3E}">
        <p14:creationId xmlns:p14="http://schemas.microsoft.com/office/powerpoint/2010/main" val="54552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188913"/>
            <a:ext cx="2057400" cy="648017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68313" y="188913"/>
            <a:ext cx="6019800" cy="64801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E1AE3C5D-06EE-4BA2-A301-9062D1FDB226}" type="datetime1">
              <a:rPr lang="zh-TW" altLang="en-US"/>
              <a:pPr>
                <a:defRPr/>
              </a:pPr>
              <a:t>2017/10/19</a:t>
            </a:fld>
            <a:endParaRPr lang="en-US" altLang="zh-TW"/>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9"/>
          <p:cNvSpPr>
            <a:spLocks noGrp="1" noChangeArrowheads="1"/>
          </p:cNvSpPr>
          <p:nvPr>
            <p:ph type="sldNum" sz="quarter" idx="12"/>
          </p:nvPr>
        </p:nvSpPr>
        <p:spPr>
          <a:ln/>
        </p:spPr>
        <p:txBody>
          <a:bodyPr/>
          <a:lstStyle>
            <a:lvl1pPr>
              <a:defRPr/>
            </a:lvl1pPr>
          </a:lstStyle>
          <a:p>
            <a:pPr>
              <a:defRPr/>
            </a:pPr>
            <a:fld id="{6F02C666-98C0-4FA6-9489-6FD92D6B2D95}" type="slidenum">
              <a:rPr lang="en-US" altLang="zh-TW"/>
              <a:pPr>
                <a:defRPr/>
              </a:pPr>
              <a:t>‹#›</a:t>
            </a:fld>
            <a:endParaRPr lang="en-US" altLang="zh-TW"/>
          </a:p>
        </p:txBody>
      </p:sp>
    </p:spTree>
    <p:extLst>
      <p:ext uri="{BB962C8B-B14F-4D97-AF65-F5344CB8AC3E}">
        <p14:creationId xmlns:p14="http://schemas.microsoft.com/office/powerpoint/2010/main" val="1106451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標題，文字及美工圖案">
    <p:spTree>
      <p:nvGrpSpPr>
        <p:cNvPr id="1" name=""/>
        <p:cNvGrpSpPr/>
        <p:nvPr/>
      </p:nvGrpSpPr>
      <p:grpSpPr>
        <a:xfrm>
          <a:off x="0" y="0"/>
          <a:ext cx="0" cy="0"/>
          <a:chOff x="0" y="0"/>
          <a:chExt cx="0" cy="0"/>
        </a:xfrm>
      </p:grpSpPr>
      <p:sp>
        <p:nvSpPr>
          <p:cNvPr id="2" name="標題 1"/>
          <p:cNvSpPr>
            <a:spLocks noGrp="1"/>
          </p:cNvSpPr>
          <p:nvPr>
            <p:ph type="title"/>
          </p:nvPr>
        </p:nvSpPr>
        <p:spPr>
          <a:xfrm>
            <a:off x="1258888" y="188913"/>
            <a:ext cx="6696075" cy="719137"/>
          </a:xfrm>
        </p:spPr>
        <p:txBody>
          <a:bodyPr/>
          <a:lstStyle/>
          <a:p>
            <a:r>
              <a:rPr lang="zh-TW" altLang="en-US"/>
              <a:t>按一下以編輯母片標題樣式</a:t>
            </a:r>
          </a:p>
        </p:txBody>
      </p:sp>
      <p:sp>
        <p:nvSpPr>
          <p:cNvPr id="3" name="文字版面配置區 2"/>
          <p:cNvSpPr>
            <a:spLocks noGrp="1"/>
          </p:cNvSpPr>
          <p:nvPr>
            <p:ph type="body" sz="half" idx="1"/>
          </p:nvPr>
        </p:nvSpPr>
        <p:spPr>
          <a:xfrm>
            <a:off x="468313" y="1196975"/>
            <a:ext cx="4038600" cy="547211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美工圖案版面配置區 3"/>
          <p:cNvSpPr>
            <a:spLocks noGrp="1"/>
          </p:cNvSpPr>
          <p:nvPr>
            <p:ph type="clipArt" sz="half" idx="2"/>
          </p:nvPr>
        </p:nvSpPr>
        <p:spPr>
          <a:xfrm>
            <a:off x="4659313" y="1196975"/>
            <a:ext cx="4038600" cy="5472113"/>
          </a:xfrm>
        </p:spPr>
        <p:txBody>
          <a:bodyPr/>
          <a:lstStyle/>
          <a:p>
            <a:pPr lvl="0"/>
            <a:endParaRPr lang="zh-TW" altLang="en-US" noProof="0"/>
          </a:p>
        </p:txBody>
      </p:sp>
      <p:sp>
        <p:nvSpPr>
          <p:cNvPr id="5" name="Rectangle 27"/>
          <p:cNvSpPr>
            <a:spLocks noGrp="1" noChangeArrowheads="1"/>
          </p:cNvSpPr>
          <p:nvPr>
            <p:ph type="dt" sz="half" idx="10"/>
          </p:nvPr>
        </p:nvSpPr>
        <p:spPr>
          <a:ln/>
        </p:spPr>
        <p:txBody>
          <a:bodyPr/>
          <a:lstStyle>
            <a:lvl1pPr>
              <a:defRPr/>
            </a:lvl1pPr>
          </a:lstStyle>
          <a:p>
            <a:pPr>
              <a:defRPr/>
            </a:pPr>
            <a:fld id="{4C2B1718-CBE8-422D-A48A-E61E4FDE8466}" type="datetime1">
              <a:rPr lang="zh-TW" altLang="en-US"/>
              <a:pPr>
                <a:defRPr/>
              </a:pPr>
              <a:t>2017/10/19</a:t>
            </a:fld>
            <a:endParaRPr lang="en-US" altLang="zh-TW"/>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9"/>
          <p:cNvSpPr>
            <a:spLocks noGrp="1" noChangeArrowheads="1"/>
          </p:cNvSpPr>
          <p:nvPr>
            <p:ph type="sldNum" sz="quarter" idx="12"/>
          </p:nvPr>
        </p:nvSpPr>
        <p:spPr>
          <a:ln/>
        </p:spPr>
        <p:txBody>
          <a:bodyPr/>
          <a:lstStyle>
            <a:lvl1pPr>
              <a:defRPr/>
            </a:lvl1pPr>
          </a:lstStyle>
          <a:p>
            <a:pPr>
              <a:defRPr/>
            </a:pPr>
            <a:fld id="{9562E670-DC47-4D7C-AD15-A861D66B9546}" type="slidenum">
              <a:rPr lang="en-US" altLang="zh-TW"/>
              <a:pPr>
                <a:defRPr/>
              </a:pPr>
              <a:t>‹#›</a:t>
            </a:fld>
            <a:endParaRPr lang="en-US" altLang="zh-TW"/>
          </a:p>
        </p:txBody>
      </p:sp>
    </p:spTree>
    <p:extLst>
      <p:ext uri="{BB962C8B-B14F-4D97-AF65-F5344CB8AC3E}">
        <p14:creationId xmlns:p14="http://schemas.microsoft.com/office/powerpoint/2010/main" val="733176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68313" y="188913"/>
            <a:ext cx="8229600" cy="648017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27"/>
          <p:cNvSpPr>
            <a:spLocks noGrp="1" noChangeArrowheads="1"/>
          </p:cNvSpPr>
          <p:nvPr>
            <p:ph type="dt" sz="half" idx="10"/>
          </p:nvPr>
        </p:nvSpPr>
        <p:spPr>
          <a:ln/>
        </p:spPr>
        <p:txBody>
          <a:bodyPr/>
          <a:lstStyle>
            <a:lvl1pPr>
              <a:defRPr/>
            </a:lvl1pPr>
          </a:lstStyle>
          <a:p>
            <a:pPr>
              <a:defRPr/>
            </a:pPr>
            <a:fld id="{1B214EB3-9F0E-4F49-9A35-FCE6BF849791}" type="datetime1">
              <a:rPr lang="zh-TW" altLang="en-US"/>
              <a:pPr>
                <a:defRPr/>
              </a:pPr>
              <a:t>2017/10/19</a:t>
            </a:fld>
            <a:endParaRPr lang="en-US" altLang="zh-TW"/>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9"/>
          <p:cNvSpPr>
            <a:spLocks noGrp="1" noChangeArrowheads="1"/>
          </p:cNvSpPr>
          <p:nvPr>
            <p:ph type="sldNum" sz="quarter" idx="12"/>
          </p:nvPr>
        </p:nvSpPr>
        <p:spPr>
          <a:ln/>
        </p:spPr>
        <p:txBody>
          <a:bodyPr/>
          <a:lstStyle>
            <a:lvl1pPr>
              <a:defRPr/>
            </a:lvl1pPr>
          </a:lstStyle>
          <a:p>
            <a:pPr>
              <a:defRPr/>
            </a:pPr>
            <a:fld id="{27400312-EE16-4019-8D37-6ABF9034888E}" type="slidenum">
              <a:rPr lang="en-US" altLang="zh-TW"/>
              <a:pPr>
                <a:defRPr/>
              </a:pPr>
              <a:t>‹#›</a:t>
            </a:fld>
            <a:endParaRPr lang="en-US" altLang="zh-TW"/>
          </a:p>
        </p:txBody>
      </p:sp>
    </p:spTree>
    <p:extLst>
      <p:ext uri="{BB962C8B-B14F-4D97-AF65-F5344CB8AC3E}">
        <p14:creationId xmlns:p14="http://schemas.microsoft.com/office/powerpoint/2010/main" val="4257344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0C5B06BF-4B84-47C5-B922-DEAC332CDE99}" type="datetime1">
              <a:rPr lang="zh-TW" altLang="en-US"/>
              <a:pPr>
                <a:defRPr/>
              </a:pPr>
              <a:t>2017/10/19</a:t>
            </a:fld>
            <a:endParaRPr lang="en-US" altLang="zh-TW"/>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9"/>
          <p:cNvSpPr>
            <a:spLocks noGrp="1" noChangeArrowheads="1"/>
          </p:cNvSpPr>
          <p:nvPr>
            <p:ph type="sldNum" sz="quarter" idx="12"/>
          </p:nvPr>
        </p:nvSpPr>
        <p:spPr>
          <a:ln/>
        </p:spPr>
        <p:txBody>
          <a:bodyPr/>
          <a:lstStyle>
            <a:lvl1pPr>
              <a:defRPr/>
            </a:lvl1pPr>
          </a:lstStyle>
          <a:p>
            <a:pPr>
              <a:defRPr/>
            </a:pPr>
            <a:fld id="{69167357-C46A-449A-BB7F-047BC1BB1817}" type="slidenum">
              <a:rPr lang="en-US" altLang="zh-TW"/>
              <a:pPr>
                <a:defRPr/>
              </a:pPr>
              <a:t>‹#›</a:t>
            </a:fld>
            <a:endParaRPr lang="en-US" altLang="zh-TW"/>
          </a:p>
        </p:txBody>
      </p:sp>
    </p:spTree>
    <p:extLst>
      <p:ext uri="{BB962C8B-B14F-4D97-AF65-F5344CB8AC3E}">
        <p14:creationId xmlns:p14="http://schemas.microsoft.com/office/powerpoint/2010/main" val="69448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27"/>
          <p:cNvSpPr>
            <a:spLocks noGrp="1" noChangeArrowheads="1"/>
          </p:cNvSpPr>
          <p:nvPr>
            <p:ph type="dt" sz="half" idx="10"/>
          </p:nvPr>
        </p:nvSpPr>
        <p:spPr>
          <a:ln/>
        </p:spPr>
        <p:txBody>
          <a:bodyPr/>
          <a:lstStyle>
            <a:lvl1pPr>
              <a:defRPr/>
            </a:lvl1pPr>
          </a:lstStyle>
          <a:p>
            <a:pPr>
              <a:defRPr/>
            </a:pPr>
            <a:fld id="{0CCEA77C-A018-4D24-A534-ACEE9AD9A9D4}" type="datetime1">
              <a:rPr lang="zh-TW" altLang="en-US"/>
              <a:pPr>
                <a:defRPr/>
              </a:pPr>
              <a:t>2017/10/19</a:t>
            </a:fld>
            <a:endParaRPr lang="en-US" altLang="zh-TW"/>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9"/>
          <p:cNvSpPr>
            <a:spLocks noGrp="1" noChangeArrowheads="1"/>
          </p:cNvSpPr>
          <p:nvPr>
            <p:ph type="sldNum" sz="quarter" idx="12"/>
          </p:nvPr>
        </p:nvSpPr>
        <p:spPr>
          <a:ln/>
        </p:spPr>
        <p:txBody>
          <a:bodyPr/>
          <a:lstStyle>
            <a:lvl1pPr>
              <a:defRPr/>
            </a:lvl1pPr>
          </a:lstStyle>
          <a:p>
            <a:pPr>
              <a:defRPr/>
            </a:pPr>
            <a:fld id="{431CBD72-878C-4278-A129-67EED13797AE}" type="slidenum">
              <a:rPr lang="en-US" altLang="zh-TW"/>
              <a:pPr>
                <a:defRPr/>
              </a:pPr>
              <a:t>‹#›</a:t>
            </a:fld>
            <a:endParaRPr lang="en-US" altLang="zh-TW"/>
          </a:p>
        </p:txBody>
      </p:sp>
    </p:spTree>
    <p:extLst>
      <p:ext uri="{BB962C8B-B14F-4D97-AF65-F5344CB8AC3E}">
        <p14:creationId xmlns:p14="http://schemas.microsoft.com/office/powerpoint/2010/main" val="5887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68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59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27"/>
          <p:cNvSpPr>
            <a:spLocks noGrp="1" noChangeArrowheads="1"/>
          </p:cNvSpPr>
          <p:nvPr>
            <p:ph type="dt" sz="half" idx="10"/>
          </p:nvPr>
        </p:nvSpPr>
        <p:spPr>
          <a:ln/>
        </p:spPr>
        <p:txBody>
          <a:bodyPr/>
          <a:lstStyle>
            <a:lvl1pPr>
              <a:defRPr/>
            </a:lvl1pPr>
          </a:lstStyle>
          <a:p>
            <a:pPr>
              <a:defRPr/>
            </a:pPr>
            <a:fld id="{05535076-F7B1-4BF2-9C94-04A3401284A6}" type="datetime1">
              <a:rPr lang="zh-TW" altLang="en-US"/>
              <a:pPr>
                <a:defRPr/>
              </a:pPr>
              <a:t>2017/10/19</a:t>
            </a:fld>
            <a:endParaRPr lang="en-US" altLang="zh-TW"/>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9"/>
          <p:cNvSpPr>
            <a:spLocks noGrp="1" noChangeArrowheads="1"/>
          </p:cNvSpPr>
          <p:nvPr>
            <p:ph type="sldNum" sz="quarter" idx="12"/>
          </p:nvPr>
        </p:nvSpPr>
        <p:spPr>
          <a:ln/>
        </p:spPr>
        <p:txBody>
          <a:bodyPr/>
          <a:lstStyle>
            <a:lvl1pPr>
              <a:defRPr/>
            </a:lvl1pPr>
          </a:lstStyle>
          <a:p>
            <a:pPr>
              <a:defRPr/>
            </a:pPr>
            <a:fld id="{205F9272-F555-4495-AB12-1FAC263FE1E2}" type="slidenum">
              <a:rPr lang="en-US" altLang="zh-TW"/>
              <a:pPr>
                <a:defRPr/>
              </a:pPr>
              <a:t>‹#›</a:t>
            </a:fld>
            <a:endParaRPr lang="en-US" altLang="zh-TW"/>
          </a:p>
        </p:txBody>
      </p:sp>
    </p:spTree>
    <p:extLst>
      <p:ext uri="{BB962C8B-B14F-4D97-AF65-F5344CB8AC3E}">
        <p14:creationId xmlns:p14="http://schemas.microsoft.com/office/powerpoint/2010/main" val="3366699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27"/>
          <p:cNvSpPr>
            <a:spLocks noGrp="1" noChangeArrowheads="1"/>
          </p:cNvSpPr>
          <p:nvPr>
            <p:ph type="dt" sz="half" idx="10"/>
          </p:nvPr>
        </p:nvSpPr>
        <p:spPr>
          <a:ln/>
        </p:spPr>
        <p:txBody>
          <a:bodyPr/>
          <a:lstStyle>
            <a:lvl1pPr>
              <a:defRPr/>
            </a:lvl1pPr>
          </a:lstStyle>
          <a:p>
            <a:pPr>
              <a:defRPr/>
            </a:pPr>
            <a:fld id="{AA0A84FB-4E2C-48CC-A339-D325CC2E0950}" type="datetime1">
              <a:rPr lang="zh-TW" altLang="en-US"/>
              <a:pPr>
                <a:defRPr/>
              </a:pPr>
              <a:t>2017/10/19</a:t>
            </a:fld>
            <a:endParaRPr lang="en-US" altLang="zh-TW"/>
          </a:p>
        </p:txBody>
      </p:sp>
      <p:sp>
        <p:nvSpPr>
          <p:cNvPr id="8"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29"/>
          <p:cNvSpPr>
            <a:spLocks noGrp="1" noChangeArrowheads="1"/>
          </p:cNvSpPr>
          <p:nvPr>
            <p:ph type="sldNum" sz="quarter" idx="12"/>
          </p:nvPr>
        </p:nvSpPr>
        <p:spPr>
          <a:ln/>
        </p:spPr>
        <p:txBody>
          <a:bodyPr/>
          <a:lstStyle>
            <a:lvl1pPr>
              <a:defRPr/>
            </a:lvl1pPr>
          </a:lstStyle>
          <a:p>
            <a:pPr>
              <a:defRPr/>
            </a:pPr>
            <a:fld id="{3885F821-0536-441B-8281-53ED9AF270DF}" type="slidenum">
              <a:rPr lang="en-US" altLang="zh-TW"/>
              <a:pPr>
                <a:defRPr/>
              </a:pPr>
              <a:t>‹#›</a:t>
            </a:fld>
            <a:endParaRPr lang="en-US" altLang="zh-TW"/>
          </a:p>
        </p:txBody>
      </p:sp>
    </p:spTree>
    <p:extLst>
      <p:ext uri="{BB962C8B-B14F-4D97-AF65-F5344CB8AC3E}">
        <p14:creationId xmlns:p14="http://schemas.microsoft.com/office/powerpoint/2010/main" val="1173322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27"/>
          <p:cNvSpPr>
            <a:spLocks noGrp="1" noChangeArrowheads="1"/>
          </p:cNvSpPr>
          <p:nvPr>
            <p:ph type="dt" sz="half" idx="10"/>
          </p:nvPr>
        </p:nvSpPr>
        <p:spPr>
          <a:ln/>
        </p:spPr>
        <p:txBody>
          <a:bodyPr/>
          <a:lstStyle>
            <a:lvl1pPr>
              <a:defRPr/>
            </a:lvl1pPr>
          </a:lstStyle>
          <a:p>
            <a:pPr>
              <a:defRPr/>
            </a:pPr>
            <a:fld id="{649B257C-B412-4911-98E2-8AC094A31A0F}" type="datetime1">
              <a:rPr lang="zh-TW" altLang="en-US"/>
              <a:pPr>
                <a:defRPr/>
              </a:pPr>
              <a:t>2017/10/19</a:t>
            </a:fld>
            <a:endParaRPr lang="en-US" altLang="zh-TW"/>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9"/>
          <p:cNvSpPr>
            <a:spLocks noGrp="1" noChangeArrowheads="1"/>
          </p:cNvSpPr>
          <p:nvPr>
            <p:ph type="sldNum" sz="quarter" idx="12"/>
          </p:nvPr>
        </p:nvSpPr>
        <p:spPr>
          <a:ln/>
        </p:spPr>
        <p:txBody>
          <a:bodyPr/>
          <a:lstStyle>
            <a:lvl1pPr>
              <a:defRPr/>
            </a:lvl1pPr>
          </a:lstStyle>
          <a:p>
            <a:pPr>
              <a:defRPr/>
            </a:pPr>
            <a:fld id="{5918E828-D490-4A61-B276-FBB0D4E39D75}" type="slidenum">
              <a:rPr lang="en-US" altLang="zh-TW"/>
              <a:pPr>
                <a:defRPr/>
              </a:pPr>
              <a:t>‹#›</a:t>
            </a:fld>
            <a:endParaRPr lang="en-US" altLang="zh-TW"/>
          </a:p>
        </p:txBody>
      </p:sp>
    </p:spTree>
    <p:extLst>
      <p:ext uri="{BB962C8B-B14F-4D97-AF65-F5344CB8AC3E}">
        <p14:creationId xmlns:p14="http://schemas.microsoft.com/office/powerpoint/2010/main" val="15852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fld id="{D15A215F-398F-4577-A92E-CF7F0D45B91C}" type="datetime1">
              <a:rPr lang="zh-TW" altLang="en-US"/>
              <a:pPr>
                <a:defRPr/>
              </a:pPr>
              <a:t>2017/10/19</a:t>
            </a:fld>
            <a:endParaRPr lang="en-US" altLang="zh-TW"/>
          </a:p>
        </p:txBody>
      </p:sp>
      <p:sp>
        <p:nvSpPr>
          <p:cNvPr id="3"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29"/>
          <p:cNvSpPr>
            <a:spLocks noGrp="1" noChangeArrowheads="1"/>
          </p:cNvSpPr>
          <p:nvPr>
            <p:ph type="sldNum" sz="quarter" idx="12"/>
          </p:nvPr>
        </p:nvSpPr>
        <p:spPr>
          <a:ln/>
        </p:spPr>
        <p:txBody>
          <a:bodyPr/>
          <a:lstStyle>
            <a:lvl1pPr>
              <a:defRPr/>
            </a:lvl1pPr>
          </a:lstStyle>
          <a:p>
            <a:pPr>
              <a:defRPr/>
            </a:pPr>
            <a:fld id="{8240CBE1-884C-4018-9B20-3449F1205839}" type="slidenum">
              <a:rPr lang="en-US" altLang="zh-TW"/>
              <a:pPr>
                <a:defRPr/>
              </a:pPr>
              <a:t>‹#›</a:t>
            </a:fld>
            <a:endParaRPr lang="en-US" altLang="zh-TW"/>
          </a:p>
        </p:txBody>
      </p:sp>
    </p:spTree>
    <p:extLst>
      <p:ext uri="{BB962C8B-B14F-4D97-AF65-F5344CB8AC3E}">
        <p14:creationId xmlns:p14="http://schemas.microsoft.com/office/powerpoint/2010/main" val="3727788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fld id="{6B16E2B9-EA9C-41CC-AFEF-1E7E54B97554}" type="datetime1">
              <a:rPr lang="zh-TW" altLang="en-US"/>
              <a:pPr>
                <a:defRPr/>
              </a:pPr>
              <a:t>2017/10/19</a:t>
            </a:fld>
            <a:endParaRPr lang="en-US" altLang="zh-TW"/>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9"/>
          <p:cNvSpPr>
            <a:spLocks noGrp="1" noChangeArrowheads="1"/>
          </p:cNvSpPr>
          <p:nvPr>
            <p:ph type="sldNum" sz="quarter" idx="12"/>
          </p:nvPr>
        </p:nvSpPr>
        <p:spPr>
          <a:ln/>
        </p:spPr>
        <p:txBody>
          <a:bodyPr/>
          <a:lstStyle>
            <a:lvl1pPr>
              <a:defRPr/>
            </a:lvl1pPr>
          </a:lstStyle>
          <a:p>
            <a:pPr>
              <a:defRPr/>
            </a:pPr>
            <a:fld id="{66F17495-A83E-42EC-A130-2E409CFDD6FA}" type="slidenum">
              <a:rPr lang="en-US" altLang="zh-TW"/>
              <a:pPr>
                <a:defRPr/>
              </a:pPr>
              <a:t>‹#›</a:t>
            </a:fld>
            <a:endParaRPr lang="en-US" altLang="zh-TW"/>
          </a:p>
        </p:txBody>
      </p:sp>
    </p:spTree>
    <p:extLst>
      <p:ext uri="{BB962C8B-B14F-4D97-AF65-F5344CB8AC3E}">
        <p14:creationId xmlns:p14="http://schemas.microsoft.com/office/powerpoint/2010/main" val="833374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fld id="{C074D7E2-9CB0-4650-95B9-FCDA1E914F52}" type="datetime1">
              <a:rPr lang="zh-TW" altLang="en-US"/>
              <a:pPr>
                <a:defRPr/>
              </a:pPr>
              <a:t>2017/10/19</a:t>
            </a:fld>
            <a:endParaRPr lang="en-US" altLang="zh-TW"/>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9"/>
          <p:cNvSpPr>
            <a:spLocks noGrp="1" noChangeArrowheads="1"/>
          </p:cNvSpPr>
          <p:nvPr>
            <p:ph type="sldNum" sz="quarter" idx="12"/>
          </p:nvPr>
        </p:nvSpPr>
        <p:spPr>
          <a:ln/>
        </p:spPr>
        <p:txBody>
          <a:bodyPr/>
          <a:lstStyle>
            <a:lvl1pPr>
              <a:defRPr/>
            </a:lvl1pPr>
          </a:lstStyle>
          <a:p>
            <a:pPr>
              <a:defRPr/>
            </a:pPr>
            <a:fld id="{B3382F8A-049D-42AB-AFBA-8A5B24B38FD7}" type="slidenum">
              <a:rPr lang="en-US" altLang="zh-TW"/>
              <a:pPr>
                <a:defRPr/>
              </a:pPr>
              <a:t>‹#›</a:t>
            </a:fld>
            <a:endParaRPr lang="en-US" altLang="zh-TW"/>
          </a:p>
        </p:txBody>
      </p:sp>
    </p:spTree>
    <p:extLst>
      <p:ext uri="{BB962C8B-B14F-4D97-AF65-F5344CB8AC3E}">
        <p14:creationId xmlns:p14="http://schemas.microsoft.com/office/powerpoint/2010/main" val="3260941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bwMode="auto">
          <a:xfrm>
            <a:off x="1258888" y="188913"/>
            <a:ext cx="6696075" cy="719137"/>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68313" y="1196975"/>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37595" name="Rectangle 27"/>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pitchFamily="34" charset="0"/>
                <a:ea typeface="新細明體" pitchFamily="18" charset="-120"/>
              </a:defRPr>
            </a:lvl1pPr>
          </a:lstStyle>
          <a:p>
            <a:pPr>
              <a:defRPr/>
            </a:pPr>
            <a:fld id="{18A3AA1F-31CE-4F06-A810-17F968F94A6F}" type="datetime1">
              <a:rPr lang="zh-TW" altLang="en-US"/>
              <a:pPr>
                <a:defRPr/>
              </a:pPr>
              <a:t>2017/10/19</a:t>
            </a:fld>
            <a:endParaRPr lang="en-US" altLang="zh-TW"/>
          </a:p>
        </p:txBody>
      </p:sp>
      <p:sp>
        <p:nvSpPr>
          <p:cNvPr id="237596" name="Rectangle 28"/>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新細明體" pitchFamily="18" charset="-120"/>
              </a:defRPr>
            </a:lvl1pPr>
          </a:lstStyle>
          <a:p>
            <a:pPr>
              <a:defRPr/>
            </a:pPr>
            <a:endParaRPr lang="en-US" altLang="zh-TW"/>
          </a:p>
        </p:txBody>
      </p:sp>
      <p:sp>
        <p:nvSpPr>
          <p:cNvPr id="237597" name="Rectangle 29"/>
          <p:cNvSpPr>
            <a:spLocks noGrp="1" noChangeArrowheads="1"/>
          </p:cNvSpPr>
          <p:nvPr>
            <p:ph type="sldNum" sz="quarter" idx="4"/>
          </p:nvPr>
        </p:nvSpPr>
        <p:spPr bwMode="auto">
          <a:xfrm>
            <a:off x="7019925" y="6408738"/>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Arial" charset="0"/>
                <a:ea typeface="新細明體" pitchFamily="18" charset="-120"/>
              </a:defRPr>
            </a:lvl1pPr>
          </a:lstStyle>
          <a:p>
            <a:pPr>
              <a:defRPr/>
            </a:pPr>
            <a:fld id="{2173A1A4-D8AA-44CD-828E-3005F1D5FA74}"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959"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 id="2147483957" r:id="rId12"/>
    <p:sldLayoutId id="2147483958" r:id="rId13"/>
  </p:sldLayoutIdLst>
  <p:hf hdr="0" ftr="0" dt="0"/>
  <p:txStyles>
    <p:titleStyle>
      <a:lvl1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2pPr>
      <a:lvl3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3pPr>
      <a:lvl4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4pPr>
      <a:lvl5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5pPr>
      <a:lvl6pPr marL="4572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6pPr>
      <a:lvl7pPr marL="9144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7pPr>
      <a:lvl8pPr marL="13716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8pPr>
      <a:lvl9pPr marL="18288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1"/>
          <p:cNvSpPr txBox="1">
            <a:spLocks noChangeArrowheads="1"/>
          </p:cNvSpPr>
          <p:nvPr/>
        </p:nvSpPr>
        <p:spPr bwMode="auto">
          <a:xfrm>
            <a:off x="2268538" y="4779963"/>
            <a:ext cx="4608512"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spcBef>
                <a:spcPct val="50000"/>
              </a:spcBef>
            </a:pPr>
            <a:r>
              <a:rPr lang="zh-TW" altLang="en-US" sz="3600" b="1" dirty="0">
                <a:solidFill>
                  <a:srgbClr val="000099"/>
                </a:solidFill>
                <a:latin typeface="Times New Roman" pitchFamily="18" charset="0"/>
                <a:ea typeface="標楷體" pitchFamily="65" charset="-120"/>
              </a:rPr>
              <a:t>經濟部</a:t>
            </a:r>
          </a:p>
          <a:p>
            <a:pPr algn="ctr" eaLnBrk="1" hangingPunct="1">
              <a:spcBef>
                <a:spcPct val="50000"/>
              </a:spcBef>
            </a:pPr>
            <a:r>
              <a:rPr lang="en-US" altLang="zh-TW" sz="3200" b="1" dirty="0">
                <a:solidFill>
                  <a:srgbClr val="000099"/>
                </a:solidFill>
                <a:ea typeface="標楷體" pitchFamily="65" charset="-120"/>
              </a:rPr>
              <a:t>106</a:t>
            </a:r>
            <a:r>
              <a:rPr lang="zh-TW" altLang="en-US" sz="3200" b="1" dirty="0">
                <a:solidFill>
                  <a:srgbClr val="000099"/>
                </a:solidFill>
                <a:ea typeface="標楷體" pitchFamily="65" charset="-120"/>
              </a:rPr>
              <a:t>年</a:t>
            </a:r>
            <a:r>
              <a:rPr lang="en-US" altLang="zh-TW" sz="3200" b="1" dirty="0">
                <a:solidFill>
                  <a:srgbClr val="000099"/>
                </a:solidFill>
                <a:ea typeface="標楷體" pitchFamily="65" charset="-120"/>
              </a:rPr>
              <a:t>11</a:t>
            </a:r>
            <a:r>
              <a:rPr lang="zh-TW" altLang="en-US" sz="3200" b="1" dirty="0">
                <a:solidFill>
                  <a:srgbClr val="000099"/>
                </a:solidFill>
                <a:ea typeface="標楷體" pitchFamily="65" charset="-120"/>
              </a:rPr>
              <a:t>月</a:t>
            </a:r>
            <a:r>
              <a:rPr lang="en-US" altLang="zh-TW" sz="3200" b="1" dirty="0">
                <a:solidFill>
                  <a:srgbClr val="000099"/>
                </a:solidFill>
                <a:ea typeface="標楷體" pitchFamily="65" charset="-120"/>
              </a:rPr>
              <a:t>01</a:t>
            </a:r>
            <a:r>
              <a:rPr lang="zh-TW" altLang="en-US" sz="3200" b="1" dirty="0">
                <a:solidFill>
                  <a:srgbClr val="000099"/>
                </a:solidFill>
                <a:ea typeface="標楷體" pitchFamily="65" charset="-120"/>
              </a:rPr>
              <a:t>日</a:t>
            </a:r>
          </a:p>
        </p:txBody>
      </p:sp>
      <p:sp>
        <p:nvSpPr>
          <p:cNvPr id="4099" name="Rectangle 210"/>
          <p:cNvSpPr>
            <a:spLocks noChangeArrowheads="1"/>
          </p:cNvSpPr>
          <p:nvPr/>
        </p:nvSpPr>
        <p:spPr bwMode="auto">
          <a:xfrm>
            <a:off x="1693863" y="115888"/>
            <a:ext cx="7199312"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kumimoji="0" lang="en-US" altLang="zh-TW" sz="2600" b="1" dirty="0">
                <a:ea typeface="標楷體" pitchFamily="65" charset="-120"/>
              </a:rPr>
              <a:t>107</a:t>
            </a:r>
            <a:r>
              <a:rPr kumimoji="0" lang="zh-TW" altLang="en-US" sz="2600" b="1" dirty="0">
                <a:ea typeface="標楷體" pitchFamily="65" charset="-120"/>
              </a:rPr>
              <a:t>年度「再生能源電能躉購費率及其計算公式」聽證會</a:t>
            </a:r>
          </a:p>
        </p:txBody>
      </p:sp>
      <p:sp>
        <p:nvSpPr>
          <p:cNvPr id="4100" name="Rectangle 4"/>
          <p:cNvSpPr>
            <a:spLocks noChangeArrowheads="1"/>
          </p:cNvSpPr>
          <p:nvPr/>
        </p:nvSpPr>
        <p:spPr bwMode="gray">
          <a:xfrm>
            <a:off x="468313" y="1989138"/>
            <a:ext cx="8229600"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20000"/>
              </a:lnSpc>
            </a:pPr>
            <a:r>
              <a:rPr lang="zh-TW" altLang="en-US" sz="3600" b="1" dirty="0">
                <a:solidFill>
                  <a:srgbClr val="000099"/>
                </a:solidFill>
                <a:latin typeface="Times New Roman" pitchFamily="18" charset="0"/>
                <a:ea typeface="標楷體" pitchFamily="65" charset="-120"/>
                <a:cs typeface="Times New Roman" pitchFamily="18" charset="0"/>
              </a:rPr>
              <a:t>再生能源電能躉購費率</a:t>
            </a:r>
          </a:p>
          <a:p>
            <a:pPr algn="ctr">
              <a:lnSpc>
                <a:spcPct val="120000"/>
              </a:lnSpc>
            </a:pPr>
            <a:r>
              <a:rPr lang="zh-TW" altLang="en-US" sz="3600" b="1" dirty="0">
                <a:solidFill>
                  <a:srgbClr val="000099"/>
                </a:solidFill>
                <a:latin typeface="Times New Roman" pitchFamily="18" charset="0"/>
                <a:ea typeface="標楷體" pitchFamily="65" charset="-120"/>
                <a:cs typeface="Times New Roman" pitchFamily="18" charset="0"/>
              </a:rPr>
              <a:t>及其計算公式說明</a:t>
            </a:r>
            <a:endParaRPr lang="en-US" altLang="zh-TW" sz="3600" b="1" dirty="0">
              <a:solidFill>
                <a:srgbClr val="000099"/>
              </a:solidFill>
              <a:latin typeface="Times New Roman" pitchFamily="18" charset="0"/>
              <a:ea typeface="標楷體" pitchFamily="65" charset="-120"/>
              <a:cs typeface="Times New Roman" pitchFamily="18" charset="0"/>
            </a:endParaRPr>
          </a:p>
          <a:p>
            <a:pPr algn="ctr">
              <a:lnSpc>
                <a:spcPct val="120000"/>
              </a:lnSpc>
            </a:pPr>
            <a:r>
              <a:rPr lang="en-US" altLang="zh-TW" sz="3200" b="1" dirty="0">
                <a:solidFill>
                  <a:srgbClr val="008080"/>
                </a:solidFill>
                <a:latin typeface="Times New Roman" pitchFamily="18" charset="0"/>
                <a:ea typeface="標楷體" pitchFamily="65" charset="-120"/>
                <a:cs typeface="Times New Roman" pitchFamily="18" charset="0"/>
              </a:rPr>
              <a:t>(</a:t>
            </a:r>
            <a:r>
              <a:rPr lang="zh-TW" altLang="en-US" sz="3200" b="1" dirty="0">
                <a:solidFill>
                  <a:srgbClr val="008080"/>
                </a:solidFill>
                <a:latin typeface="Times New Roman" pitchFamily="18" charset="0"/>
                <a:ea typeface="標楷體" pitchFamily="65" charset="-120"/>
                <a:cs typeface="Times New Roman" pitchFamily="18" charset="0"/>
              </a:rPr>
              <a:t>上午場次：太陽光電</a:t>
            </a:r>
            <a:r>
              <a:rPr lang="en-US" altLang="zh-TW" sz="3200" b="1" dirty="0">
                <a:solidFill>
                  <a:srgbClr val="008080"/>
                </a:solidFill>
                <a:latin typeface="Times New Roman" pitchFamily="18" charset="0"/>
                <a:ea typeface="標楷體" pitchFamily="65" charset="-120"/>
                <a:cs typeface="Times New Roman" pitchFamily="18" charset="0"/>
              </a:rPr>
              <a:t>)</a:t>
            </a:r>
            <a:endParaRPr lang="zh-TW" altLang="en-US" sz="3200" b="1" dirty="0">
              <a:solidFill>
                <a:srgbClr val="008080"/>
              </a:solidFill>
              <a:latin typeface="Times New Roman" pitchFamily="18" charset="0"/>
              <a:ea typeface="標楷體" pitchFamily="65" charset="-120"/>
              <a:cs typeface="Times New Roman" pitchFamily="18" charset="0"/>
            </a:endParaRPr>
          </a:p>
        </p:txBody>
      </p:sp>
      <p:graphicFrame>
        <p:nvGraphicFramePr>
          <p:cNvPr id="5" name="Object 44"/>
          <p:cNvGraphicFramePr>
            <a:graphicFrameLocks noChangeAspect="1"/>
          </p:cNvGraphicFramePr>
          <p:nvPr>
            <p:extLst>
              <p:ext uri="{D42A27DB-BD31-4B8C-83A1-F6EECF244321}">
                <p14:modId xmlns:p14="http://schemas.microsoft.com/office/powerpoint/2010/main" val="1777699426"/>
              </p:ext>
            </p:extLst>
          </p:nvPr>
        </p:nvGraphicFramePr>
        <p:xfrm>
          <a:off x="0" y="0"/>
          <a:ext cx="1685925" cy="606425"/>
        </p:xfrm>
        <a:graphic>
          <a:graphicData uri="http://schemas.openxmlformats.org/presentationml/2006/ole">
            <mc:AlternateContent xmlns:mc="http://schemas.openxmlformats.org/markup-compatibility/2006">
              <mc:Choice xmlns:v="urn:schemas-microsoft-com:vml" Requires="v">
                <p:oleObj spid="_x0000_s84115" name="文件" r:id="rId4" imgW="1687068" imgH="536448" progId="Word.Document.8">
                  <p:embed/>
                </p:oleObj>
              </mc:Choice>
              <mc:Fallback>
                <p:oleObj name="文件" r:id="rId4" imgW="1687068" imgH="536448"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685925" cy="606425"/>
                      </a:xfrm>
                      <a:prstGeom prst="rect">
                        <a:avLst/>
                      </a:prstGeom>
                      <a:noFill/>
                      <a:ln>
                        <a:noFill/>
                      </a:ln>
                      <a:effectLst/>
                      <a:extLst>
                        <a:ext uri="{909E8E84-426E-40DD-AFC4-6F175D3DCCD1}">
                          <a14:hiddenFill xmlns:a14="http://schemas.microsoft.com/office/drawing/2010/main">
                            <a:solidFill>
                              <a:srgbClr val="CC99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投影片編號版面配置區 1"/>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65000"/>
              <a:buFont typeface="Wingdings" pitchFamily="2" charset="2"/>
              <a:buChar char="n"/>
              <a:defRPr kumimoji="1" sz="3000">
                <a:solidFill>
                  <a:schemeClr val="tx1"/>
                </a:solidFill>
                <a:latin typeface="Arial" pitchFamily="34" charset="0"/>
                <a:ea typeface="標楷體" pitchFamily="65" charset="-120"/>
              </a:defRPr>
            </a:lvl1pPr>
            <a:lvl2pPr marL="742950" indent="-285750" eaLnBrk="0" hangingPunct="0">
              <a:spcBef>
                <a:spcPct val="20000"/>
              </a:spcBef>
              <a:buClr>
                <a:schemeClr val="accent2"/>
              </a:buClr>
              <a:buSzPct val="60000"/>
              <a:buFont typeface="Wingdings" pitchFamily="2" charset="2"/>
              <a:buChar char="q"/>
              <a:defRPr kumimoji="1" sz="2600">
                <a:solidFill>
                  <a:schemeClr val="tx1"/>
                </a:solidFill>
                <a:latin typeface="Arial" pitchFamily="34" charset="0"/>
                <a:ea typeface="標楷體" pitchFamily="65" charset="-120"/>
              </a:defRPr>
            </a:lvl2pPr>
            <a:lvl3pPr marL="1143000" indent="-228600" eaLnBrk="0" hangingPunct="0">
              <a:spcBef>
                <a:spcPct val="20000"/>
              </a:spcBef>
              <a:buClr>
                <a:schemeClr val="accent1"/>
              </a:buClr>
              <a:buSzPct val="65000"/>
              <a:buFont typeface="Wingdings" pitchFamily="2" charset="2"/>
              <a:buChar char="n"/>
              <a:defRPr kumimoji="1" sz="2200">
                <a:solidFill>
                  <a:schemeClr val="tx1"/>
                </a:solidFill>
                <a:latin typeface="Arial" pitchFamily="34" charset="0"/>
                <a:ea typeface="標楷體" pitchFamily="65" charset="-120"/>
              </a:defRPr>
            </a:lvl3pPr>
            <a:lvl4pPr marL="1600200" indent="-228600" eaLnBrk="0" hangingPunct="0">
              <a:spcBef>
                <a:spcPct val="20000"/>
              </a:spcBef>
              <a:buClr>
                <a:schemeClr val="accent2"/>
              </a:buClr>
              <a:buSzPct val="70000"/>
              <a:buFont typeface="Wingdings" pitchFamily="2" charset="2"/>
              <a:buChar char="q"/>
              <a:defRPr kumimoji="1" sz="2000">
                <a:solidFill>
                  <a:schemeClr val="tx1"/>
                </a:solidFill>
                <a:latin typeface="Arial" pitchFamily="34" charset="0"/>
                <a:ea typeface="標楷體" pitchFamily="65" charset="-120"/>
              </a:defRPr>
            </a:lvl4pPr>
            <a:lvl5pPr marL="2057400" indent="-228600" eaLnBrk="0" hangingPunct="0">
              <a:spcBef>
                <a:spcPct val="20000"/>
              </a:spcBef>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9pPr>
          </a:lstStyle>
          <a:p>
            <a:pPr algn="r" eaLnBrk="1" hangingPunct="1">
              <a:spcBef>
                <a:spcPct val="0"/>
              </a:spcBef>
              <a:buClrTx/>
              <a:buSzTx/>
              <a:buFontTx/>
              <a:buNone/>
            </a:pPr>
            <a:fld id="{BE0DD7AB-2D4F-4856-BE25-FC52B5A16162}" type="slidenum">
              <a:rPr lang="en-US" altLang="zh-TW" sz="1400">
                <a:solidFill>
                  <a:srgbClr val="000000"/>
                </a:solidFill>
                <a:ea typeface="新細明體" pitchFamily="18" charset="-120"/>
              </a:rPr>
              <a:pPr algn="r" eaLnBrk="1" hangingPunct="1">
                <a:spcBef>
                  <a:spcPct val="0"/>
                </a:spcBef>
                <a:buClrTx/>
                <a:buSzTx/>
                <a:buFontTx/>
                <a:buNone/>
              </a:pPr>
              <a:t>9</a:t>
            </a:fld>
            <a:endParaRPr lang="en-US" altLang="zh-TW" sz="1400">
              <a:solidFill>
                <a:srgbClr val="000000"/>
              </a:solidFill>
              <a:ea typeface="新細明體" pitchFamily="18" charset="-120"/>
            </a:endParaRPr>
          </a:p>
        </p:txBody>
      </p:sp>
      <p:sp>
        <p:nvSpPr>
          <p:cNvPr id="5" name="Rectangle 4"/>
          <p:cNvSpPr>
            <a:spLocks noChangeArrowheads="1"/>
          </p:cNvSpPr>
          <p:nvPr/>
        </p:nvSpPr>
        <p:spPr bwMode="auto">
          <a:xfrm>
            <a:off x="35495" y="404664"/>
            <a:ext cx="9118029" cy="422945"/>
          </a:xfrm>
          <a:prstGeom prst="rect">
            <a:avLst/>
          </a:prstGeom>
          <a:noFill/>
          <a:ln w="9525" algn="ctr">
            <a:noFill/>
            <a:miter lim="800000"/>
            <a:headEnd/>
            <a:tailEnd/>
          </a:ln>
        </p:spPr>
        <p:txBody>
          <a:bodyPr/>
          <a:lstStyle/>
          <a:p>
            <a:pPr marL="342900" indent="-255588" eaLnBrk="0" hangingPunct="0">
              <a:defRPr/>
            </a:pPr>
            <a:r>
              <a:rPr lang="zh-TW" altLang="en-US" sz="2200" b="1" dirty="0">
                <a:solidFill>
                  <a:srgbClr val="000066"/>
                </a:solidFill>
                <a:latin typeface="Times New Roman" pitchFamily="18" charset="0"/>
                <a:ea typeface="標楷體" pitchFamily="65" charset="-120"/>
              </a:rPr>
              <a:t>三</a:t>
            </a:r>
            <a:r>
              <a:rPr lang="zh-TW" altLang="zh-TW" sz="2200" b="1" dirty="0">
                <a:solidFill>
                  <a:srgbClr val="000066"/>
                </a:solidFill>
                <a:latin typeface="Times New Roman" pitchFamily="18" charset="0"/>
                <a:ea typeface="標楷體" pitchFamily="65" charset="-120"/>
              </a:rPr>
              <a:t>、</a:t>
            </a:r>
            <a:r>
              <a:rPr lang="zh-TW" altLang="en-US" sz="2200" b="1" dirty="0">
                <a:solidFill>
                  <a:srgbClr val="000066"/>
                </a:solidFill>
                <a:latin typeface="Times New Roman" pitchFamily="18" charset="0"/>
                <a:ea typeface="標楷體" pitchFamily="65" charset="-120"/>
              </a:rPr>
              <a:t>躉購制度獎勵及配套措施</a:t>
            </a:r>
            <a:endParaRPr lang="en-US" altLang="zh-TW" sz="2200" b="1" dirty="0">
              <a:solidFill>
                <a:srgbClr val="000066"/>
              </a:solidFill>
              <a:latin typeface="Times New Roman" pitchFamily="18" charset="0"/>
              <a:ea typeface="標楷體" pitchFamily="65" charset="-120"/>
            </a:endParaRPr>
          </a:p>
          <a:p>
            <a:pPr marL="627063" indent="-4763" eaLnBrk="0" hangingPunct="0">
              <a:spcBef>
                <a:spcPct val="5000"/>
              </a:spcBef>
              <a:spcAft>
                <a:spcPct val="5000"/>
              </a:spcAft>
              <a:buFont typeface="Wingdings" pitchFamily="2" charset="2"/>
              <a:buNone/>
              <a:defRPr/>
            </a:pPr>
            <a:r>
              <a:rPr lang="en-US" altLang="zh-TW" sz="2000" b="1" dirty="0">
                <a:solidFill>
                  <a:srgbClr val="000000"/>
                </a:solidFill>
                <a:latin typeface="Times New Roman" pitchFamily="18" charset="0"/>
                <a:ea typeface="標楷體"/>
                <a:sym typeface="Wingdings" pitchFamily="2" charset="2"/>
              </a:rPr>
              <a:t>107</a:t>
            </a:r>
            <a:r>
              <a:rPr lang="zh-TW" altLang="en-US" sz="2000" b="1" dirty="0">
                <a:solidFill>
                  <a:srgbClr val="000000"/>
                </a:solidFill>
                <a:latin typeface="Times New Roman" pitchFamily="18" charset="0"/>
                <a:ea typeface="標楷體"/>
                <a:sym typeface="Wingdings" pitchFamily="2" charset="2"/>
              </a:rPr>
              <a:t>年度第二次審定會決議採取以下</a:t>
            </a:r>
            <a:r>
              <a:rPr lang="en-US" altLang="zh-TW" sz="2000" b="1" dirty="0">
                <a:solidFill>
                  <a:srgbClr val="000000"/>
                </a:solidFill>
                <a:latin typeface="Times New Roman" pitchFamily="18" charset="0"/>
                <a:ea typeface="標楷體"/>
                <a:sym typeface="Wingdings" pitchFamily="2" charset="2"/>
              </a:rPr>
              <a:t>5</a:t>
            </a:r>
            <a:r>
              <a:rPr lang="zh-TW" altLang="en-US" sz="2000" b="1" dirty="0">
                <a:solidFill>
                  <a:srgbClr val="000000"/>
                </a:solidFill>
                <a:latin typeface="Times New Roman" pitchFamily="18" charset="0"/>
                <a:ea typeface="標楷體"/>
                <a:sym typeface="Wingdings" pitchFamily="2" charset="2"/>
              </a:rPr>
              <a:t>項機制，藉以提升再生能源設置誘因</a:t>
            </a:r>
            <a:endParaRPr lang="en-US" altLang="zh-TW" sz="2000" b="1" dirty="0">
              <a:solidFill>
                <a:srgbClr val="000000"/>
              </a:solidFill>
              <a:latin typeface="Times New Roman" pitchFamily="18" charset="0"/>
              <a:ea typeface="標楷體"/>
              <a:sym typeface="Wingdings" pitchFamily="2" charset="2"/>
            </a:endParaRPr>
          </a:p>
        </p:txBody>
      </p:sp>
      <p:graphicFrame>
        <p:nvGraphicFramePr>
          <p:cNvPr id="7" name="表格 6"/>
          <p:cNvGraphicFramePr>
            <a:graphicFrameLocks noGrp="1"/>
          </p:cNvGraphicFramePr>
          <p:nvPr>
            <p:extLst>
              <p:ext uri="{D42A27DB-BD31-4B8C-83A1-F6EECF244321}">
                <p14:modId xmlns:p14="http://schemas.microsoft.com/office/powerpoint/2010/main" val="2328146697"/>
              </p:ext>
            </p:extLst>
          </p:nvPr>
        </p:nvGraphicFramePr>
        <p:xfrm>
          <a:off x="179512" y="1268760"/>
          <a:ext cx="8856984" cy="3109016"/>
        </p:xfrm>
        <a:graphic>
          <a:graphicData uri="http://schemas.openxmlformats.org/drawingml/2006/table">
            <a:tbl>
              <a:tblPr firstRow="1" bandRow="1"/>
              <a:tblGrid>
                <a:gridCol w="2016224">
                  <a:extLst>
                    <a:ext uri="{9D8B030D-6E8A-4147-A177-3AD203B41FA5}">
                      <a16:colId xmlns:a16="http://schemas.microsoft.com/office/drawing/2014/main" val="20000"/>
                    </a:ext>
                  </a:extLst>
                </a:gridCol>
                <a:gridCol w="2736304">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2880320">
                  <a:extLst>
                    <a:ext uri="{9D8B030D-6E8A-4147-A177-3AD203B41FA5}">
                      <a16:colId xmlns:a16="http://schemas.microsoft.com/office/drawing/2014/main" val="20003"/>
                    </a:ext>
                  </a:extLst>
                </a:gridCol>
              </a:tblGrid>
              <a:tr h="284952">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機制</a:t>
                      </a:r>
                    </a:p>
                  </a:txBody>
                  <a:tcPr marL="91428" marR="91428" marT="45734" marB="45734">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目的</a:t>
                      </a:r>
                    </a:p>
                  </a:txBody>
                  <a:tcPr marL="91428" marR="91428" marT="45734" marB="45734">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措施起始年</a:t>
                      </a:r>
                    </a:p>
                  </a:txBody>
                  <a:tcPr marL="91428" marR="91428" marT="45734" marB="45734">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年度做法</a:t>
                      </a:r>
                    </a:p>
                  </a:txBody>
                  <a:tcPr marL="91428" marR="91428" marT="45734" marB="45734">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43512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放寬太陽光電屋頂型及不及一萬</a:t>
                      </a: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瓩之地面型與水面型</a:t>
                      </a:r>
                      <a:r>
                        <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浮力式</a:t>
                      </a:r>
                      <a:r>
                        <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費率適用時點</a:t>
                      </a:r>
                    </a:p>
                  </a:txBody>
                  <a:tcPr marL="91428" marR="91428" marT="45734" marB="45734">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just" defTabSz="914400" rtl="0" eaLnBrk="1" fontAlgn="auto" latinLnBrk="0" hangingPunct="1">
                        <a:lnSpc>
                          <a:spcPct val="100000"/>
                        </a:lnSpc>
                        <a:spcBef>
                          <a:spcPts val="0"/>
                        </a:spcBef>
                        <a:spcAft>
                          <a:spcPts val="0"/>
                        </a:spcAft>
                        <a:buClrTx/>
                        <a:buSzTx/>
                        <a:buFontTx/>
                        <a:buNone/>
                        <a:tabLst/>
                        <a:defRPr/>
                      </a:pP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考量實務作業期程與業者投資誘因，故</a:t>
                      </a:r>
                      <a:r>
                        <a:rPr lang="zh-TW" altLang="en-US" sz="1600" b="1" dirty="0">
                          <a:solidFill>
                            <a:srgbClr val="000000"/>
                          </a:solidFill>
                          <a:latin typeface="Times New Roman" pitchFamily="18" charset="0"/>
                          <a:ea typeface="+mn-ea"/>
                        </a:rPr>
                        <a:t>放寬屋頂型及不及一萬瓩之地面型與水面型業者之上限費率適用時點。</a:t>
                      </a:r>
                      <a:endParaRPr lang="en-US" altLang="zh-TW" sz="1600" b="1"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p>
                      <a:pPr algn="ctr"/>
                      <a:r>
                        <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106</a:t>
                      </a:r>
                      <a:endPar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6213" marR="0" lvl="1" indent="-176213" algn="just" defTabSz="914400" rtl="0" eaLnBrk="1" fontAlgn="auto" latinLnBrk="0" hangingPunct="1">
                        <a:lnSpc>
                          <a:spcPct val="100000"/>
                        </a:lnSpc>
                        <a:spcBef>
                          <a:spcPts val="0"/>
                        </a:spcBef>
                        <a:spcAft>
                          <a:spcPts val="0"/>
                        </a:spcAft>
                        <a:buClrTx/>
                        <a:buSzTx/>
                        <a:buFontTx/>
                        <a:buNone/>
                        <a:tabLst/>
                        <a:defRPr/>
                      </a:pPr>
                      <a:r>
                        <a:rPr lang="en-US" altLang="zh-TW" sz="1600" b="1" dirty="0">
                          <a:solidFill>
                            <a:srgbClr val="000000"/>
                          </a:solidFill>
                          <a:latin typeface="Times New Roman" panose="02020603050405020304" pitchFamily="18" charset="0"/>
                          <a:ea typeface="標楷體" panose="03000509000000000000" pitchFamily="65" charset="-120"/>
                        </a:rPr>
                        <a:t>1.</a:t>
                      </a:r>
                      <a:r>
                        <a:rPr lang="zh-TW" altLang="en-US" sz="1600" b="1" dirty="0">
                          <a:solidFill>
                            <a:srgbClr val="000000"/>
                          </a:solidFill>
                          <a:latin typeface="Times New Roman" panose="02020603050405020304" pitchFamily="18" charset="0"/>
                          <a:ea typeface="標楷體" panose="03000509000000000000" pitchFamily="65" charset="-120"/>
                        </a:rPr>
                        <a:t>屬「</a:t>
                      </a:r>
                      <a:r>
                        <a:rPr lang="zh-TW" altLang="en-US" sz="1600" b="1" dirty="0">
                          <a:solidFill>
                            <a:srgbClr val="FF0000"/>
                          </a:solidFill>
                          <a:latin typeface="Times New Roman" panose="02020603050405020304" pitchFamily="18" charset="0"/>
                          <a:ea typeface="標楷體" panose="03000509000000000000" pitchFamily="65" charset="-120"/>
                        </a:rPr>
                        <a:t>再生能源發電設備設置管理辦法</a:t>
                      </a:r>
                      <a:r>
                        <a:rPr lang="zh-TW" altLang="en-US" sz="1600" b="1" dirty="0">
                          <a:solidFill>
                            <a:srgbClr val="000000"/>
                          </a:solidFill>
                          <a:latin typeface="Times New Roman" panose="02020603050405020304" pitchFamily="18" charset="0"/>
                          <a:ea typeface="標楷體" panose="03000509000000000000" pitchFamily="65" charset="-120"/>
                        </a:rPr>
                        <a:t>」之</a:t>
                      </a:r>
                      <a:r>
                        <a:rPr lang="zh-TW" altLang="en-US" sz="1600" b="1" u="sng" dirty="0">
                          <a:solidFill>
                            <a:srgbClr val="FF3399"/>
                          </a:solidFill>
                          <a:latin typeface="Times New Roman" panose="02020603050405020304" pitchFamily="18" charset="0"/>
                          <a:ea typeface="標楷體" panose="03000509000000000000" pitchFamily="65" charset="-120"/>
                        </a:rPr>
                        <a:t>第一型</a:t>
                      </a:r>
                      <a:r>
                        <a:rPr lang="zh-TW" altLang="en-US" sz="1600" b="1" dirty="0">
                          <a:solidFill>
                            <a:srgbClr val="FF3399"/>
                          </a:solidFill>
                          <a:latin typeface="Times New Roman" panose="02020603050405020304" pitchFamily="18" charset="0"/>
                          <a:ea typeface="標楷體" panose="03000509000000000000" pitchFamily="65" charset="-120"/>
                        </a:rPr>
                        <a:t>或</a:t>
                      </a:r>
                      <a:r>
                        <a:rPr lang="zh-TW" altLang="en-US" sz="1600" b="1" u="sng" dirty="0">
                          <a:solidFill>
                            <a:srgbClr val="FF3399"/>
                          </a:solidFill>
                          <a:latin typeface="Times New Roman" panose="02020603050405020304" pitchFamily="18" charset="0"/>
                          <a:ea typeface="標楷體" panose="03000509000000000000" pitchFamily="65" charset="-120"/>
                        </a:rPr>
                        <a:t>第二型</a:t>
                      </a:r>
                      <a:r>
                        <a:rPr lang="zh-TW" altLang="en-US" sz="1600" b="1" dirty="0">
                          <a:solidFill>
                            <a:srgbClr val="000000"/>
                          </a:solidFill>
                          <a:latin typeface="Times New Roman" panose="02020603050405020304" pitchFamily="18" charset="0"/>
                          <a:ea typeface="標楷體" panose="03000509000000000000" pitchFamily="65" charset="-120"/>
                        </a:rPr>
                        <a:t>再生能源發電設備，且於</a:t>
                      </a:r>
                      <a:r>
                        <a:rPr lang="zh-TW" altLang="en-US" sz="1600" b="1" u="sng" kern="1200" dirty="0">
                          <a:solidFill>
                            <a:srgbClr val="FF3399"/>
                          </a:solidFill>
                          <a:latin typeface="Times New Roman" panose="02020603050405020304" pitchFamily="18" charset="0"/>
                          <a:ea typeface="標楷體" panose="03000509000000000000" pitchFamily="65" charset="-120"/>
                          <a:cs typeface="+mn-cs"/>
                        </a:rPr>
                        <a:t>同意備案之日起六個月內完工者</a:t>
                      </a:r>
                      <a:r>
                        <a:rPr lang="zh-TW" altLang="en-US" sz="1600" b="1" dirty="0">
                          <a:solidFill>
                            <a:srgbClr val="000000"/>
                          </a:solidFill>
                          <a:latin typeface="Times New Roman" panose="02020603050405020304" pitchFamily="18" charset="0"/>
                          <a:ea typeface="標楷體" panose="03000509000000000000" pitchFamily="65" charset="-120"/>
                        </a:rPr>
                        <a:t>；或</a:t>
                      </a:r>
                      <a:endParaRPr lang="en-US" altLang="zh-TW" sz="1600" b="1" dirty="0">
                        <a:solidFill>
                          <a:srgbClr val="000000"/>
                        </a:solidFill>
                        <a:latin typeface="Times New Roman" panose="02020603050405020304" pitchFamily="18" charset="0"/>
                        <a:ea typeface="標楷體" panose="03000509000000000000" pitchFamily="65" charset="-120"/>
                      </a:endParaRPr>
                    </a:p>
                    <a:p>
                      <a:pPr marL="176213" marR="0" lvl="1" indent="-176213" algn="just" defTabSz="914400" rtl="0" eaLnBrk="1" fontAlgn="auto" latinLnBrk="0" hangingPunct="1">
                        <a:lnSpc>
                          <a:spcPct val="100000"/>
                        </a:lnSpc>
                        <a:spcBef>
                          <a:spcPts val="0"/>
                        </a:spcBef>
                        <a:spcAft>
                          <a:spcPts val="0"/>
                        </a:spcAft>
                        <a:buClrTx/>
                        <a:buSzTx/>
                        <a:buFontTx/>
                        <a:buNone/>
                        <a:tabLst/>
                        <a:defRPr/>
                      </a:pPr>
                      <a:r>
                        <a:rPr lang="en-US" altLang="zh-TW" sz="1600" b="1" dirty="0">
                          <a:solidFill>
                            <a:srgbClr val="000000"/>
                          </a:solidFill>
                          <a:latin typeface="Times New Roman" panose="02020603050405020304" pitchFamily="18" charset="0"/>
                          <a:ea typeface="標楷體" panose="03000509000000000000" pitchFamily="65" charset="-120"/>
                        </a:rPr>
                        <a:t>2.</a:t>
                      </a:r>
                      <a:r>
                        <a:rPr lang="zh-TW" altLang="en-US" sz="1600" b="1" dirty="0">
                          <a:solidFill>
                            <a:srgbClr val="000000"/>
                          </a:solidFill>
                          <a:latin typeface="Times New Roman" panose="02020603050405020304" pitchFamily="18" charset="0"/>
                          <a:ea typeface="標楷體" panose="03000509000000000000" pitchFamily="65" charset="-120"/>
                        </a:rPr>
                        <a:t>屬「再生能源發電設備設置管理辦法」之</a:t>
                      </a:r>
                      <a:r>
                        <a:rPr lang="zh-TW" altLang="en-US" sz="1600" b="1" u="sng" kern="1200" dirty="0">
                          <a:solidFill>
                            <a:srgbClr val="FF3399"/>
                          </a:solidFill>
                          <a:latin typeface="Times New Roman" panose="02020603050405020304" pitchFamily="18" charset="0"/>
                          <a:ea typeface="標楷體" panose="03000509000000000000" pitchFamily="65" charset="-120"/>
                          <a:cs typeface="+mn-cs"/>
                        </a:rPr>
                        <a:t>第三型</a:t>
                      </a:r>
                      <a:r>
                        <a:rPr lang="zh-TW" altLang="en-US" sz="1600" b="1" dirty="0">
                          <a:solidFill>
                            <a:srgbClr val="000000"/>
                          </a:solidFill>
                          <a:latin typeface="Times New Roman" panose="02020603050405020304" pitchFamily="18" charset="0"/>
                          <a:ea typeface="標楷體" panose="03000509000000000000" pitchFamily="65" charset="-120"/>
                        </a:rPr>
                        <a:t>再生能源發電設備，且於</a:t>
                      </a:r>
                      <a:r>
                        <a:rPr lang="zh-TW" altLang="en-US" sz="1600" b="1" u="sng" kern="1200" dirty="0">
                          <a:solidFill>
                            <a:srgbClr val="FF3399"/>
                          </a:solidFill>
                          <a:latin typeface="Times New Roman" panose="02020603050405020304" pitchFamily="18" charset="0"/>
                          <a:ea typeface="標楷體" panose="03000509000000000000" pitchFamily="65" charset="-120"/>
                          <a:cs typeface="+mn-cs"/>
                        </a:rPr>
                        <a:t>同意備案之日起四個月內完工者</a:t>
                      </a:r>
                      <a:r>
                        <a:rPr lang="zh-TW" altLang="en-US" sz="1600" b="1" dirty="0">
                          <a:solidFill>
                            <a:srgbClr val="000000"/>
                          </a:solidFill>
                          <a:latin typeface="Times New Roman" panose="02020603050405020304" pitchFamily="18" charset="0"/>
                          <a:ea typeface="標楷體" panose="03000509000000000000" pitchFamily="65" charset="-120"/>
                        </a:rPr>
                        <a:t>，其電能躉購費率</a:t>
                      </a:r>
                      <a:r>
                        <a:rPr lang="zh-TW" altLang="en-US" sz="1600" b="1" u="none" kern="1200" dirty="0">
                          <a:solidFill>
                            <a:srgbClr val="FF3399"/>
                          </a:solidFill>
                          <a:latin typeface="Times New Roman" panose="02020603050405020304" pitchFamily="18" charset="0"/>
                          <a:ea typeface="標楷體" panose="03000509000000000000" pitchFamily="65" charset="-120"/>
                          <a:cs typeface="+mn-cs"/>
                        </a:rPr>
                        <a:t>適用同意備案時之上限費率</a:t>
                      </a:r>
                      <a:r>
                        <a:rPr lang="zh-TW" altLang="en-US" sz="1600" b="1" dirty="0">
                          <a:solidFill>
                            <a:srgbClr val="000000"/>
                          </a:solidFill>
                          <a:latin typeface="Times New Roman" panose="02020603050405020304" pitchFamily="18" charset="0"/>
                          <a:ea typeface="標楷體" panose="03000509000000000000" pitchFamily="65" charset="-120"/>
                        </a:rPr>
                        <a:t>。</a:t>
                      </a:r>
                      <a:endParaRPr lang="en-US" altLang="zh-TW" sz="1600" b="1" dirty="0">
                        <a:solidFill>
                          <a:srgbClr val="000000"/>
                        </a:solidFill>
                        <a:latin typeface="Times New Roman" panose="02020603050405020304" pitchFamily="18" charset="0"/>
                        <a:ea typeface="標楷體" panose="03000509000000000000" pitchFamily="65" charset="-120"/>
                      </a:endParaRPr>
                    </a:p>
                  </a:txBody>
                  <a:tcPr marL="91428" marR="91428" marT="45734" marB="45734"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8"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189269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投影片編號版面配置區 1"/>
          <p:cNvSpPr txBox="1">
            <a:spLocks noGrp="1"/>
          </p:cNvSpPr>
          <p:nvPr/>
        </p:nvSpPr>
        <p:spPr bwMode="auto">
          <a:xfrm>
            <a:off x="7010400" y="635515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65000"/>
              <a:buFont typeface="Wingdings" pitchFamily="2" charset="2"/>
              <a:buChar char="n"/>
              <a:defRPr kumimoji="1" sz="3000">
                <a:solidFill>
                  <a:schemeClr val="tx1"/>
                </a:solidFill>
                <a:latin typeface="Arial" pitchFamily="34" charset="0"/>
                <a:ea typeface="標楷體" pitchFamily="65" charset="-120"/>
              </a:defRPr>
            </a:lvl1pPr>
            <a:lvl2pPr marL="742950" indent="-285750" eaLnBrk="0" hangingPunct="0">
              <a:spcBef>
                <a:spcPct val="20000"/>
              </a:spcBef>
              <a:buClr>
                <a:schemeClr val="accent2"/>
              </a:buClr>
              <a:buSzPct val="60000"/>
              <a:buFont typeface="Wingdings" pitchFamily="2" charset="2"/>
              <a:buChar char="q"/>
              <a:defRPr kumimoji="1" sz="2600">
                <a:solidFill>
                  <a:schemeClr val="tx1"/>
                </a:solidFill>
                <a:latin typeface="Arial" pitchFamily="34" charset="0"/>
                <a:ea typeface="標楷體" pitchFamily="65" charset="-120"/>
              </a:defRPr>
            </a:lvl2pPr>
            <a:lvl3pPr marL="1143000" indent="-228600" eaLnBrk="0" hangingPunct="0">
              <a:spcBef>
                <a:spcPct val="20000"/>
              </a:spcBef>
              <a:buClr>
                <a:schemeClr val="accent1"/>
              </a:buClr>
              <a:buSzPct val="65000"/>
              <a:buFont typeface="Wingdings" pitchFamily="2" charset="2"/>
              <a:buChar char="n"/>
              <a:defRPr kumimoji="1" sz="2200">
                <a:solidFill>
                  <a:schemeClr val="tx1"/>
                </a:solidFill>
                <a:latin typeface="Arial" pitchFamily="34" charset="0"/>
                <a:ea typeface="標楷體" pitchFamily="65" charset="-120"/>
              </a:defRPr>
            </a:lvl3pPr>
            <a:lvl4pPr marL="1600200" indent="-228600" eaLnBrk="0" hangingPunct="0">
              <a:spcBef>
                <a:spcPct val="20000"/>
              </a:spcBef>
              <a:buClr>
                <a:schemeClr val="accent2"/>
              </a:buClr>
              <a:buSzPct val="70000"/>
              <a:buFont typeface="Wingdings" pitchFamily="2" charset="2"/>
              <a:buChar char="q"/>
              <a:defRPr kumimoji="1" sz="2000">
                <a:solidFill>
                  <a:schemeClr val="tx1"/>
                </a:solidFill>
                <a:latin typeface="Arial" pitchFamily="34" charset="0"/>
                <a:ea typeface="標楷體" pitchFamily="65" charset="-120"/>
              </a:defRPr>
            </a:lvl4pPr>
            <a:lvl5pPr marL="2057400" indent="-228600" eaLnBrk="0" hangingPunct="0">
              <a:spcBef>
                <a:spcPct val="20000"/>
              </a:spcBef>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9pPr>
          </a:lstStyle>
          <a:p>
            <a:pPr algn="r" eaLnBrk="1" hangingPunct="1">
              <a:spcBef>
                <a:spcPct val="0"/>
              </a:spcBef>
              <a:buClrTx/>
              <a:buSzTx/>
              <a:buFontTx/>
              <a:buNone/>
            </a:pPr>
            <a:fld id="{BE0DD7AB-2D4F-4856-BE25-FC52B5A16162}" type="slidenum">
              <a:rPr lang="en-US" altLang="zh-TW" sz="1400">
                <a:solidFill>
                  <a:srgbClr val="000000"/>
                </a:solidFill>
                <a:ea typeface="新細明體" pitchFamily="18" charset="-120"/>
              </a:rPr>
              <a:pPr algn="r" eaLnBrk="1" hangingPunct="1">
                <a:spcBef>
                  <a:spcPct val="0"/>
                </a:spcBef>
                <a:buClrTx/>
                <a:buSzTx/>
                <a:buFontTx/>
                <a:buNone/>
              </a:pPr>
              <a:t>10</a:t>
            </a:fld>
            <a:endParaRPr lang="en-US" altLang="zh-TW" sz="1400">
              <a:solidFill>
                <a:srgbClr val="000000"/>
              </a:solidFill>
              <a:ea typeface="新細明體" pitchFamily="18" charset="-120"/>
            </a:endParaRPr>
          </a:p>
        </p:txBody>
      </p:sp>
      <p:sp>
        <p:nvSpPr>
          <p:cNvPr id="5" name="Rectangle 4"/>
          <p:cNvSpPr>
            <a:spLocks noChangeArrowheads="1"/>
          </p:cNvSpPr>
          <p:nvPr/>
        </p:nvSpPr>
        <p:spPr bwMode="auto">
          <a:xfrm>
            <a:off x="35495" y="404664"/>
            <a:ext cx="9118029" cy="422945"/>
          </a:xfrm>
          <a:prstGeom prst="rect">
            <a:avLst/>
          </a:prstGeom>
          <a:noFill/>
          <a:ln w="9525" algn="ctr">
            <a:noFill/>
            <a:miter lim="800000"/>
            <a:headEnd/>
            <a:tailEnd/>
          </a:ln>
        </p:spPr>
        <p:txBody>
          <a:bodyPr/>
          <a:lstStyle/>
          <a:p>
            <a:pPr marL="342900" indent="-255588" eaLnBrk="0" hangingPunct="0">
              <a:defRPr/>
            </a:pPr>
            <a:r>
              <a:rPr lang="zh-TW" altLang="en-US" sz="2200" b="1" dirty="0">
                <a:solidFill>
                  <a:srgbClr val="000066"/>
                </a:solidFill>
                <a:latin typeface="Times New Roman" pitchFamily="18" charset="0"/>
                <a:ea typeface="標楷體" pitchFamily="65" charset="-120"/>
              </a:rPr>
              <a:t>四</a:t>
            </a:r>
            <a:r>
              <a:rPr lang="zh-TW" altLang="zh-TW" sz="2200" b="1" dirty="0">
                <a:solidFill>
                  <a:srgbClr val="000066"/>
                </a:solidFill>
                <a:latin typeface="Times New Roman" pitchFamily="18" charset="0"/>
                <a:ea typeface="標楷體" pitchFamily="65" charset="-120"/>
              </a:rPr>
              <a:t>、</a:t>
            </a:r>
            <a:r>
              <a:rPr lang="zh-TW" altLang="en-US" sz="2200" b="1" dirty="0">
                <a:solidFill>
                  <a:srgbClr val="000066"/>
                </a:solidFill>
                <a:latin typeface="Times New Roman" pitchFamily="18" charset="0"/>
                <a:ea typeface="標楷體" pitchFamily="65" charset="-120"/>
              </a:rPr>
              <a:t>躉購分類與容量級距</a:t>
            </a:r>
            <a:endParaRPr lang="en-US" altLang="zh-TW" sz="2200" b="1" dirty="0">
              <a:solidFill>
                <a:srgbClr val="000066"/>
              </a:solidFill>
              <a:latin typeface="Times New Roman" pitchFamily="18" charset="0"/>
              <a:ea typeface="標楷體" pitchFamily="65" charset="-120"/>
            </a:endParaRPr>
          </a:p>
        </p:txBody>
      </p:sp>
      <p:sp>
        <p:nvSpPr>
          <p:cNvPr id="8"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graphicFrame>
        <p:nvGraphicFramePr>
          <p:cNvPr id="6" name="表格 5"/>
          <p:cNvGraphicFramePr>
            <a:graphicFrameLocks noGrp="1"/>
          </p:cNvGraphicFramePr>
          <p:nvPr>
            <p:extLst>
              <p:ext uri="{D42A27DB-BD31-4B8C-83A1-F6EECF244321}">
                <p14:modId xmlns:p14="http://schemas.microsoft.com/office/powerpoint/2010/main" val="2179067464"/>
              </p:ext>
            </p:extLst>
          </p:nvPr>
        </p:nvGraphicFramePr>
        <p:xfrm>
          <a:off x="251520" y="980728"/>
          <a:ext cx="8640960" cy="2828443"/>
        </p:xfrm>
        <a:graphic>
          <a:graphicData uri="http://schemas.openxmlformats.org/drawingml/2006/table">
            <a:tbl>
              <a:tblPr firstRow="1" bandRow="1">
                <a:tableStyleId>{5940675A-B579-460E-94D1-54222C63F5DA}</a:tableStyleId>
              </a:tblPr>
              <a:tblGrid>
                <a:gridCol w="1440160">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368152">
                  <a:extLst>
                    <a:ext uri="{9D8B030D-6E8A-4147-A177-3AD203B41FA5}">
                      <a16:colId xmlns:a16="http://schemas.microsoft.com/office/drawing/2014/main" val="20004"/>
                    </a:ext>
                  </a:extLst>
                </a:gridCol>
                <a:gridCol w="1512168">
                  <a:extLst>
                    <a:ext uri="{9D8B030D-6E8A-4147-A177-3AD203B41FA5}">
                      <a16:colId xmlns:a16="http://schemas.microsoft.com/office/drawing/2014/main" val="20005"/>
                    </a:ext>
                  </a:extLst>
                </a:gridCol>
              </a:tblGrid>
              <a:tr h="301543">
                <a:tc gridSpan="3">
                  <a:txBody>
                    <a:bodyPr/>
                    <a:lstStyle/>
                    <a:p>
                      <a:pPr algn="ctr">
                        <a:lnSpc>
                          <a:spcPct val="100000"/>
                        </a:lnSpc>
                        <a:spcBef>
                          <a:spcPts val="0"/>
                        </a:spcBef>
                        <a:spcAft>
                          <a:spcPts val="0"/>
                        </a:spcAft>
                      </a:pPr>
                      <a:r>
                        <a:rPr lang="en-US" altLang="zh-TW" sz="1600" b="1" dirty="0">
                          <a:latin typeface="Times New Roman" panose="02020603050405020304" pitchFamily="18" charset="0"/>
                          <a:ea typeface="標楷體" panose="03000509000000000000" pitchFamily="65" charset="-120"/>
                          <a:cs typeface="Times New Roman" panose="02020603050405020304" pitchFamily="18" charset="0"/>
                        </a:rPr>
                        <a:t>106</a:t>
                      </a: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年度</a:t>
                      </a:r>
                    </a:p>
                  </a:txBody>
                  <a:tcPr anchor="ctr">
                    <a:lnB w="12700" cap="flat" cmpd="sng" algn="ctr">
                      <a:solidFill>
                        <a:schemeClr val="tx1"/>
                      </a:solidFill>
                      <a:prstDash val="solid"/>
                      <a:round/>
                      <a:headEnd type="none" w="med" len="med"/>
                      <a:tailEnd type="none" w="med" len="med"/>
                    </a:lnB>
                    <a:solidFill>
                      <a:srgbClr val="FFFFCC"/>
                    </a:solidFill>
                  </a:tcPr>
                </a:tc>
                <a:tc hMerge="1">
                  <a:txBody>
                    <a:bodyPr/>
                    <a:lstStyle/>
                    <a:p>
                      <a:pPr algn="ctr"/>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a:txBody>
                  <a:tcPr/>
                </a:tc>
                <a:tc gridSpan="3">
                  <a:txBody>
                    <a:bodyPr/>
                    <a:lstStyle/>
                    <a:p>
                      <a:pPr algn="ctr">
                        <a:lnSpc>
                          <a:spcPct val="100000"/>
                        </a:lnSpc>
                        <a:spcBef>
                          <a:spcPts val="0"/>
                        </a:spcBef>
                        <a:spcAft>
                          <a:spcPts val="0"/>
                        </a:spcAft>
                      </a:pPr>
                      <a:r>
                        <a:rPr lang="en-US" altLang="zh-TW" sz="1600" b="1" dirty="0">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年度</a:t>
                      </a:r>
                    </a:p>
                  </a:txBody>
                  <a:tcPr>
                    <a:solidFill>
                      <a:srgbClr val="FFFFCC"/>
                    </a:solidFill>
                  </a:tcPr>
                </a:tc>
                <a:tc hMerge="1">
                  <a:txBody>
                    <a:bodyPr/>
                    <a:lstStyle/>
                    <a:p>
                      <a:pPr algn="ctr"/>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hMerge="1">
                  <a:txBody>
                    <a:bodyPr/>
                    <a:lstStyle/>
                    <a:p>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a:txBody>
                  <a:tcPr/>
                </a:tc>
                <a:extLst>
                  <a:ext uri="{0D108BD9-81ED-4DB2-BD59-A6C34878D82A}">
                    <a16:rowId xmlns:a16="http://schemas.microsoft.com/office/drawing/2014/main" val="10000"/>
                  </a:ext>
                </a:extLst>
              </a:tr>
              <a:tr h="301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再生能源類別</a:t>
                      </a:r>
                    </a:p>
                  </a:txBody>
                  <a:tcPr anchor="ctr">
                    <a:lnT w="12700" cap="flat" cmpd="sng" algn="ctr">
                      <a:solidFill>
                        <a:schemeClr val="tx1"/>
                      </a:solidFill>
                      <a:prstDash val="solid"/>
                      <a:round/>
                      <a:headEnd type="none" w="med" len="med"/>
                      <a:tailEnd type="none" w="med" len="med"/>
                    </a:lnT>
                    <a:solidFill>
                      <a:srgbClr val="FFFFCC"/>
                    </a:solidFill>
                  </a:tcPr>
                </a:tc>
                <a:tc>
                  <a:txBody>
                    <a:bodyPr/>
                    <a:lstStyle/>
                    <a:p>
                      <a:pPr algn="ctr">
                        <a:lnSpc>
                          <a:spcPct val="100000"/>
                        </a:lnSpc>
                        <a:spcBef>
                          <a:spcPts val="0"/>
                        </a:spcBef>
                        <a:spcAft>
                          <a:spcPts val="0"/>
                        </a:spcAft>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分類</a:t>
                      </a:r>
                    </a:p>
                  </a:txBody>
                  <a:tcPr>
                    <a:lnT w="12700" cap="flat" cmpd="sng" algn="ctr">
                      <a:solidFill>
                        <a:schemeClr val="tx1"/>
                      </a:solidFill>
                      <a:prstDash val="solid"/>
                      <a:round/>
                      <a:headEnd type="none" w="med" len="med"/>
                      <a:tailEnd type="none" w="med" len="med"/>
                    </a:lnT>
                    <a:solidFill>
                      <a:srgbClr val="FFFFCC"/>
                    </a:solidFill>
                  </a:tcPr>
                </a:tc>
                <a:tc>
                  <a:txBody>
                    <a:bodyPr/>
                    <a:lstStyle/>
                    <a:p>
                      <a:pPr algn="ctr">
                        <a:lnSpc>
                          <a:spcPct val="100000"/>
                        </a:lnSpc>
                        <a:spcBef>
                          <a:spcPts val="0"/>
                        </a:spcBef>
                        <a:spcAft>
                          <a:spcPts val="0"/>
                        </a:spcAft>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容量級距</a:t>
                      </a:r>
                      <a:r>
                        <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FFFFCC"/>
                    </a:solidFill>
                  </a:tcPr>
                </a:tc>
                <a:tc>
                  <a:txBody>
                    <a:bodyPr/>
                    <a:lstStyle/>
                    <a:p>
                      <a:pPr algn="ctr">
                        <a:lnSpc>
                          <a:spcPct val="100000"/>
                        </a:lnSpc>
                        <a:spcBef>
                          <a:spcPts val="0"/>
                        </a:spcBef>
                        <a:spcAft>
                          <a:spcPts val="0"/>
                        </a:spcAft>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再生能源類別</a:t>
                      </a:r>
                    </a:p>
                  </a:txBody>
                  <a:tcPr>
                    <a:solidFill>
                      <a:srgbClr val="FFFFCC"/>
                    </a:solidFill>
                  </a:tcPr>
                </a:tc>
                <a:tc>
                  <a:txBody>
                    <a:bodyPr/>
                    <a:lstStyle/>
                    <a:p>
                      <a:pPr algn="ctr">
                        <a:lnSpc>
                          <a:spcPct val="100000"/>
                        </a:lnSpc>
                        <a:spcBef>
                          <a:spcPts val="0"/>
                        </a:spcBef>
                        <a:spcAft>
                          <a:spcPts val="0"/>
                        </a:spcAft>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分類</a:t>
                      </a:r>
                    </a:p>
                  </a:txBody>
                  <a:tcPr>
                    <a:solidFill>
                      <a:srgbClr val="FFFFCC"/>
                    </a:solidFill>
                  </a:tcPr>
                </a:tc>
                <a:tc>
                  <a:txBody>
                    <a:bodyPr/>
                    <a:lstStyle/>
                    <a:p>
                      <a:pPr algn="ctr">
                        <a:lnSpc>
                          <a:spcPct val="100000"/>
                        </a:lnSpc>
                        <a:spcBef>
                          <a:spcPts val="0"/>
                        </a:spcBef>
                        <a:spcAft>
                          <a:spcPts val="0"/>
                        </a:spcAft>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容量級距</a:t>
                      </a:r>
                      <a:r>
                        <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solidFill>
                      <a:srgbClr val="FFFFCC"/>
                    </a:solidFill>
                  </a:tcPr>
                </a:tc>
                <a:extLst>
                  <a:ext uri="{0D108BD9-81ED-4DB2-BD59-A6C34878D82A}">
                    <a16:rowId xmlns:a16="http://schemas.microsoft.com/office/drawing/2014/main" val="10001"/>
                  </a:ext>
                </a:extLst>
              </a:tr>
              <a:tr h="301546">
                <a:tc rowSpan="6">
                  <a:txBody>
                    <a:bodyPr/>
                    <a:lstStyle/>
                    <a:p>
                      <a:pPr algn="ctr">
                        <a:lnSpc>
                          <a:spcPct val="100000"/>
                        </a:lnSpc>
                        <a:spcBef>
                          <a:spcPts val="0"/>
                        </a:spcBef>
                        <a:spcAft>
                          <a:spcPts val="0"/>
                        </a:spcAft>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太陽光電</a:t>
                      </a:r>
                    </a:p>
                  </a:txBody>
                  <a:tcPr anchor="ctr">
                    <a:solidFill>
                      <a:schemeClr val="bg1"/>
                    </a:solidFill>
                  </a:tcPr>
                </a:tc>
                <a:tc rowSpan="4">
                  <a:txBody>
                    <a:bodyPr/>
                    <a:lstStyle/>
                    <a:p>
                      <a:pPr algn="ctr">
                        <a:lnSpc>
                          <a:spcPct val="100000"/>
                        </a:lnSpc>
                        <a:spcBef>
                          <a:spcPts val="0"/>
                        </a:spcBef>
                        <a:spcAft>
                          <a:spcPts val="0"/>
                        </a:spcAft>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屋頂型</a:t>
                      </a:r>
                    </a:p>
                  </a:txBody>
                  <a:tcPr anchor="ctr">
                    <a:solidFill>
                      <a:schemeClr val="bg1"/>
                    </a:solidFill>
                  </a:tcPr>
                </a:tc>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a:t>
                      </a: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rPr>
                        <a:t>20</a:t>
                      </a:r>
                    </a:p>
                  </a:txBody>
                  <a:tcPr marL="91448" marR="91448" marT="45721" marB="45721" anchor="ctr" horzOverflow="overflow">
                    <a:solidFill>
                      <a:schemeClr val="bg1"/>
                    </a:solidFill>
                  </a:tcPr>
                </a:tc>
                <a:tc rowSpan="6">
                  <a:txBody>
                    <a:bodyPr/>
                    <a:lstStyle/>
                    <a:p>
                      <a:pPr algn="ctr">
                        <a:lnSpc>
                          <a:spcPct val="100000"/>
                        </a:lnSpc>
                        <a:spcBef>
                          <a:spcPts val="0"/>
                        </a:spcBef>
                        <a:spcAft>
                          <a:spcPts val="0"/>
                        </a:spcAft>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太陽光電</a:t>
                      </a:r>
                    </a:p>
                  </a:txBody>
                  <a:tcPr anchor="ctr">
                    <a:solidFill>
                      <a:schemeClr val="bg1"/>
                    </a:solidFill>
                  </a:tcPr>
                </a:tc>
                <a:tc rowSpan="4">
                  <a:txBody>
                    <a:bodyPr/>
                    <a:lstStyle/>
                    <a:p>
                      <a:pPr algn="ctr">
                        <a:lnSpc>
                          <a:spcPct val="100000"/>
                        </a:lnSpc>
                        <a:spcBef>
                          <a:spcPts val="0"/>
                        </a:spcBef>
                        <a:spcAft>
                          <a:spcPts val="0"/>
                        </a:spcAft>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屋頂型</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en-US" altLang="zh-TW"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1~</a:t>
                      </a:r>
                      <a:r>
                        <a:rPr kumimoji="1" lang="zh-TW" altLang="en-US"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en-US" altLang="zh-TW"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20</a:t>
                      </a:r>
                    </a:p>
                  </a:txBody>
                  <a:tcPr marL="91448" marR="91448" marT="45721" marB="45721" anchor="ctr" horzOverflow="overflow">
                    <a:solidFill>
                      <a:schemeClr val="bg1"/>
                    </a:solidFill>
                  </a:tcPr>
                </a:tc>
                <a:extLst>
                  <a:ext uri="{0D108BD9-81ED-4DB2-BD59-A6C34878D82A}">
                    <a16:rowId xmlns:a16="http://schemas.microsoft.com/office/drawing/2014/main" val="10002"/>
                  </a:ext>
                </a:extLst>
              </a:tr>
              <a:tr h="301546">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20~</a:t>
                      </a: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rPr>
                        <a:t>100</a:t>
                      </a:r>
                    </a:p>
                  </a:txBody>
                  <a:tcPr marL="91448" marR="91448" marT="45721" marB="45721" anchor="ctr" horzOverflow="overflow">
                    <a:solidFill>
                      <a:schemeClr val="bg1"/>
                    </a:solidFill>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20~</a:t>
                      </a: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rPr>
                        <a:t>100</a:t>
                      </a:r>
                    </a:p>
                  </a:txBody>
                  <a:tcPr marL="91448" marR="91448" marT="45721" marB="45721" anchor="ctr" horzOverflow="overflow">
                    <a:solidFill>
                      <a:schemeClr val="bg1"/>
                    </a:solidFill>
                  </a:tcPr>
                </a:tc>
                <a:extLst>
                  <a:ext uri="{0D108BD9-81ED-4DB2-BD59-A6C34878D82A}">
                    <a16:rowId xmlns:a16="http://schemas.microsoft.com/office/drawing/2014/main" val="10003"/>
                  </a:ext>
                </a:extLst>
              </a:tr>
              <a:tr h="481477">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100~</a:t>
                      </a: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rPr>
                        <a:t>500</a:t>
                      </a:r>
                    </a:p>
                  </a:txBody>
                  <a:tcPr marL="91448" marR="91448" marT="45721" marB="45721" anchor="ctr" horzOverflow="overflow">
                    <a:solidFill>
                      <a:schemeClr val="bg1"/>
                    </a:solidFill>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100~</a:t>
                      </a: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rPr>
                        <a:t>500</a:t>
                      </a:r>
                    </a:p>
                  </a:txBody>
                  <a:tcPr marL="91448" marR="91448" marT="45721" marB="45721" anchor="ctr" horzOverflow="overflow">
                    <a:solidFill>
                      <a:schemeClr val="bg1"/>
                    </a:solidFill>
                  </a:tcPr>
                </a:tc>
                <a:extLst>
                  <a:ext uri="{0D108BD9-81ED-4DB2-BD59-A6C34878D82A}">
                    <a16:rowId xmlns:a16="http://schemas.microsoft.com/office/drawing/2014/main" val="10004"/>
                  </a:ext>
                </a:extLst>
              </a:tr>
              <a:tr h="301546">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500</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endParaRPr>
                    </a:p>
                  </a:txBody>
                  <a:tcPr marL="91448" marR="91448" marT="45721" marB="45721" anchor="ctr" horzOverflow="overflow">
                    <a:solidFill>
                      <a:schemeClr val="bg1"/>
                    </a:solidFill>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500</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endParaRPr>
                    </a:p>
                  </a:txBody>
                  <a:tcPr marL="91448" marR="91448" marT="45721" marB="45721" anchor="ctr" horzOverflow="overflow">
                    <a:solidFill>
                      <a:schemeClr val="bg1"/>
                    </a:solidFill>
                  </a:tcPr>
                </a:tc>
                <a:extLst>
                  <a:ext uri="{0D108BD9-81ED-4DB2-BD59-A6C34878D82A}">
                    <a16:rowId xmlns:a16="http://schemas.microsoft.com/office/drawing/2014/main" val="10005"/>
                  </a:ext>
                </a:extLst>
              </a:tr>
              <a:tr h="301543">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algn="ctr">
                        <a:lnSpc>
                          <a:spcPct val="100000"/>
                        </a:lnSpc>
                        <a:spcBef>
                          <a:spcPts val="0"/>
                        </a:spcBef>
                        <a:spcAft>
                          <a:spcPts val="0"/>
                        </a:spcAft>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地面型</a:t>
                      </a:r>
                    </a:p>
                  </a:txBody>
                  <a:tcPr>
                    <a:solidFill>
                      <a:schemeClr val="bg1"/>
                    </a:solidFill>
                  </a:tcPr>
                </a:tc>
                <a:tc>
                  <a:txBody>
                    <a:bodyPr/>
                    <a:lstStyle/>
                    <a:p>
                      <a:pPr algn="ctr">
                        <a:lnSpc>
                          <a:spcPct val="100000"/>
                        </a:lnSpc>
                        <a:spcBef>
                          <a:spcPts val="0"/>
                        </a:spcBef>
                        <a:spcAft>
                          <a:spcPts val="0"/>
                        </a:spcAft>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b="1" dirty="0">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solidFill>
                      <a:schemeClr val="bg1"/>
                    </a:solidFill>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algn="ctr">
                        <a:lnSpc>
                          <a:spcPct val="100000"/>
                        </a:lnSpc>
                        <a:spcBef>
                          <a:spcPts val="0"/>
                        </a:spcBef>
                        <a:spcAft>
                          <a:spcPts val="0"/>
                        </a:spcAft>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地面型</a:t>
                      </a:r>
                    </a:p>
                  </a:txBody>
                  <a:tcPr>
                    <a:solidFill>
                      <a:schemeClr val="bg1"/>
                    </a:solidFill>
                  </a:tcPr>
                </a:tc>
                <a:tc>
                  <a:txBody>
                    <a:bodyPr/>
                    <a:lstStyle/>
                    <a:p>
                      <a:pPr algn="ctr">
                        <a:lnSpc>
                          <a:spcPct val="100000"/>
                        </a:lnSpc>
                        <a:spcBef>
                          <a:spcPts val="0"/>
                        </a:spcBef>
                        <a:spcAft>
                          <a:spcPts val="0"/>
                        </a:spcAft>
                      </a:pP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b="1" dirty="0">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solidFill>
                      <a:schemeClr val="bg1"/>
                    </a:solidFill>
                  </a:tcPr>
                </a:tc>
                <a:extLst>
                  <a:ext uri="{0D108BD9-81ED-4DB2-BD59-A6C34878D82A}">
                    <a16:rowId xmlns:a16="http://schemas.microsoft.com/office/drawing/2014/main" val="10006"/>
                  </a:ext>
                </a:extLst>
              </a:tr>
              <a:tr h="301543">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algn="ctr">
                        <a:lnSpc>
                          <a:spcPct val="100000"/>
                        </a:lnSpc>
                        <a:spcBef>
                          <a:spcPts val="0"/>
                        </a:spcBef>
                        <a:spcAft>
                          <a:spcPts val="0"/>
                        </a:spcAft>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水面型</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p>
                  </a:txBody>
                  <a:tcPr>
                    <a:solidFill>
                      <a:schemeClr val="bg1"/>
                    </a:solidFill>
                  </a:tcPr>
                </a:tc>
                <a:tc vMerge="1">
                  <a:txBody>
                    <a:bodyPr/>
                    <a:lstStyle/>
                    <a:p>
                      <a:endParaRPr lang="zh-TW" altLang="en-US" sz="16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水面型</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p>
                  </a:txBody>
                  <a:tcPr>
                    <a:solidFill>
                      <a:schemeClr val="bg1"/>
                    </a:solidFill>
                  </a:tcPr>
                </a:tc>
                <a:extLst>
                  <a:ext uri="{0D108BD9-81ED-4DB2-BD59-A6C34878D82A}">
                    <a16:rowId xmlns:a16="http://schemas.microsoft.com/office/drawing/2014/main" val="10007"/>
                  </a:ext>
                </a:extLst>
              </a:tr>
            </a:tbl>
          </a:graphicData>
        </a:graphic>
      </p:graphicFrame>
      <p:sp>
        <p:nvSpPr>
          <p:cNvPr id="11" name="向右箭號 10"/>
          <p:cNvSpPr/>
          <p:nvPr/>
        </p:nvSpPr>
        <p:spPr>
          <a:xfrm>
            <a:off x="250378" y="4005064"/>
            <a:ext cx="315550" cy="576065"/>
          </a:xfrm>
          <a:prstGeom prst="rightArrow">
            <a:avLst/>
          </a:prstGeom>
          <a:gradFill>
            <a:gsLst>
              <a:gs pos="23000">
                <a:srgbClr val="ED7D31"/>
              </a:gs>
              <a:gs pos="100000">
                <a:srgbClr val="ED7D31">
                  <a:lumMod val="20000"/>
                  <a:lumOff val="80000"/>
                </a:srgbClr>
              </a:gs>
            </a:gsLst>
            <a:lin ang="0" scaled="1"/>
          </a:gradFill>
          <a:ln w="12700" cap="flat" cmpd="sng" algn="ctr">
            <a:solidFill>
              <a:srgbClr val="ED7D31">
                <a:lumMod val="75000"/>
              </a:srgbClr>
            </a:solidFill>
            <a:prstDash val="solid"/>
            <a:miter lim="800000"/>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zh-TW" altLang="en-US" sz="2400" b="1" i="0" u="none" strike="noStrike" kern="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Rectangle 29"/>
          <p:cNvSpPr>
            <a:spLocks noChangeArrowheads="1"/>
          </p:cNvSpPr>
          <p:nvPr/>
        </p:nvSpPr>
        <p:spPr bwMode="auto">
          <a:xfrm>
            <a:off x="641605" y="4005065"/>
            <a:ext cx="8247165" cy="2664296"/>
          </a:xfrm>
          <a:prstGeom prst="rect">
            <a:avLst/>
          </a:prstGeom>
          <a:solidFill>
            <a:srgbClr val="FFC000">
              <a:lumMod val="20000"/>
              <a:lumOff val="80000"/>
            </a:srgbClr>
          </a:solidFill>
          <a:ln>
            <a:solidFill>
              <a:srgbClr val="FFC00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lvl="0" algn="just">
              <a:lnSpc>
                <a:spcPts val="2000"/>
              </a:lnSpc>
              <a:spcAft>
                <a:spcPts val="0"/>
              </a:spcAft>
            </a:pPr>
            <a:r>
              <a:rPr lang="zh-TW" altLang="en-US"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衡量我國目前推動策略、優先設置場域、資源分布及申設現況，</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年度太陽光電躉購容量級距建議仍維持</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106</a:t>
            </a:r>
            <a:r>
              <a:rPr lang="zh-TW" altLang="en-US"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年度相同，說明如下：</a:t>
            </a:r>
            <a:endPar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273050" lvl="0" indent="-273050" algn="just" hangingPunct="0">
              <a:spcBef>
                <a:spcPts val="300"/>
              </a:spcBef>
              <a:spcAft>
                <a:spcPts val="0"/>
              </a:spcAft>
              <a:defRPr/>
            </a:pPr>
            <a:r>
              <a:rPr kumimoji="0" lang="en-US" altLang="zh-TW" b="1" dirty="0">
                <a:solidFill>
                  <a:prstClr val="black"/>
                </a:solidFill>
                <a:latin typeface="Times New Roman" pitchFamily="18" charset="0"/>
                <a:ea typeface="標楷體" pitchFamily="65" charset="-120"/>
                <a:sym typeface="Wingdings" pitchFamily="2" charset="2"/>
              </a:rPr>
              <a:t>(1)</a:t>
            </a:r>
            <a:r>
              <a:rPr kumimoji="0" lang="zh-TW" altLang="en-US" b="1" dirty="0">
                <a:solidFill>
                  <a:prstClr val="black"/>
                </a:solidFill>
                <a:latin typeface="Times New Roman" pitchFamily="18" charset="0"/>
                <a:ea typeface="標楷體" pitchFamily="65" charset="-120"/>
                <a:sym typeface="Wingdings" pitchFamily="2" charset="2"/>
              </a:rPr>
              <a:t>不新增追日型：我國目前設置場域以屋頂、地面及水域空間為主，且在設置型態與資源有限情況下，不應侷限各場域的設置型態及不應以設置技術來區分躉購分類，故</a:t>
            </a:r>
            <a:r>
              <a:rPr kumimoji="0" lang="en-US" altLang="zh-TW" b="1" dirty="0">
                <a:solidFill>
                  <a:prstClr val="black"/>
                </a:solidFill>
                <a:latin typeface="Times New Roman" pitchFamily="18" charset="0"/>
                <a:ea typeface="標楷體" pitchFamily="65" charset="-120"/>
                <a:sym typeface="Wingdings" pitchFamily="2" charset="2"/>
              </a:rPr>
              <a:t>107</a:t>
            </a:r>
            <a:r>
              <a:rPr kumimoji="0" lang="zh-TW" altLang="en-US" b="1" dirty="0">
                <a:solidFill>
                  <a:prstClr val="black"/>
                </a:solidFill>
                <a:latin typeface="Times New Roman" pitchFamily="18" charset="0"/>
                <a:ea typeface="標楷體" pitchFamily="65" charset="-120"/>
                <a:sym typeface="Wingdings" pitchFamily="2" charset="2"/>
              </a:rPr>
              <a:t>年度不新增追日型類別。</a:t>
            </a:r>
            <a:endParaRPr kumimoji="0" lang="en-US" altLang="zh-TW" b="1" dirty="0">
              <a:solidFill>
                <a:prstClr val="black"/>
              </a:solidFill>
              <a:latin typeface="Times New Roman" pitchFamily="18" charset="0"/>
              <a:ea typeface="標楷體" pitchFamily="65" charset="-120"/>
              <a:sym typeface="Wingdings" pitchFamily="2" charset="2"/>
            </a:endParaRPr>
          </a:p>
          <a:p>
            <a:pPr marL="273050" lvl="0" indent="-273050" algn="just" hangingPunct="0">
              <a:spcBef>
                <a:spcPts val="300"/>
              </a:spcBef>
              <a:spcAft>
                <a:spcPts val="0"/>
              </a:spcAft>
              <a:defRPr/>
            </a:pPr>
            <a:r>
              <a:rPr kumimoji="0" lang="en-US" altLang="zh-TW" b="1" dirty="0">
                <a:solidFill>
                  <a:prstClr val="black"/>
                </a:solidFill>
                <a:latin typeface="Times New Roman" pitchFamily="18" charset="0"/>
                <a:ea typeface="標楷體" pitchFamily="65" charset="-120"/>
                <a:sym typeface="Wingdings" pitchFamily="2" charset="2"/>
              </a:rPr>
              <a:t>(2)</a:t>
            </a:r>
            <a:r>
              <a:rPr kumimoji="0" lang="zh-TW" altLang="en-US" b="1" dirty="0">
                <a:solidFill>
                  <a:prstClr val="black"/>
                </a:solidFill>
                <a:latin typeface="Times New Roman" pitchFamily="18" charset="0"/>
                <a:ea typeface="標楷體" pitchFamily="65" charset="-120"/>
                <a:sym typeface="Wingdings" pitchFamily="2" charset="2"/>
              </a:rPr>
              <a:t>光電溫室及架高型：</a:t>
            </a:r>
            <a:r>
              <a:rPr lang="zh-TW" altLang="en-US" b="1" dirty="0">
                <a:solidFill>
                  <a:srgbClr val="000000"/>
                </a:solidFill>
                <a:latin typeface="Times New Roman" pitchFamily="18" charset="0"/>
                <a:ea typeface="標楷體" pitchFamily="65" charset="-120"/>
                <a:cs typeface="Times New Roman" pitchFamily="18" charset="0"/>
              </a:rPr>
              <a:t>未來於農光合作推廣政策及其設置型態較為明確後，再進一步研議，故</a:t>
            </a:r>
            <a:r>
              <a:rPr lang="en-US" altLang="zh-TW" b="1" dirty="0">
                <a:solidFill>
                  <a:srgbClr val="000000"/>
                </a:solidFill>
                <a:latin typeface="Times New Roman" pitchFamily="18" charset="0"/>
                <a:ea typeface="標楷體" pitchFamily="65" charset="-120"/>
                <a:cs typeface="Times New Roman" pitchFamily="18" charset="0"/>
              </a:rPr>
              <a:t>107</a:t>
            </a:r>
            <a:r>
              <a:rPr lang="zh-TW" altLang="en-US" b="1" dirty="0">
                <a:solidFill>
                  <a:srgbClr val="000000"/>
                </a:solidFill>
                <a:latin typeface="Times New Roman" pitchFamily="18" charset="0"/>
                <a:ea typeface="標楷體" pitchFamily="65" charset="-120"/>
                <a:cs typeface="Times New Roman" pitchFamily="18" charset="0"/>
              </a:rPr>
              <a:t>年度不新增</a:t>
            </a:r>
            <a:r>
              <a:rPr kumimoji="0" lang="zh-TW" altLang="en-US" b="1" dirty="0">
                <a:solidFill>
                  <a:prstClr val="black"/>
                </a:solidFill>
                <a:latin typeface="Times New Roman" pitchFamily="18" charset="0"/>
                <a:ea typeface="標楷體" pitchFamily="65" charset="-120"/>
                <a:sym typeface="Wingdings" pitchFamily="2" charset="2"/>
              </a:rPr>
              <a:t>光電溫室及架高型類別</a:t>
            </a:r>
            <a:r>
              <a:rPr lang="zh-TW" altLang="en-US" b="1" dirty="0">
                <a:solidFill>
                  <a:srgbClr val="000000"/>
                </a:solidFill>
                <a:latin typeface="Times New Roman" pitchFamily="18" charset="0"/>
                <a:ea typeface="標楷體" pitchFamily="65" charset="-120"/>
                <a:cs typeface="Times New Roman" pitchFamily="18" charset="0"/>
              </a:rPr>
              <a:t>。</a:t>
            </a:r>
            <a:endParaRPr lang="en-US" altLang="zh-TW" b="1" dirty="0">
              <a:solidFill>
                <a:srgbClr val="000000"/>
              </a:solidFill>
              <a:latin typeface="Times New Roman" pitchFamily="18" charset="0"/>
              <a:ea typeface="標楷體" pitchFamily="65" charset="-120"/>
              <a:cs typeface="Times New Roman" pitchFamily="18" charset="0"/>
            </a:endParaRPr>
          </a:p>
          <a:p>
            <a:pPr marL="273050" lvl="0" indent="-273050" algn="just" hangingPunct="0">
              <a:spcBef>
                <a:spcPts val="300"/>
              </a:spcBef>
              <a:spcAft>
                <a:spcPts val="0"/>
              </a:spcAft>
              <a:defRPr/>
            </a:pPr>
            <a:r>
              <a:rPr kumimoji="0" lang="en-US" altLang="zh-TW" b="1" dirty="0">
                <a:solidFill>
                  <a:srgbClr val="000000"/>
                </a:solidFill>
                <a:latin typeface="Times New Roman" pitchFamily="18" charset="0"/>
                <a:ea typeface="標楷體" pitchFamily="65" charset="-120"/>
                <a:cs typeface="Times New Roman" pitchFamily="18" charset="0"/>
                <a:sym typeface="Wingdings" pitchFamily="2" charset="2"/>
              </a:rPr>
              <a:t>(3)</a:t>
            </a:r>
            <a:r>
              <a:rPr kumimoji="0" lang="zh-TW" altLang="en-US" b="1" dirty="0">
                <a:solidFill>
                  <a:srgbClr val="000000"/>
                </a:solidFill>
                <a:latin typeface="Times New Roman" pitchFamily="18" charset="0"/>
                <a:ea typeface="標楷體" pitchFamily="65" charset="-120"/>
                <a:cs typeface="Times New Roman" pitchFamily="18" charset="0"/>
                <a:sym typeface="Wingdings" pitchFamily="2" charset="2"/>
              </a:rPr>
              <a:t>地面大型電站：考量現行大型電站參採設置案例較少，且</a:t>
            </a:r>
            <a:r>
              <a:rPr kumimoji="0" lang="zh-TW" altLang="zh-TW" b="1" dirty="0">
                <a:solidFill>
                  <a:srgbClr val="000000"/>
                </a:solidFill>
                <a:latin typeface="Times New Roman" pitchFamily="18" charset="0"/>
                <a:ea typeface="標楷體" pitchFamily="65" charset="-120"/>
                <a:cs typeface="Times New Roman" pitchFamily="18" charset="0"/>
              </a:rPr>
              <a:t>為使土地資源達到有效配置與利用</a:t>
            </a:r>
            <a:r>
              <a:rPr kumimoji="0" lang="zh-TW" altLang="en-US" b="1" dirty="0">
                <a:solidFill>
                  <a:srgbClr val="000000"/>
                </a:solidFill>
                <a:latin typeface="Times New Roman" pitchFamily="18" charset="0"/>
                <a:ea typeface="標楷體" pitchFamily="65" charset="-120"/>
                <a:cs typeface="Times New Roman" pitchFamily="18" charset="0"/>
              </a:rPr>
              <a:t>，故</a:t>
            </a:r>
            <a:r>
              <a:rPr kumimoji="0" lang="en-US" altLang="zh-TW" b="1" dirty="0">
                <a:solidFill>
                  <a:srgbClr val="000000"/>
                </a:solidFill>
                <a:latin typeface="Times New Roman" pitchFamily="18" charset="0"/>
                <a:ea typeface="標楷體" pitchFamily="65" charset="-120"/>
                <a:cs typeface="Times New Roman" pitchFamily="18" charset="0"/>
              </a:rPr>
              <a:t>107</a:t>
            </a:r>
            <a:r>
              <a:rPr kumimoji="0" lang="zh-TW" altLang="zh-TW" b="1" dirty="0">
                <a:solidFill>
                  <a:srgbClr val="000000"/>
                </a:solidFill>
                <a:latin typeface="Times New Roman" pitchFamily="18" charset="0"/>
                <a:ea typeface="標楷體" pitchFamily="65" charset="-120"/>
                <a:cs typeface="Times New Roman" pitchFamily="18" charset="0"/>
              </a:rPr>
              <a:t>年度地面型太陽光電不區分容量級距</a:t>
            </a:r>
            <a:r>
              <a:rPr lang="zh-TW" altLang="en-US" b="1" dirty="0">
                <a:solidFill>
                  <a:srgbClr val="000000"/>
                </a:solidFill>
                <a:latin typeface="Times New Roman" pitchFamily="18" charset="0"/>
                <a:ea typeface="標楷體" pitchFamily="65" charset="-120"/>
                <a:cs typeface="Times New Roman" pitchFamily="18" charset="0"/>
              </a:rPr>
              <a:t>。</a:t>
            </a:r>
            <a:endParaRPr kumimoji="0" lang="en-US" altLang="zh-TW" b="1" dirty="0">
              <a:solidFill>
                <a:srgbClr val="000000"/>
              </a:solidFill>
              <a:latin typeface="Times New Roman" pitchFamily="18" charset="0"/>
              <a:ea typeface="標楷體" pitchFamily="65" charset="-120"/>
              <a:cs typeface="Times New Roman" pitchFamily="18" charset="0"/>
              <a:sym typeface="Wingdings" pitchFamily="2" charset="2"/>
            </a:endParaRPr>
          </a:p>
          <a:p>
            <a:pPr lvl="0" algn="just">
              <a:lnSpc>
                <a:spcPts val="2000"/>
              </a:lnSpc>
              <a:spcAft>
                <a:spcPts val="0"/>
              </a:spcAft>
            </a:pPr>
            <a:endPar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lvl="0" algn="just">
              <a:lnSpc>
                <a:spcPts val="2000"/>
              </a:lnSpc>
              <a:spcAft>
                <a:spcPts val="0"/>
              </a:spcAft>
            </a:pPr>
            <a:endPar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lvl="0" algn="just">
              <a:lnSpc>
                <a:spcPts val="2000"/>
              </a:lnSpc>
              <a:spcAft>
                <a:spcPts val="0"/>
              </a:spcAft>
            </a:pPr>
            <a:endPar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676072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75B48F76-1E83-45EE-8C34-50D0A85D677E}" type="slidenum">
              <a:rPr lang="en-US" altLang="zh-TW" smtClean="0">
                <a:solidFill>
                  <a:srgbClr val="000000"/>
                </a:solidFill>
              </a:rPr>
              <a:pPr eaLnBrk="1" hangingPunct="1"/>
              <a:t>11</a:t>
            </a:fld>
            <a:endParaRPr lang="en-US" altLang="zh-TW">
              <a:solidFill>
                <a:srgbClr val="000000"/>
              </a:solidFill>
            </a:endParaRPr>
          </a:p>
        </p:txBody>
      </p:sp>
      <p:sp>
        <p:nvSpPr>
          <p:cNvPr id="9" name="Rectangle 3"/>
          <p:cNvSpPr>
            <a:spLocks noChangeArrowheads="1"/>
          </p:cNvSpPr>
          <p:nvPr/>
        </p:nvSpPr>
        <p:spPr bwMode="auto">
          <a:xfrm>
            <a:off x="142875" y="549275"/>
            <a:ext cx="8749605" cy="1151533"/>
          </a:xfrm>
          <a:prstGeom prst="rect">
            <a:avLst/>
          </a:prstGeom>
          <a:noFill/>
          <a:ln>
            <a:noFill/>
          </a:ln>
          <a:extLst/>
        </p:spPr>
        <p:txBody>
          <a:bodyPr/>
          <a:lstStyle/>
          <a:p>
            <a:pPr marL="180975" indent="-180975">
              <a:lnSpc>
                <a:spcPts val="2600"/>
              </a:lnSpc>
              <a:spcBef>
                <a:spcPts val="0"/>
              </a:spcBef>
              <a:buClr>
                <a:srgbClr val="CC9900"/>
              </a:buClr>
              <a:buSzPct val="65000"/>
              <a:defRPr/>
            </a:pPr>
            <a:r>
              <a:rPr lang="zh-TW" altLang="en-US" sz="2400" b="1" dirty="0">
                <a:solidFill>
                  <a:srgbClr val="000066"/>
                </a:solidFill>
                <a:latin typeface="Times New Roman" pitchFamily="18" charset="0"/>
                <a:ea typeface="標楷體" pitchFamily="65" charset="-120"/>
              </a:rPr>
              <a:t>五、</a:t>
            </a:r>
            <a:r>
              <a:rPr lang="en-US" altLang="zh-TW" sz="2400" b="1" dirty="0">
                <a:solidFill>
                  <a:srgbClr val="000066"/>
                </a:solidFill>
                <a:latin typeface="Times New Roman" pitchFamily="18" charset="0"/>
                <a:ea typeface="標楷體" pitchFamily="65" charset="-120"/>
              </a:rPr>
              <a:t> 107</a:t>
            </a:r>
            <a:r>
              <a:rPr lang="zh-TW" altLang="en-US" sz="2400" b="1" dirty="0">
                <a:solidFill>
                  <a:srgbClr val="000066"/>
                </a:solidFill>
                <a:latin typeface="Times New Roman" pitchFamily="18" charset="0"/>
                <a:ea typeface="標楷體" pitchFamily="65" charset="-120"/>
              </a:rPr>
              <a:t>年度太陽光電使用參數</a:t>
            </a:r>
            <a:endParaRPr lang="en-US" altLang="zh-TW" sz="2400" b="1" dirty="0">
              <a:solidFill>
                <a:srgbClr val="000066"/>
              </a:solidFill>
              <a:latin typeface="Times New Roman" pitchFamily="18" charset="0"/>
              <a:ea typeface="標楷體"/>
            </a:endParaRPr>
          </a:p>
          <a:p>
            <a:pPr marL="180975" indent="-180975">
              <a:lnSpc>
                <a:spcPts val="2600"/>
              </a:lnSpc>
              <a:spcBef>
                <a:spcPts val="0"/>
              </a:spcBef>
              <a:buClr>
                <a:srgbClr val="CC9900"/>
              </a:buClr>
              <a:buSzPct val="65000"/>
              <a:buFont typeface="Wingdings" pitchFamily="2" charset="2"/>
              <a:buNone/>
              <a:defRPr/>
            </a:pPr>
            <a:r>
              <a:rPr lang="en-US" altLang="zh-TW" sz="2400" b="1" dirty="0">
                <a:solidFill>
                  <a:srgbClr val="000066"/>
                </a:solidFill>
                <a:latin typeface="Times New Roman" pitchFamily="18" charset="0"/>
                <a:ea typeface="標楷體"/>
              </a:rPr>
              <a:t>(</a:t>
            </a:r>
            <a:r>
              <a:rPr lang="zh-TW" altLang="en-US" sz="2400" b="1" dirty="0">
                <a:solidFill>
                  <a:srgbClr val="000066"/>
                </a:solidFill>
                <a:latin typeface="Times New Roman" pitchFamily="18" charset="0"/>
                <a:ea typeface="標楷體"/>
              </a:rPr>
              <a:t>一</a:t>
            </a:r>
            <a:r>
              <a:rPr lang="en-US" altLang="zh-TW" sz="2400" b="1" dirty="0">
                <a:solidFill>
                  <a:srgbClr val="000066"/>
                </a:solidFill>
                <a:latin typeface="Times New Roman" pitchFamily="18" charset="0"/>
                <a:ea typeface="標楷體"/>
              </a:rPr>
              <a:t>)</a:t>
            </a:r>
            <a:r>
              <a:rPr lang="zh-TW" altLang="en-US" sz="2400" b="1" dirty="0">
                <a:solidFill>
                  <a:srgbClr val="000066"/>
                </a:solidFill>
                <a:latin typeface="Times New Roman" pitchFamily="18" charset="0"/>
                <a:ea typeface="標楷體"/>
              </a:rPr>
              <a:t> 期初設置成本</a:t>
            </a:r>
            <a:endParaRPr lang="en-US" altLang="zh-TW" sz="2400" b="1" dirty="0">
              <a:solidFill>
                <a:srgbClr val="000066"/>
              </a:solidFill>
              <a:latin typeface="Times New Roman" pitchFamily="18" charset="0"/>
              <a:ea typeface="標楷體"/>
            </a:endParaRPr>
          </a:p>
          <a:p>
            <a:pPr marL="180975" indent="-93663">
              <a:lnSpc>
                <a:spcPts val="2400"/>
              </a:lnSpc>
              <a:spcBef>
                <a:spcPts val="0"/>
              </a:spcBef>
              <a:buClr>
                <a:srgbClr val="CC9900"/>
              </a:buClr>
              <a:buSzPct val="65000"/>
              <a:buFont typeface="Wingdings" pitchFamily="2" charset="2"/>
              <a:buNone/>
              <a:defRPr/>
            </a:pPr>
            <a:r>
              <a:rPr lang="en-US" altLang="zh-TW" sz="2200" b="1" dirty="0">
                <a:solidFill>
                  <a:srgbClr val="660066"/>
                </a:solidFill>
                <a:latin typeface="Times New Roman" pitchFamily="18" charset="0"/>
                <a:ea typeface="標楷體"/>
                <a:cs typeface="Times New Roman" pitchFamily="18" charset="0"/>
              </a:rPr>
              <a:t>1.</a:t>
            </a:r>
            <a:r>
              <a:rPr lang="zh-TW" altLang="zh-TW" sz="2200" b="1" dirty="0">
                <a:solidFill>
                  <a:srgbClr val="660066"/>
                </a:solidFill>
                <a:latin typeface="Times New Roman" pitchFamily="18" charset="0"/>
                <a:ea typeface="標楷體"/>
                <a:cs typeface="Times New Roman" pitchFamily="18" charset="0"/>
              </a:rPr>
              <a:t>10</a:t>
            </a:r>
            <a:r>
              <a:rPr lang="en-US" altLang="zh-TW" sz="2200" b="1" dirty="0">
                <a:solidFill>
                  <a:srgbClr val="660066"/>
                </a:solidFill>
                <a:latin typeface="Times New Roman" pitchFamily="18" charset="0"/>
                <a:ea typeface="標楷體"/>
                <a:cs typeface="Times New Roman" pitchFamily="18" charset="0"/>
              </a:rPr>
              <a:t>6</a:t>
            </a:r>
            <a:r>
              <a:rPr lang="zh-TW" altLang="zh-TW" sz="2200" b="1" dirty="0">
                <a:solidFill>
                  <a:srgbClr val="660066"/>
                </a:solidFill>
                <a:latin typeface="Times New Roman" pitchFamily="18" charset="0"/>
                <a:ea typeface="標楷體"/>
                <a:cs typeface="Times New Roman" pitchFamily="18" charset="0"/>
              </a:rPr>
              <a:t>年</a:t>
            </a:r>
            <a:r>
              <a:rPr lang="zh-TW" altLang="en-US" sz="2200" b="1" dirty="0">
                <a:solidFill>
                  <a:srgbClr val="660066"/>
                </a:solidFill>
                <a:latin typeface="Times New Roman" pitchFamily="18" charset="0"/>
                <a:ea typeface="標楷體"/>
                <a:cs typeface="Times New Roman" pitchFamily="18" charset="0"/>
              </a:rPr>
              <a:t>度</a:t>
            </a:r>
            <a:r>
              <a:rPr lang="zh-TW" altLang="zh-TW" sz="2200" b="1" dirty="0">
                <a:solidFill>
                  <a:srgbClr val="660066"/>
                </a:solidFill>
                <a:latin typeface="Times New Roman" pitchFamily="18" charset="0"/>
                <a:ea typeface="標楷體"/>
                <a:cs typeface="Times New Roman" pitchFamily="18" charset="0"/>
              </a:rPr>
              <a:t>審定會使用參數值</a:t>
            </a:r>
            <a:r>
              <a:rPr lang="zh-TW" altLang="en-US" sz="2200" b="1" dirty="0">
                <a:solidFill>
                  <a:srgbClr val="660066"/>
                </a:solidFill>
                <a:latin typeface="Times New Roman" pitchFamily="18" charset="0"/>
                <a:ea typeface="標楷體"/>
                <a:cs typeface="Times New Roman" pitchFamily="18" charset="0"/>
              </a:rPr>
              <a:t>：如下表所述</a:t>
            </a:r>
            <a:endParaRPr lang="en-US" altLang="zh-TW" sz="2200" b="1" dirty="0">
              <a:solidFill>
                <a:srgbClr val="660066"/>
              </a:solidFill>
              <a:latin typeface="Times New Roman" pitchFamily="18" charset="0"/>
              <a:ea typeface="標楷體"/>
              <a:cs typeface="Times New Roman" pitchFamily="18" charset="0"/>
            </a:endParaRPr>
          </a:p>
          <a:p>
            <a:pPr marL="180975" indent="-93663">
              <a:lnSpc>
                <a:spcPts val="2400"/>
              </a:lnSpc>
              <a:spcBef>
                <a:spcPts val="0"/>
              </a:spcBef>
              <a:buClr>
                <a:srgbClr val="CC9900"/>
              </a:buClr>
              <a:buSzPct val="65000"/>
              <a:defRPr/>
            </a:pPr>
            <a:r>
              <a:rPr lang="en-US" altLang="zh-TW" sz="2200" b="1" dirty="0">
                <a:solidFill>
                  <a:srgbClr val="660066"/>
                </a:solidFill>
                <a:latin typeface="Times New Roman" pitchFamily="18" charset="0"/>
                <a:ea typeface="標楷體"/>
                <a:cs typeface="Times New Roman" pitchFamily="18" charset="0"/>
              </a:rPr>
              <a:t>2.107</a:t>
            </a:r>
            <a:r>
              <a:rPr lang="zh-TW" altLang="en-US" sz="2200" b="1" dirty="0">
                <a:solidFill>
                  <a:srgbClr val="660066"/>
                </a:solidFill>
                <a:latin typeface="Times New Roman" pitchFamily="18" charset="0"/>
                <a:ea typeface="標楷體"/>
                <a:cs typeface="Times New Roman" pitchFamily="18" charset="0"/>
              </a:rPr>
              <a:t>年度</a:t>
            </a:r>
            <a:r>
              <a:rPr lang="zh-TW" altLang="en-US" sz="2200" b="1" dirty="0">
                <a:solidFill>
                  <a:srgbClr val="660066"/>
                </a:solidFill>
                <a:latin typeface="Times New Roman" pitchFamily="18" charset="0"/>
                <a:ea typeface="標楷體" pitchFamily="65" charset="-120"/>
                <a:cs typeface="Times New Roman" pitchFamily="18" charset="0"/>
              </a:rPr>
              <a:t>第二次</a:t>
            </a:r>
            <a:r>
              <a:rPr lang="zh-TW" altLang="zh-TW" sz="2200" b="1" dirty="0">
                <a:solidFill>
                  <a:srgbClr val="660066"/>
                </a:solidFill>
                <a:latin typeface="Times New Roman" pitchFamily="18" charset="0"/>
                <a:ea typeface="標楷體" pitchFamily="65" charset="-120"/>
                <a:cs typeface="Times New Roman" pitchFamily="18" charset="0"/>
              </a:rPr>
              <a:t>審定會</a:t>
            </a:r>
            <a:r>
              <a:rPr lang="zh-TW" altLang="en-US" sz="2200" b="1" dirty="0">
                <a:solidFill>
                  <a:srgbClr val="660066"/>
                </a:solidFill>
                <a:latin typeface="Times New Roman" pitchFamily="18" charset="0"/>
                <a:ea typeface="標楷體" pitchFamily="65" charset="-120"/>
                <a:cs typeface="Times New Roman" pitchFamily="18" charset="0"/>
              </a:rPr>
              <a:t>決議</a:t>
            </a:r>
            <a:r>
              <a:rPr lang="zh-TW" altLang="zh-TW" sz="2200" b="1" dirty="0">
                <a:solidFill>
                  <a:srgbClr val="660066"/>
                </a:solidFill>
                <a:latin typeface="Times New Roman" pitchFamily="18" charset="0"/>
                <a:ea typeface="標楷體" pitchFamily="65" charset="-120"/>
                <a:cs typeface="Times New Roman" pitchFamily="18" charset="0"/>
              </a:rPr>
              <a:t>數值</a:t>
            </a:r>
            <a:r>
              <a:rPr lang="zh-TW" altLang="en-US" sz="2200" b="1" dirty="0">
                <a:solidFill>
                  <a:srgbClr val="660066"/>
                </a:solidFill>
                <a:latin typeface="Times New Roman" pitchFamily="18" charset="0"/>
                <a:ea typeface="標楷體"/>
                <a:cs typeface="Times New Roman" pitchFamily="18" charset="0"/>
              </a:rPr>
              <a:t>：如下表所述</a:t>
            </a:r>
            <a:endParaRPr lang="en-US" altLang="zh-TW" sz="2200" b="1" dirty="0">
              <a:solidFill>
                <a:srgbClr val="660066"/>
              </a:solidFill>
              <a:latin typeface="Times New Roman" pitchFamily="18" charset="0"/>
              <a:ea typeface="標楷體"/>
              <a:cs typeface="Times New Roman" pitchFamily="18" charset="0"/>
            </a:endParaRPr>
          </a:p>
        </p:txBody>
      </p:sp>
      <p:sp>
        <p:nvSpPr>
          <p:cNvPr id="10"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graphicFrame>
        <p:nvGraphicFramePr>
          <p:cNvPr id="7" name="表格 6"/>
          <p:cNvGraphicFramePr>
            <a:graphicFrameLocks noGrp="1"/>
          </p:cNvGraphicFramePr>
          <p:nvPr>
            <p:extLst>
              <p:ext uri="{D42A27DB-BD31-4B8C-83A1-F6EECF244321}">
                <p14:modId xmlns:p14="http://schemas.microsoft.com/office/powerpoint/2010/main" val="2754400421"/>
              </p:ext>
            </p:extLst>
          </p:nvPr>
        </p:nvGraphicFramePr>
        <p:xfrm>
          <a:off x="323528" y="1957970"/>
          <a:ext cx="8568952" cy="3415246"/>
        </p:xfrm>
        <a:graphic>
          <a:graphicData uri="http://schemas.openxmlformats.org/drawingml/2006/table">
            <a:tbl>
              <a:tblPr/>
              <a:tblGrid>
                <a:gridCol w="1008112">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936104">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864096">
                  <a:extLst>
                    <a:ext uri="{9D8B030D-6E8A-4147-A177-3AD203B41FA5}">
                      <a16:colId xmlns:a16="http://schemas.microsoft.com/office/drawing/2014/main" val="20007"/>
                    </a:ext>
                  </a:extLst>
                </a:gridCol>
              </a:tblGrid>
              <a:tr h="57906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類型</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級距</a:t>
                      </a: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10</a:t>
                      </a:r>
                      <a:r>
                        <a:rPr kumimoji="0" lang="en-US" altLang="zh-TW"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6</a:t>
                      </a:r>
                      <a:r>
                        <a:rPr kumimoji="0" lang="zh-TW" altLang="zh-TW"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年</a:t>
                      </a:r>
                      <a:r>
                        <a:rPr kumimoji="0" lang="zh-TW" altLang="en-US"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度</a:t>
                      </a:r>
                      <a:r>
                        <a:rPr kumimoji="0" lang="zh-TW" altLang="zh-TW"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審定會</a:t>
                      </a:r>
                      <a:endParaRPr kumimoji="0" lang="en-US" altLang="zh-TW"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使用參數值</a:t>
                      </a:r>
                      <a:endParaRPr kumimoji="0" lang="zh-TW" altLang="en-US" sz="1600" b="1" i="0" u="sng" strike="noStrike" cap="none" normalizeH="0" baseline="0" dirty="0">
                        <a:ln>
                          <a:noFill/>
                        </a:ln>
                        <a:solidFill>
                          <a:srgbClr val="003366"/>
                        </a:solidFill>
                        <a:effectLst/>
                        <a:latin typeface="Times New Roman" pitchFamily="18" charset="0"/>
                        <a:ea typeface="標楷體" pitchFamily="65" charset="-120"/>
                        <a:cs typeface="Times New Roman" pitchFamily="18" charset="0"/>
                      </a:endParaRP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tc hMerge="1">
                  <a:txBody>
                    <a:bodyPr/>
                    <a:lstStyle/>
                    <a:p>
                      <a:endParaRPr lang="zh-TW"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107</a:t>
                      </a:r>
                      <a:r>
                        <a:rPr kumimoji="0" lang="zh-TW" altLang="en-US"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年度</a:t>
                      </a:r>
                      <a:r>
                        <a:rPr kumimoji="0" lang="zh-TW" altLang="zh-TW"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審定會</a:t>
                      </a:r>
                      <a:r>
                        <a:rPr kumimoji="0" lang="zh-TW" altLang="en-US"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決議數值</a:t>
                      </a: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tc hMerge="1">
                  <a:txBody>
                    <a:bodyPr/>
                    <a:lstStyle/>
                    <a:p>
                      <a:pPr marL="895350" marR="0" lvl="0" indent="-895350" algn="ctr" defTabSz="914400" rtl="0" eaLnBrk="1" fontAlgn="base" latinLnBrk="0" hangingPunct="1">
                        <a:lnSpc>
                          <a:spcPct val="100000"/>
                        </a:lnSpc>
                        <a:spcBef>
                          <a:spcPct val="0"/>
                        </a:spcBef>
                        <a:spcAft>
                          <a:spcPct val="0"/>
                        </a:spcAft>
                        <a:buClrTx/>
                        <a:buSzTx/>
                        <a:buFontTx/>
                        <a:buNone/>
                        <a:tabLst/>
                      </a:pPr>
                      <a:endParaRPr kumimoji="0" lang="zh-TW" altLang="en-US" sz="1600" b="1" i="0" u="sng" strike="noStrike" cap="none" normalizeH="0" baseline="0" dirty="0">
                        <a:ln>
                          <a:noFill/>
                        </a:ln>
                        <a:solidFill>
                          <a:srgbClr val="003366"/>
                        </a:solidFill>
                        <a:effectLst/>
                        <a:latin typeface="Times New Roman" pitchFamily="18" charset="0"/>
                        <a:ea typeface="標楷體" pitchFamily="65" charset="-120"/>
                        <a:cs typeface="Times New Roman" pitchFamily="18" charset="0"/>
                      </a:endParaRP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1DA98"/>
                    </a:solidFill>
                  </a:tcPr>
                </a:tc>
                <a:tc gridSpan="2">
                  <a:txBody>
                    <a:bodyPr/>
                    <a:lstStyle/>
                    <a:p>
                      <a:pPr marL="895350" marR="0" lvl="0" indent="-895350" algn="ctr" defTabSz="9144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成本變動幅度</a:t>
                      </a:r>
                      <a:endParaRPr kumimoji="0" lang="en-US" altLang="zh-TW"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endParaRPr>
                    </a:p>
                    <a:p>
                      <a:pPr marL="895350" marR="0" lvl="0" indent="-895350" algn="ctr" defTabSz="914400" rtl="0" eaLnBrk="1" fontAlgn="base" latinLnBrk="0" hangingPunct="1">
                        <a:lnSpc>
                          <a:spcPct val="100000"/>
                        </a:lnSpc>
                        <a:spcBef>
                          <a:spcPct val="0"/>
                        </a:spcBef>
                        <a:spcAft>
                          <a:spcPct val="0"/>
                        </a:spcAft>
                        <a:buClrTx/>
                        <a:buSzTx/>
                        <a:buFontTx/>
                        <a:buNone/>
                        <a:tabLst/>
                      </a:pPr>
                      <a:r>
                        <a:rPr kumimoji="0" lang="en-US" altLang="zh-TW"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rPr>
                        <a:t>(%)</a:t>
                      </a:r>
                      <a:endParaRPr kumimoji="0" lang="zh-TW" altLang="en-US" sz="1600" b="1" i="0" u="none" strike="noStrike" cap="none" normalizeH="0" baseline="0" dirty="0">
                        <a:ln>
                          <a:noFill/>
                        </a:ln>
                        <a:solidFill>
                          <a:srgbClr val="003366"/>
                        </a:solidFill>
                        <a:effectLst/>
                        <a:latin typeface="Times New Roman" pitchFamily="18" charset="0"/>
                        <a:ea typeface="標楷體" pitchFamily="65" charset="-120"/>
                        <a:cs typeface="Times New Roman" pitchFamily="18" charset="0"/>
                      </a:endParaRP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tc hMerge="1">
                  <a:txBody>
                    <a:bodyPr/>
                    <a:lstStyle/>
                    <a:p>
                      <a:pPr marL="895350" marR="0" lvl="0" indent="-895350" algn="ctr" defTabSz="914400" rtl="0" eaLnBrk="1" fontAlgn="base" latinLnBrk="0" hangingPunct="1">
                        <a:lnSpc>
                          <a:spcPct val="100000"/>
                        </a:lnSpc>
                        <a:spcBef>
                          <a:spcPct val="0"/>
                        </a:spcBef>
                        <a:spcAft>
                          <a:spcPct val="0"/>
                        </a:spcAft>
                        <a:buClrTx/>
                        <a:buSzTx/>
                        <a:buFontTx/>
                        <a:buNone/>
                        <a:tabLst/>
                      </a:pPr>
                      <a:endParaRPr kumimoji="0" lang="zh-TW" altLang="en-US" sz="1600" b="1" i="0" u="sng" strike="noStrike" cap="none" normalizeH="0" baseline="0" dirty="0">
                        <a:ln>
                          <a:noFill/>
                        </a:ln>
                        <a:solidFill>
                          <a:srgbClr val="003366"/>
                        </a:solidFill>
                        <a:effectLst/>
                        <a:latin typeface="Times New Roman" pitchFamily="18" charset="0"/>
                        <a:ea typeface="標楷體" pitchFamily="65" charset="-120"/>
                        <a:cs typeface="Times New Roman" pitchFamily="18" charset="0"/>
                      </a:endParaRP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0"/>
                  </a:ext>
                </a:extLst>
              </a:tr>
              <a:tr h="579165">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第一期</a:t>
                      </a:r>
                      <a:endPar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TW" sz="1600" b="1" dirty="0">
                          <a:solidFill>
                            <a:schemeClr val="tx1"/>
                          </a:solidFill>
                          <a:latin typeface="Times New Roman" pitchFamily="18" charset="0"/>
                          <a:ea typeface="標楷體" pitchFamily="65" charset="-120"/>
                          <a:cs typeface="Times New Roman" pitchFamily="18" charset="0"/>
                        </a:rPr>
                        <a:t>(</a:t>
                      </a:r>
                      <a:r>
                        <a:rPr lang="zh-TW" altLang="en-US" sz="1600" b="1" dirty="0">
                          <a:solidFill>
                            <a:srgbClr val="660066"/>
                          </a:solidFill>
                          <a:latin typeface="Times New Roman" pitchFamily="18" charset="0"/>
                          <a:ea typeface="標楷體" pitchFamily="65" charset="-120"/>
                          <a:cs typeface="Times New Roman" pitchFamily="18" charset="0"/>
                        </a:rPr>
                        <a:t>元</a:t>
                      </a:r>
                      <a:r>
                        <a:rPr lang="en-US" altLang="zh-TW" sz="1600" b="1" dirty="0">
                          <a:solidFill>
                            <a:srgbClr val="660066"/>
                          </a:solidFill>
                          <a:latin typeface="Times New Roman" pitchFamily="18" charset="0"/>
                          <a:ea typeface="標楷體" pitchFamily="65" charset="-120"/>
                          <a:cs typeface="Times New Roman" pitchFamily="18" charset="0"/>
                        </a:rPr>
                        <a:t>/</a:t>
                      </a:r>
                      <a:r>
                        <a:rPr lang="zh-TW" altLang="en-US" sz="1600" b="1" dirty="0">
                          <a:solidFill>
                            <a:srgbClr val="660066"/>
                          </a:solidFill>
                          <a:latin typeface="Times New Roman" pitchFamily="18" charset="0"/>
                          <a:ea typeface="標楷體" pitchFamily="65" charset="-120"/>
                          <a:cs typeface="Times New Roman" pitchFamily="18" charset="0"/>
                        </a:rPr>
                        <a:t>瓩</a:t>
                      </a:r>
                      <a:r>
                        <a:rPr lang="en-US" altLang="zh-TW" sz="1600" b="1" dirty="0">
                          <a:solidFill>
                            <a:schemeClr val="tx1"/>
                          </a:solidFill>
                          <a:latin typeface="Times New Roman" pitchFamily="18" charset="0"/>
                          <a:ea typeface="標楷體" pitchFamily="65" charset="-120"/>
                          <a:cs typeface="Times New Roman" pitchFamily="18" charset="0"/>
                        </a:rPr>
                        <a:t>)</a:t>
                      </a:r>
                      <a:endParaRPr lang="zh-TW" altLang="en-US" sz="1600" b="1" dirty="0">
                        <a:solidFill>
                          <a:schemeClr val="tx1"/>
                        </a:solidFill>
                        <a:latin typeface="Times New Roman" pitchFamily="18" charset="0"/>
                        <a:ea typeface="標楷體" pitchFamily="65" charset="-120"/>
                        <a:cs typeface="Times New Roman" pitchFamily="18" charset="0"/>
                      </a:endParaRP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第二期</a:t>
                      </a:r>
                      <a:endPar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TW" sz="1600" b="1" dirty="0">
                          <a:solidFill>
                            <a:schemeClr val="tx1"/>
                          </a:solidFill>
                          <a:latin typeface="Times New Roman" pitchFamily="18" charset="0"/>
                          <a:ea typeface="標楷體" pitchFamily="65" charset="-120"/>
                          <a:cs typeface="Times New Roman" pitchFamily="18" charset="0"/>
                        </a:rPr>
                        <a:t>(</a:t>
                      </a:r>
                      <a:r>
                        <a:rPr lang="zh-TW" altLang="en-US" sz="1600" b="1" dirty="0">
                          <a:solidFill>
                            <a:srgbClr val="660066"/>
                          </a:solidFill>
                          <a:latin typeface="Times New Roman" pitchFamily="18" charset="0"/>
                          <a:ea typeface="標楷體" pitchFamily="65" charset="-120"/>
                          <a:cs typeface="Times New Roman" pitchFamily="18" charset="0"/>
                        </a:rPr>
                        <a:t>元</a:t>
                      </a:r>
                      <a:r>
                        <a:rPr lang="en-US" altLang="zh-TW" sz="1600" b="1" dirty="0">
                          <a:solidFill>
                            <a:srgbClr val="660066"/>
                          </a:solidFill>
                          <a:latin typeface="Times New Roman" pitchFamily="18" charset="0"/>
                          <a:ea typeface="標楷體" pitchFamily="65" charset="-120"/>
                          <a:cs typeface="Times New Roman" pitchFamily="18" charset="0"/>
                        </a:rPr>
                        <a:t>/</a:t>
                      </a:r>
                      <a:r>
                        <a:rPr lang="zh-TW" altLang="en-US" sz="1600" b="1" dirty="0">
                          <a:solidFill>
                            <a:srgbClr val="660066"/>
                          </a:solidFill>
                          <a:latin typeface="Times New Roman" pitchFamily="18" charset="0"/>
                          <a:ea typeface="標楷體" pitchFamily="65" charset="-120"/>
                          <a:cs typeface="Times New Roman" pitchFamily="18" charset="0"/>
                        </a:rPr>
                        <a:t>瓩</a:t>
                      </a:r>
                      <a:r>
                        <a:rPr lang="en-US" altLang="zh-TW" sz="1600" b="1" dirty="0">
                          <a:solidFill>
                            <a:schemeClr val="tx1"/>
                          </a:solidFill>
                          <a:latin typeface="Times New Roman" pitchFamily="18" charset="0"/>
                          <a:ea typeface="標楷體" pitchFamily="65" charset="-120"/>
                          <a:cs typeface="Times New Roman" pitchFamily="18" charset="0"/>
                        </a:rPr>
                        <a:t>)</a:t>
                      </a:r>
                      <a:endParaRPr lang="zh-TW" altLang="en-US" sz="1600" b="1" dirty="0">
                        <a:solidFill>
                          <a:schemeClr val="tx1"/>
                        </a:solidFill>
                        <a:latin typeface="Times New Roman" pitchFamily="18" charset="0"/>
                        <a:ea typeface="標楷體" pitchFamily="65" charset="-120"/>
                        <a:cs typeface="Times New Roman" pitchFamily="18" charset="0"/>
                      </a:endParaRP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第一期</a:t>
                      </a:r>
                      <a:endParaRPr kumimoji="0" lang="en-US" altLang="zh-TW"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TW" sz="1600" b="1" dirty="0">
                          <a:solidFill>
                            <a:schemeClr val="tx1"/>
                          </a:solidFill>
                          <a:latin typeface="Times New Roman" pitchFamily="18" charset="0"/>
                          <a:ea typeface="標楷體" pitchFamily="65" charset="-120"/>
                          <a:cs typeface="Times New Roman" pitchFamily="18" charset="0"/>
                        </a:rPr>
                        <a:t>(</a:t>
                      </a:r>
                      <a:r>
                        <a:rPr lang="zh-TW" altLang="en-US" sz="1600" b="1" dirty="0">
                          <a:solidFill>
                            <a:srgbClr val="660066"/>
                          </a:solidFill>
                          <a:latin typeface="Times New Roman" pitchFamily="18" charset="0"/>
                          <a:ea typeface="標楷體" pitchFamily="65" charset="-120"/>
                          <a:cs typeface="Times New Roman" pitchFamily="18" charset="0"/>
                        </a:rPr>
                        <a:t>元</a:t>
                      </a:r>
                      <a:r>
                        <a:rPr lang="en-US" altLang="zh-TW" sz="1600" b="1" dirty="0">
                          <a:solidFill>
                            <a:srgbClr val="660066"/>
                          </a:solidFill>
                          <a:latin typeface="Times New Roman" pitchFamily="18" charset="0"/>
                          <a:ea typeface="標楷體" pitchFamily="65" charset="-120"/>
                          <a:cs typeface="Times New Roman" pitchFamily="18" charset="0"/>
                        </a:rPr>
                        <a:t>/</a:t>
                      </a:r>
                      <a:r>
                        <a:rPr lang="zh-TW" altLang="en-US" sz="1600" b="1" dirty="0">
                          <a:solidFill>
                            <a:srgbClr val="660066"/>
                          </a:solidFill>
                          <a:latin typeface="Times New Roman" pitchFamily="18" charset="0"/>
                          <a:ea typeface="標楷體" pitchFamily="65" charset="-120"/>
                          <a:cs typeface="Times New Roman" pitchFamily="18" charset="0"/>
                        </a:rPr>
                        <a:t>瓩</a:t>
                      </a:r>
                      <a:r>
                        <a:rPr lang="en-US" altLang="zh-TW" sz="1600" b="1" dirty="0">
                          <a:solidFill>
                            <a:schemeClr val="tx1"/>
                          </a:solidFill>
                          <a:latin typeface="Times New Roman" pitchFamily="18" charset="0"/>
                          <a:ea typeface="標楷體" pitchFamily="65" charset="-120"/>
                          <a:cs typeface="Times New Roman" pitchFamily="18" charset="0"/>
                        </a:rPr>
                        <a:t>)</a:t>
                      </a:r>
                      <a:endParaRPr lang="zh-TW" altLang="en-US" sz="1600" b="1" dirty="0">
                        <a:solidFill>
                          <a:srgbClr val="FF0000"/>
                        </a:solidFill>
                        <a:latin typeface="Times New Roman" pitchFamily="18" charset="0"/>
                        <a:ea typeface="標楷體" pitchFamily="65" charset="-120"/>
                        <a:cs typeface="Times New Roman" pitchFamily="18" charset="0"/>
                      </a:endParaRPr>
                    </a:p>
                  </a:txBody>
                  <a:tcPr marL="91453" marR="91453"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第二期</a:t>
                      </a:r>
                      <a:endParaRPr kumimoji="0" lang="en-US" altLang="zh-TW"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TW" sz="1600" b="1" dirty="0">
                          <a:solidFill>
                            <a:schemeClr val="tx1"/>
                          </a:solidFill>
                          <a:latin typeface="Times New Roman" pitchFamily="18" charset="0"/>
                          <a:ea typeface="標楷體" pitchFamily="65" charset="-120"/>
                          <a:cs typeface="Times New Roman" pitchFamily="18" charset="0"/>
                        </a:rPr>
                        <a:t>(</a:t>
                      </a:r>
                      <a:r>
                        <a:rPr lang="zh-TW" altLang="en-US" sz="1600" b="1" dirty="0">
                          <a:solidFill>
                            <a:srgbClr val="660066"/>
                          </a:solidFill>
                          <a:latin typeface="Times New Roman" pitchFamily="18" charset="0"/>
                          <a:ea typeface="標楷體" pitchFamily="65" charset="-120"/>
                          <a:cs typeface="Times New Roman" pitchFamily="18" charset="0"/>
                        </a:rPr>
                        <a:t>元</a:t>
                      </a:r>
                      <a:r>
                        <a:rPr lang="en-US" altLang="zh-TW" sz="1600" b="1" dirty="0">
                          <a:solidFill>
                            <a:srgbClr val="660066"/>
                          </a:solidFill>
                          <a:latin typeface="Times New Roman" pitchFamily="18" charset="0"/>
                          <a:ea typeface="標楷體" pitchFamily="65" charset="-120"/>
                          <a:cs typeface="Times New Roman" pitchFamily="18" charset="0"/>
                        </a:rPr>
                        <a:t>/</a:t>
                      </a:r>
                      <a:r>
                        <a:rPr lang="zh-TW" altLang="en-US" sz="1600" b="1" dirty="0">
                          <a:solidFill>
                            <a:srgbClr val="660066"/>
                          </a:solidFill>
                          <a:latin typeface="Times New Roman" pitchFamily="18" charset="0"/>
                          <a:ea typeface="標楷體" pitchFamily="65" charset="-120"/>
                          <a:cs typeface="Times New Roman" pitchFamily="18" charset="0"/>
                        </a:rPr>
                        <a:t>瓩</a:t>
                      </a:r>
                      <a:r>
                        <a:rPr lang="en-US" altLang="zh-TW" sz="1600" b="1" dirty="0">
                          <a:solidFill>
                            <a:schemeClr val="tx1"/>
                          </a:solidFill>
                          <a:latin typeface="Times New Roman" pitchFamily="18" charset="0"/>
                          <a:ea typeface="標楷體" pitchFamily="65" charset="-120"/>
                          <a:cs typeface="Times New Roman" pitchFamily="18" charset="0"/>
                        </a:rPr>
                        <a:t>)</a:t>
                      </a:r>
                      <a:endParaRPr lang="zh-TW" altLang="en-US" sz="1600" b="1" dirty="0">
                        <a:solidFill>
                          <a:schemeClr val="tx1"/>
                        </a:solidFill>
                        <a:latin typeface="Times New Roman" pitchFamily="18" charset="0"/>
                        <a:ea typeface="標楷體" pitchFamily="65" charset="-120"/>
                        <a:cs typeface="Times New Roman" pitchFamily="18" charset="0"/>
                      </a:endParaRPr>
                    </a:p>
                  </a:txBody>
                  <a:tcPr marL="91453" marR="91453"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zh-TW" altLang="en-US" sz="1600" b="1" dirty="0">
                          <a:solidFill>
                            <a:schemeClr val="tx1"/>
                          </a:solidFill>
                          <a:latin typeface="Times New Roman" pitchFamily="18" charset="0"/>
                          <a:ea typeface="標楷體" pitchFamily="65" charset="-120"/>
                          <a:cs typeface="Times New Roman" pitchFamily="18" charset="0"/>
                        </a:rPr>
                        <a:t>第一期</a:t>
                      </a:r>
                      <a:endParaRPr kumimoji="0" lang="zh-TW" altLang="en-US" sz="16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endParaRP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zh-TW" altLang="en-US" sz="1600" b="1" dirty="0">
                          <a:solidFill>
                            <a:schemeClr val="tx1"/>
                          </a:solidFill>
                          <a:latin typeface="Times New Roman" pitchFamily="18" charset="0"/>
                          <a:ea typeface="標楷體" pitchFamily="65" charset="-120"/>
                          <a:cs typeface="Times New Roman" pitchFamily="18" charset="0"/>
                        </a:rPr>
                        <a:t>第二期</a:t>
                      </a:r>
                      <a:endParaRPr kumimoji="0" lang="zh-TW" altLang="en-US" sz="16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endParaRP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20000"/>
                      </a:srgbClr>
                    </a:solidFill>
                  </a:tcPr>
                </a:tc>
                <a:extLst>
                  <a:ext uri="{0D108BD9-81ED-4DB2-BD59-A6C34878D82A}">
                    <a16:rowId xmlns:a16="http://schemas.microsoft.com/office/drawing/2014/main" val="10001"/>
                  </a:ext>
                </a:extLst>
              </a:tr>
              <a:tr h="336617">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屋頂型</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a:t>
                      </a: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瓩以上未達</a:t>
                      </a:r>
                      <a:r>
                        <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20</a:t>
                      </a: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瓩</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71,000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71,000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chemeClr val="tx1"/>
                          </a:solidFill>
                          <a:effectLst/>
                          <a:latin typeface="Times New Roman" panose="02020603050405020304" pitchFamily="18" charset="0"/>
                          <a:ea typeface="+mj-ea"/>
                          <a:cs typeface="Times New Roman" panose="02020603050405020304" pitchFamily="18" charset="0"/>
                        </a:rPr>
                        <a:t>58,000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kern="1200" dirty="0">
                          <a:solidFill>
                            <a:schemeClr val="tx1"/>
                          </a:solidFill>
                          <a:effectLst/>
                          <a:latin typeface="Times New Roman" panose="02020603050405020304" pitchFamily="18" charset="0"/>
                          <a:ea typeface="+mj-ea"/>
                          <a:cs typeface="Times New Roman" panose="02020603050405020304" pitchFamily="18" charset="0"/>
                        </a:rPr>
                        <a:t>56,900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-18.31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-1.90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extLst>
                  <a:ext uri="{0D108BD9-81ED-4DB2-BD59-A6C34878D82A}">
                    <a16:rowId xmlns:a16="http://schemas.microsoft.com/office/drawing/2014/main" val="10002"/>
                  </a:ext>
                </a:extLst>
              </a:tr>
              <a:tr h="335332">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20</a:t>
                      </a: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瓩以上未達</a:t>
                      </a:r>
                      <a:r>
                        <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100</a:t>
                      </a: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瓩</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57,900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57,900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chemeClr val="tx1"/>
                          </a:solidFill>
                          <a:effectLst/>
                          <a:latin typeface="Times New Roman" panose="02020603050405020304" pitchFamily="18" charset="0"/>
                          <a:ea typeface="+mj-ea"/>
                          <a:cs typeface="Times New Roman" panose="02020603050405020304" pitchFamily="18" charset="0"/>
                        </a:rPr>
                        <a:t>51,600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kern="1200" dirty="0">
                          <a:solidFill>
                            <a:schemeClr val="tx1"/>
                          </a:solidFill>
                          <a:effectLst/>
                          <a:latin typeface="Times New Roman" panose="02020603050405020304" pitchFamily="18" charset="0"/>
                          <a:ea typeface="+mj-ea"/>
                          <a:cs typeface="Times New Roman" panose="02020603050405020304" pitchFamily="18" charset="0"/>
                        </a:rPr>
                        <a:t>50,500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-10.88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-2.13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extLst>
                  <a:ext uri="{0D108BD9-81ED-4DB2-BD59-A6C34878D82A}">
                    <a16:rowId xmlns:a16="http://schemas.microsoft.com/office/drawing/2014/main" val="10003"/>
                  </a:ext>
                </a:extLst>
              </a:tr>
              <a:tr h="335332">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100</a:t>
                      </a: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瓩以上未達</a:t>
                      </a:r>
                      <a:r>
                        <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500</a:t>
                      </a: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瓩</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52,800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52,800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chemeClr val="tx1"/>
                          </a:solidFill>
                          <a:effectLst/>
                          <a:latin typeface="Times New Roman" panose="02020603050405020304" pitchFamily="18" charset="0"/>
                          <a:ea typeface="+mj-ea"/>
                          <a:cs typeface="Times New Roman" panose="02020603050405020304" pitchFamily="18" charset="0"/>
                        </a:rPr>
                        <a:t>48,000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kern="1200" dirty="0">
                          <a:solidFill>
                            <a:schemeClr val="tx1"/>
                          </a:solidFill>
                          <a:effectLst/>
                          <a:latin typeface="Times New Roman" panose="02020603050405020304" pitchFamily="18" charset="0"/>
                          <a:ea typeface="+mj-ea"/>
                          <a:cs typeface="Times New Roman" panose="02020603050405020304" pitchFamily="18" charset="0"/>
                        </a:rPr>
                        <a:t>47,000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-9.09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-2.08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extLst>
                  <a:ext uri="{0D108BD9-81ED-4DB2-BD59-A6C34878D82A}">
                    <a16:rowId xmlns:a16="http://schemas.microsoft.com/office/drawing/2014/main" val="10004"/>
                  </a:ext>
                </a:extLst>
              </a:tr>
              <a:tr h="335332">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500</a:t>
                      </a: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瓩以上</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51,300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51,300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chemeClr val="tx1"/>
                          </a:solidFill>
                          <a:effectLst/>
                          <a:latin typeface="Times New Roman" panose="02020603050405020304" pitchFamily="18" charset="0"/>
                          <a:ea typeface="+mj-ea"/>
                          <a:cs typeface="Times New Roman" panose="02020603050405020304" pitchFamily="18" charset="0"/>
                        </a:rPr>
                        <a:t>46,600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kern="1200" dirty="0">
                          <a:solidFill>
                            <a:schemeClr val="tx1"/>
                          </a:solidFill>
                          <a:effectLst/>
                          <a:latin typeface="Times New Roman" panose="02020603050405020304" pitchFamily="18" charset="0"/>
                          <a:ea typeface="+mj-ea"/>
                          <a:cs typeface="Times New Roman" panose="02020603050405020304" pitchFamily="18" charset="0"/>
                        </a:rPr>
                        <a:t>45,700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-9.16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-1.93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extLst>
                  <a:ext uri="{0D108BD9-81ED-4DB2-BD59-A6C34878D82A}">
                    <a16:rowId xmlns:a16="http://schemas.microsoft.com/office/drawing/2014/main" val="10005"/>
                  </a:ext>
                </a:extLst>
              </a:tr>
              <a:tr h="3353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地面型</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zh-TW" sz="1600" b="1"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瓩以上</a:t>
                      </a:r>
                      <a:endPar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54,100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54,100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algn="ctr" fontAlgn="ctr"/>
                      <a:r>
                        <a:rPr lang="en-US" altLang="zh-TW" sz="1400" b="1" i="0" u="none" strike="noStrike" dirty="0">
                          <a:solidFill>
                            <a:schemeClr val="tx1"/>
                          </a:solidFill>
                          <a:effectLst/>
                          <a:latin typeface="Times New Roman" panose="02020603050405020304" pitchFamily="18" charset="0"/>
                          <a:ea typeface="+mj-ea"/>
                          <a:cs typeface="Times New Roman" panose="02020603050405020304" pitchFamily="18" charset="0"/>
                        </a:rPr>
                        <a:t>52,000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algn="ctr" fontAlgn="ctr"/>
                      <a:r>
                        <a:rPr lang="en-US" altLang="zh-TW" sz="1400" b="1" i="0" u="none" strike="noStrike" kern="1200" dirty="0">
                          <a:solidFill>
                            <a:schemeClr val="tx1"/>
                          </a:solidFill>
                          <a:effectLst/>
                          <a:latin typeface="Times New Roman" panose="02020603050405020304" pitchFamily="18" charset="0"/>
                          <a:ea typeface="+mj-ea"/>
                          <a:cs typeface="Times New Roman" panose="02020603050405020304" pitchFamily="18" charset="0"/>
                        </a:rPr>
                        <a:t>51,000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-3.88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-1.92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extLst>
                  <a:ext uri="{0D108BD9-81ED-4DB2-BD59-A6C34878D82A}">
                    <a16:rowId xmlns:a16="http://schemas.microsoft.com/office/drawing/2014/main" val="10006"/>
                  </a:ext>
                </a:extLst>
              </a:tr>
              <a:tr h="3353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水面型</a:t>
                      </a:r>
                      <a:endPar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浮力式</a:t>
                      </a:r>
                      <a:r>
                        <a:rPr kumimoji="0"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endPar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alpha val="49804"/>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TW" sz="1600" b="1"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600" b="1" dirty="0">
                          <a:latin typeface="Times New Roman" panose="02020603050405020304" pitchFamily="18" charset="0"/>
                          <a:ea typeface="標楷體" panose="03000509000000000000" pitchFamily="65" charset="-120"/>
                          <a:cs typeface="Times New Roman" panose="02020603050405020304" pitchFamily="18" charset="0"/>
                        </a:rPr>
                        <a:t>瓩以上</a:t>
                      </a:r>
                      <a:endParaRPr kumimoji="0"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alpha val="49804"/>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60,100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alpha val="49804"/>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60,100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alpha val="49804"/>
                      </a:srgbClr>
                    </a:solidFill>
                  </a:tcPr>
                </a:tc>
                <a:tc>
                  <a:txBody>
                    <a:bodyPr/>
                    <a:lstStyle/>
                    <a:p>
                      <a:pPr algn="ctr" fontAlgn="ctr"/>
                      <a:r>
                        <a:rPr lang="en-US" altLang="zh-TW" sz="1400" b="1" i="0" u="none" strike="noStrike" dirty="0">
                          <a:solidFill>
                            <a:schemeClr val="tx1"/>
                          </a:solidFill>
                          <a:effectLst/>
                          <a:latin typeface="Times New Roman" panose="02020603050405020304" pitchFamily="18" charset="0"/>
                          <a:ea typeface="+mj-ea"/>
                          <a:cs typeface="Times New Roman" panose="02020603050405020304" pitchFamily="18" charset="0"/>
                        </a:rPr>
                        <a:t>58,000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alpha val="49804"/>
                      </a:srgbClr>
                    </a:solidFill>
                  </a:tcPr>
                </a:tc>
                <a:tc>
                  <a:txBody>
                    <a:bodyPr/>
                    <a:lstStyle/>
                    <a:p>
                      <a:pPr algn="ctr" fontAlgn="ctr"/>
                      <a:r>
                        <a:rPr lang="en-US" altLang="zh-TW" sz="1400" b="1" i="0" u="none" strike="noStrike" kern="1200" dirty="0">
                          <a:solidFill>
                            <a:schemeClr val="tx1"/>
                          </a:solidFill>
                          <a:effectLst/>
                          <a:latin typeface="Times New Roman" panose="02020603050405020304" pitchFamily="18" charset="0"/>
                          <a:ea typeface="+mj-ea"/>
                          <a:cs typeface="Times New Roman" panose="02020603050405020304" pitchFamily="18" charset="0"/>
                        </a:rPr>
                        <a:t>57,000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alpha val="49804"/>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-3.49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alpha val="49804"/>
                      </a:srgbClr>
                    </a:solidFill>
                  </a:tcPr>
                </a:tc>
                <a:tc>
                  <a:txBody>
                    <a:bodyPr/>
                    <a:lstStyle/>
                    <a:p>
                      <a:pPr algn="ctr" fontAlgn="ctr"/>
                      <a:r>
                        <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rPr>
                        <a:t>-1.72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alpha val="49804"/>
                      </a:srgbClr>
                    </a:solidFill>
                  </a:tcPr>
                </a:tc>
                <a:extLst>
                  <a:ext uri="{0D108BD9-81ED-4DB2-BD59-A6C34878D82A}">
                    <a16:rowId xmlns:a16="http://schemas.microsoft.com/office/drawing/2014/main" val="10007"/>
                  </a:ext>
                </a:extLst>
              </a:tr>
            </a:tbl>
          </a:graphicData>
        </a:graphic>
      </p:graphicFrame>
      <p:sp>
        <p:nvSpPr>
          <p:cNvPr id="8" name="文字方塊 7"/>
          <p:cNvSpPr txBox="1"/>
          <p:nvPr/>
        </p:nvSpPr>
        <p:spPr>
          <a:xfrm>
            <a:off x="251520" y="5373216"/>
            <a:ext cx="8208912" cy="461665"/>
          </a:xfrm>
          <a:prstGeom prst="rect">
            <a:avLst/>
          </a:prstGeom>
          <a:noFill/>
        </p:spPr>
        <p:txBody>
          <a:bodyPr wrap="square" rtlCol="0">
            <a:spAutoFit/>
          </a:bodyPr>
          <a:lstStyle/>
          <a:p>
            <a:pPr marL="360363" marR="0" lvl="0" indent="-360363" algn="l" defTabSz="914400" rtl="0" eaLnBrk="1" fontAlgn="base" latinLnBrk="0" hangingPunct="1">
              <a:lnSpc>
                <a:spcPct val="100000"/>
              </a:lnSpc>
              <a:spcBef>
                <a:spcPct val="0"/>
              </a:spcBef>
              <a:spcAft>
                <a:spcPct val="0"/>
              </a:spcAft>
              <a:buClrTx/>
              <a:buSzTx/>
              <a:buFontTx/>
              <a:buNone/>
              <a:tabLst/>
              <a:defRPr/>
            </a:pPr>
            <a:r>
              <a:rPr kumimoji="1" lang="zh-TW"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註：第一期成本變動幅度係為</a:t>
            </a:r>
            <a:r>
              <a:rPr kumimoji="1" lang="en-US" altLang="zh-TW"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1" lang="zh-TW"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年第一期成本與</a:t>
            </a:r>
            <a:r>
              <a:rPr kumimoji="1" lang="en-US" altLang="zh-TW"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106</a:t>
            </a:r>
            <a:r>
              <a:rPr kumimoji="1" lang="zh-TW"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年第二期成本之比較；第二期成本變動幅度係為</a:t>
            </a:r>
            <a:r>
              <a:rPr kumimoji="1" lang="en-US" altLang="zh-TW"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1" lang="zh-TW"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年第二期成本與</a:t>
            </a:r>
            <a:r>
              <a:rPr kumimoji="1" lang="en-US" altLang="zh-TW"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1" lang="zh-TW"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年第一期成本之比較。</a:t>
            </a:r>
            <a:endParaRPr kumimoji="1" lang="en-US" altLang="zh-TW"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p:txBody>
      </p:sp>
    </p:spTree>
    <p:extLst>
      <p:ext uri="{BB962C8B-B14F-4D97-AF65-F5344CB8AC3E}">
        <p14:creationId xmlns:p14="http://schemas.microsoft.com/office/powerpoint/2010/main" val="2285861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AB011BF-9AA9-453E-AC24-5D4D24C24F16}" type="slidenum">
              <a:rPr kumimoji="1" lang="en-US" altLang="zh-TW" sz="1400" b="0" i="0" u="none" strike="noStrike" kern="1200" cap="none" spc="0" normalizeH="0" baseline="0" noProof="0" smtClean="0">
                <a:ln>
                  <a:noFill/>
                </a:ln>
                <a:solidFill>
                  <a:srgbClr val="000000"/>
                </a:solidFill>
                <a:effectLst/>
                <a:uLnTx/>
                <a:uFillTx/>
                <a:latin typeface="Arial"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1" lang="en-US" altLang="zh-TW" sz="1400" b="0" i="0" u="none" strike="noStrike" kern="1200" cap="none" spc="0" normalizeH="0" baseline="0" noProof="0" dirty="0">
              <a:ln>
                <a:noFill/>
              </a:ln>
              <a:solidFill>
                <a:srgbClr val="000000"/>
              </a:solidFill>
              <a:effectLst/>
              <a:uLnTx/>
              <a:uFillTx/>
              <a:latin typeface="Arial" charset="0"/>
              <a:ea typeface="新細明體" pitchFamily="18" charset="-120"/>
              <a:cs typeface="+mn-cs"/>
            </a:endParaRPr>
          </a:p>
        </p:txBody>
      </p:sp>
      <p:sp>
        <p:nvSpPr>
          <p:cNvPr id="20483" name="Rectangle 3"/>
          <p:cNvSpPr txBox="1">
            <a:spLocks noChangeArrowheads="1"/>
          </p:cNvSpPr>
          <p:nvPr/>
        </p:nvSpPr>
        <p:spPr bwMode="auto">
          <a:xfrm>
            <a:off x="79400" y="521715"/>
            <a:ext cx="8957096" cy="3384376"/>
          </a:xfrm>
          <a:prstGeom prst="rect">
            <a:avLst/>
          </a:prstGeom>
          <a:noFill/>
          <a:ln>
            <a:noFill/>
          </a:ln>
          <a:extLst/>
        </p:spPr>
        <p:txBody>
          <a:bodyPr/>
          <a:lstStyle>
            <a:lvl1pPr marL="268288" indent="-177800"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marL="180975" indent="-180975">
              <a:lnSpc>
                <a:spcPts val="2000"/>
              </a:lnSpc>
              <a:spcBef>
                <a:spcPts val="0"/>
              </a:spcBef>
              <a:buClr>
                <a:srgbClr val="CC9900"/>
              </a:buClr>
              <a:buSzPct val="65000"/>
              <a:defRPr/>
            </a:pPr>
            <a:r>
              <a:rPr lang="zh-TW" altLang="en-US" sz="2000" b="1" dirty="0">
                <a:solidFill>
                  <a:srgbClr val="000066"/>
                </a:solidFill>
                <a:latin typeface="Times New Roman" pitchFamily="18" charset="0"/>
                <a:ea typeface="標楷體" pitchFamily="65" charset="-120"/>
              </a:rPr>
              <a:t>五、</a:t>
            </a:r>
            <a:r>
              <a:rPr lang="en-US" altLang="zh-TW" sz="2000" b="1" dirty="0">
                <a:solidFill>
                  <a:srgbClr val="000066"/>
                </a:solidFill>
                <a:latin typeface="Times New Roman" pitchFamily="18" charset="0"/>
                <a:ea typeface="標楷體" pitchFamily="65" charset="-120"/>
              </a:rPr>
              <a:t> 107</a:t>
            </a:r>
            <a:r>
              <a:rPr lang="zh-TW" altLang="en-US" sz="2000" b="1" dirty="0">
                <a:solidFill>
                  <a:srgbClr val="000066"/>
                </a:solidFill>
                <a:latin typeface="Times New Roman" pitchFamily="18" charset="0"/>
                <a:ea typeface="標楷體" pitchFamily="65" charset="-120"/>
              </a:rPr>
              <a:t>年度太陽光電使用參數</a:t>
            </a:r>
            <a:endParaRPr lang="en-US" altLang="zh-TW" sz="2000" b="1" dirty="0">
              <a:solidFill>
                <a:srgbClr val="000066"/>
              </a:solidFill>
              <a:latin typeface="Times New Roman" pitchFamily="18" charset="0"/>
              <a:ea typeface="標楷體"/>
            </a:endParaRPr>
          </a:p>
          <a:p>
            <a:pPr marL="342900" marR="0" lvl="0" indent="-255588" algn="l" defTabSz="914400" rtl="0" eaLnBrk="0" fontAlgn="base" latinLnBrk="0" hangingPunct="0">
              <a:lnSpc>
                <a:spcPts val="2000"/>
              </a:lnSpc>
              <a:spcBef>
                <a:spcPts val="0"/>
              </a:spcBef>
              <a:spcAft>
                <a:spcPct val="0"/>
              </a:spcAft>
              <a:buClrTx/>
              <a:buSzTx/>
              <a:buFontTx/>
              <a:buNone/>
              <a:tabLst/>
              <a:defRPr/>
            </a:pPr>
            <a:r>
              <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pitchFamily="65" charset="-120"/>
                <a:cs typeface="Times New Roman" pitchFamily="18" charset="0"/>
              </a:rPr>
              <a:t>3.</a:t>
            </a:r>
            <a:r>
              <a:rPr kumimoji="1" lang="zh-TW" altLang="en-US" sz="2000" b="1" i="0" u="none" strike="noStrike" kern="1200" cap="none" spc="0" normalizeH="0" baseline="0" noProof="0" dirty="0">
                <a:ln>
                  <a:noFill/>
                </a:ln>
                <a:solidFill>
                  <a:srgbClr val="660066"/>
                </a:solidFill>
                <a:effectLst/>
                <a:uLnTx/>
                <a:uFillTx/>
                <a:latin typeface="Times New Roman" pitchFamily="18" charset="0"/>
                <a:ea typeface="標楷體" pitchFamily="65" charset="-120"/>
                <a:cs typeface="Times New Roman" pitchFamily="18" charset="0"/>
              </a:rPr>
              <a:t>資料參採說明</a:t>
            </a:r>
            <a:endPar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pitchFamily="65" charset="-120"/>
              <a:cs typeface="Times New Roman" pitchFamily="18" charset="0"/>
            </a:endParaRPr>
          </a:p>
          <a:p>
            <a:pPr marL="450850" marR="0" lvl="0" indent="-363538" algn="just" defTabSz="914400" rtl="0" eaLnBrk="1" fontAlgn="base" latinLnBrk="0" hangingPunct="0">
              <a:lnSpc>
                <a:spcPts val="1800"/>
              </a:lnSpc>
              <a:spcBef>
                <a:spcPts val="600"/>
              </a:spcBef>
              <a:spcAft>
                <a:spcPct val="0"/>
              </a:spcAft>
              <a:buClrTx/>
              <a:buSzTx/>
              <a:buFontTx/>
              <a:buNone/>
              <a:tabLst/>
              <a:defRPr/>
            </a:pPr>
            <a:r>
              <a:rPr kumimoji="1" lang="en-US" altLang="zh-TW" sz="1800" b="1" i="0" u="none" strike="noStrike" kern="1200" cap="none" spc="0" normalizeH="0" baseline="0" noProof="0" dirty="0">
                <a:ln>
                  <a:noFill/>
                </a:ln>
                <a:solidFill>
                  <a:srgbClr val="333399"/>
                </a:solidFill>
                <a:effectLst/>
                <a:uLnTx/>
                <a:uFillTx/>
                <a:latin typeface="Times New Roman" pitchFamily="18" charset="0"/>
                <a:ea typeface="標楷體" pitchFamily="65" charset="-120"/>
                <a:cs typeface="Times New Roman" pitchFamily="18" charset="0"/>
              </a:rPr>
              <a:t>(1)</a:t>
            </a:r>
            <a:r>
              <a:rPr kumimoji="1" lang="zh-TW" altLang="en-US" sz="1800" b="1" i="0" u="none" strike="noStrike" kern="1200" cap="none" spc="0" normalizeH="0" baseline="0" noProof="0" dirty="0">
                <a:ln>
                  <a:noFill/>
                </a:ln>
                <a:solidFill>
                  <a:srgbClr val="333399"/>
                </a:solidFill>
                <a:effectLst/>
                <a:uLnTx/>
                <a:uFillTx/>
                <a:latin typeface="Times New Roman" pitchFamily="18" charset="0"/>
                <a:ea typeface="標楷體" pitchFamily="65" charset="-120"/>
                <a:cs typeface="Times New Roman" pitchFamily="18" charset="0"/>
              </a:rPr>
              <a:t>以發票資料之平均設置成本進行估算，反映市場實際現況</a:t>
            </a:r>
            <a:endParaRPr kumimoji="1" lang="en-US" altLang="zh-TW" sz="1800" b="1" i="0" u="none" strike="noStrike" kern="1200" cap="none" spc="0" normalizeH="0" baseline="0" noProof="0" dirty="0">
              <a:ln>
                <a:noFill/>
              </a:ln>
              <a:solidFill>
                <a:srgbClr val="333399"/>
              </a:solidFill>
              <a:effectLst/>
              <a:uLnTx/>
              <a:uFillTx/>
              <a:latin typeface="Times New Roman" pitchFamily="18" charset="0"/>
              <a:ea typeface="標楷體" pitchFamily="65" charset="-120"/>
              <a:cs typeface="Times New Roman" pitchFamily="18" charset="0"/>
            </a:endParaRPr>
          </a:p>
          <a:p>
            <a:pPr marL="360363" marR="0" lvl="0" indent="0" algn="just" defTabSz="914400" rtl="0" eaLnBrk="1" fontAlgn="base" latinLnBrk="0" hangingPunct="0">
              <a:lnSpc>
                <a:spcPts val="2000"/>
              </a:lnSpc>
              <a:spcBef>
                <a:spcPts val="600"/>
              </a:spcBef>
              <a:spcAft>
                <a:spcPct val="0"/>
              </a:spcAft>
              <a:buClrTx/>
              <a:buSzTx/>
              <a:buFontTx/>
              <a:buNone/>
              <a:tabLst/>
              <a:defRPr/>
            </a:pP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依據參數資料參採選定原則，應以可佐證之數據或市場實際成交價格為主，為有效反映市場實際成本現況，建議考量</a:t>
            </a:r>
            <a:r>
              <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105</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年與</a:t>
            </a:r>
            <a:r>
              <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106</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a:t>
            </a:r>
            <a:r>
              <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月至</a:t>
            </a:r>
            <a:r>
              <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5</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月之設備認定發票資料之設置成本並加以平均，各級距說明如下：</a:t>
            </a: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176213" algn="just" defTabSz="914400" rtl="0" eaLnBrk="1" fontAlgn="base" latinLnBrk="0" hangingPunct="0">
              <a:lnSpc>
                <a:spcPts val="2000"/>
              </a:lnSpc>
              <a:spcBef>
                <a:spcPts val="200"/>
              </a:spcBef>
              <a:spcAft>
                <a:spcPct val="0"/>
              </a:spcAft>
              <a:buClrTx/>
              <a:buSzTx/>
              <a:buFontTx/>
              <a:buNone/>
              <a:tabLst/>
              <a:defRPr/>
            </a:pPr>
            <a:r>
              <a:rPr lang="en-US" altLang="zh-TW" sz="1600" b="1" dirty="0">
                <a:solidFill>
                  <a:srgbClr val="000000"/>
                </a:solidFill>
                <a:latin typeface="Times New Roman" panose="02020603050405020304" pitchFamily="18" charset="0"/>
                <a:ea typeface="標楷體"/>
                <a:cs typeface="Times New Roman" panose="02020603050405020304" pitchFamily="18" charset="0"/>
              </a:rPr>
              <a:t>A.</a:t>
            </a:r>
            <a:r>
              <a:rPr kumimoji="1" lang="en-US" altLang="zh-TW" sz="16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1~20</a:t>
            </a:r>
            <a:r>
              <a:rPr kumimoji="1" lang="zh-TW" altLang="en-US" sz="16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瓩、</a:t>
            </a:r>
            <a:r>
              <a:rPr kumimoji="1" lang="en-US" altLang="zh-TW" sz="16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20~100</a:t>
            </a:r>
            <a:r>
              <a:rPr kumimoji="1" lang="zh-TW" altLang="en-US" sz="16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瓩及</a:t>
            </a:r>
            <a:r>
              <a:rPr kumimoji="1" lang="en-US" altLang="zh-TW" sz="16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100~500</a:t>
            </a:r>
            <a:r>
              <a:rPr kumimoji="1" lang="zh-TW" altLang="en-US" sz="16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瓩</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：設備認定發票資料皆為業者所提之市場實際成交價格，依據參數資料參採原則，皆納入資料參採對象，因此，容量級距</a:t>
            </a:r>
            <a:r>
              <a:rPr kumimoji="1" lang="en-US" altLang="zh-TW" sz="1600" b="1" i="0" u="sng"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1~20</a:t>
            </a:r>
            <a:r>
              <a:rPr kumimoji="1" lang="zh-TW" altLang="en-US" sz="1600" b="1" i="0" u="sng"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瓩、</a:t>
            </a:r>
            <a:r>
              <a:rPr kumimoji="1" lang="en-US" altLang="zh-TW" sz="1600" b="1" i="0" u="sng"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20~100</a:t>
            </a:r>
            <a:r>
              <a:rPr kumimoji="1" lang="zh-TW" altLang="en-US" sz="1600" b="1" i="0" u="sng"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瓩及</a:t>
            </a:r>
            <a:r>
              <a:rPr kumimoji="1" lang="en-US" altLang="zh-TW" sz="1600" b="1" i="0" u="sng"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100~500</a:t>
            </a:r>
            <a:r>
              <a:rPr kumimoji="1" lang="zh-TW" altLang="en-US" sz="1600" b="1" i="0" u="sng"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瓩</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之第一期期初設置成本皆採納</a:t>
            </a:r>
            <a:r>
              <a:rPr kumimoji="1" lang="zh-TW" altLang="en-US" sz="1600" b="1" i="0" u="sng"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設備認定發票資料</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176213" algn="just" defTabSz="914400" rtl="0" eaLnBrk="1" fontAlgn="base" latinLnBrk="0" hangingPunct="0">
              <a:lnSpc>
                <a:spcPts val="2000"/>
              </a:lnSpc>
              <a:spcBef>
                <a:spcPts val="200"/>
              </a:spcBef>
              <a:spcAft>
                <a:spcPct val="0"/>
              </a:spcAft>
              <a:buClrTx/>
              <a:buSzTx/>
              <a:buFontTx/>
              <a:buNone/>
              <a:tabLst/>
              <a:defRPr/>
            </a:pPr>
            <a:r>
              <a:rPr lang="en-US" altLang="zh-TW" sz="1600" b="1" dirty="0">
                <a:solidFill>
                  <a:srgbClr val="000000"/>
                </a:solidFill>
                <a:latin typeface="Times New Roman" panose="02020603050405020304" pitchFamily="18" charset="0"/>
                <a:ea typeface="標楷體"/>
                <a:cs typeface="Times New Roman" panose="02020603050405020304" pitchFamily="18" charset="0"/>
              </a:rPr>
              <a:t>B.</a:t>
            </a:r>
            <a:r>
              <a:rPr kumimoji="1" lang="en-US" altLang="zh-TW" sz="16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500</a:t>
            </a:r>
            <a:r>
              <a:rPr kumimoji="1" lang="zh-TW" altLang="en-US" sz="16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瓩以上</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：本年度未有新增案例，考量屋頂型</a:t>
            </a:r>
            <a:r>
              <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500</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瓩以上與</a:t>
            </a:r>
            <a:r>
              <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100~500</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瓩之設置條件、設置方式與規模相似，建議援用</a:t>
            </a:r>
            <a:r>
              <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106</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年度審定會估算方式，以前一年度</a:t>
            </a:r>
            <a:r>
              <a:rPr kumimoji="1" lang="zh-TW" altLang="en-US" sz="1600" b="1" i="0" u="none"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與</a:t>
            </a:r>
            <a:r>
              <a:rPr kumimoji="1" lang="en-US" altLang="zh-TW" sz="1600" b="1" i="0" u="none"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100~500</a:t>
            </a:r>
            <a:r>
              <a:rPr kumimoji="1" lang="zh-TW" altLang="en-US" sz="1600" b="1" i="0" u="none"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瓩之成本差距</a:t>
            </a:r>
            <a:r>
              <a:rPr kumimoji="1" lang="en-US" altLang="zh-TW" sz="1600" b="1" i="0" u="sng"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2.84%</a:t>
            </a:r>
            <a:r>
              <a:rPr kumimoji="1" lang="zh-TW" altLang="en-US" sz="1600" b="1" i="0" u="none" strike="noStrike" kern="1200" cap="none" spc="0" normalizeH="0" baseline="0" noProof="0" dirty="0">
                <a:ln>
                  <a:noFill/>
                </a:ln>
                <a:solidFill>
                  <a:srgbClr val="FF3399"/>
                </a:solidFill>
                <a:effectLst/>
                <a:uLnTx/>
                <a:uFillTx/>
                <a:latin typeface="Times New Roman" panose="02020603050405020304" pitchFamily="18" charset="0"/>
                <a:ea typeface="標楷體"/>
                <a:cs typeface="Times New Roman" panose="02020603050405020304" pitchFamily="18" charset="0"/>
              </a:rPr>
              <a:t>進行調整</a:t>
            </a:r>
            <a:r>
              <a:rPr kumimoji="1"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p:txBody>
      </p:sp>
      <p:graphicFrame>
        <p:nvGraphicFramePr>
          <p:cNvPr id="6" name="表格 5">
            <a:extLst/>
          </p:cNvPr>
          <p:cNvGraphicFramePr>
            <a:graphicFrameLocks noGrp="1"/>
          </p:cNvGraphicFramePr>
          <p:nvPr>
            <p:extLst>
              <p:ext uri="{D42A27DB-BD31-4B8C-83A1-F6EECF244321}">
                <p14:modId xmlns:p14="http://schemas.microsoft.com/office/powerpoint/2010/main" val="3450422556"/>
              </p:ext>
            </p:extLst>
          </p:nvPr>
        </p:nvGraphicFramePr>
        <p:xfrm>
          <a:off x="755576" y="3834083"/>
          <a:ext cx="7761286" cy="2835277"/>
        </p:xfrm>
        <a:graphic>
          <a:graphicData uri="http://schemas.openxmlformats.org/drawingml/2006/table">
            <a:tbl>
              <a:tblPr>
                <a:tableStyleId>{5C22544A-7EE6-4342-B048-85BDC9FD1C3A}</a:tableStyleId>
              </a:tblPr>
              <a:tblGrid>
                <a:gridCol w="576142">
                  <a:extLst>
                    <a:ext uri="{9D8B030D-6E8A-4147-A177-3AD203B41FA5}">
                      <a16:colId xmlns:a16="http://schemas.microsoft.com/office/drawing/2014/main" val="20000"/>
                    </a:ext>
                  </a:extLst>
                </a:gridCol>
                <a:gridCol w="648160">
                  <a:extLst>
                    <a:ext uri="{9D8B030D-6E8A-4147-A177-3AD203B41FA5}">
                      <a16:colId xmlns:a16="http://schemas.microsoft.com/office/drawing/2014/main" val="20001"/>
                    </a:ext>
                  </a:extLst>
                </a:gridCol>
                <a:gridCol w="998083">
                  <a:extLst>
                    <a:ext uri="{9D8B030D-6E8A-4147-A177-3AD203B41FA5}">
                      <a16:colId xmlns:a16="http://schemas.microsoft.com/office/drawing/2014/main" val="20002"/>
                    </a:ext>
                  </a:extLst>
                </a:gridCol>
                <a:gridCol w="450439">
                  <a:extLst>
                    <a:ext uri="{9D8B030D-6E8A-4147-A177-3AD203B41FA5}">
                      <a16:colId xmlns:a16="http://schemas.microsoft.com/office/drawing/2014/main" val="20003"/>
                    </a:ext>
                  </a:extLst>
                </a:gridCol>
                <a:gridCol w="734402">
                  <a:extLst>
                    <a:ext uri="{9D8B030D-6E8A-4147-A177-3AD203B41FA5}">
                      <a16:colId xmlns:a16="http://schemas.microsoft.com/office/drawing/2014/main" val="20004"/>
                    </a:ext>
                  </a:extLst>
                </a:gridCol>
                <a:gridCol w="734402">
                  <a:extLst>
                    <a:ext uri="{9D8B030D-6E8A-4147-A177-3AD203B41FA5}">
                      <a16:colId xmlns:a16="http://schemas.microsoft.com/office/drawing/2014/main" val="20005"/>
                    </a:ext>
                  </a:extLst>
                </a:gridCol>
                <a:gridCol w="683564">
                  <a:extLst>
                    <a:ext uri="{9D8B030D-6E8A-4147-A177-3AD203B41FA5}">
                      <a16:colId xmlns:a16="http://schemas.microsoft.com/office/drawing/2014/main" val="20006"/>
                    </a:ext>
                  </a:extLst>
                </a:gridCol>
                <a:gridCol w="400104">
                  <a:extLst>
                    <a:ext uri="{9D8B030D-6E8A-4147-A177-3AD203B41FA5}">
                      <a16:colId xmlns:a16="http://schemas.microsoft.com/office/drawing/2014/main" val="20007"/>
                    </a:ext>
                  </a:extLst>
                </a:gridCol>
                <a:gridCol w="845330">
                  <a:extLst>
                    <a:ext uri="{9D8B030D-6E8A-4147-A177-3AD203B41FA5}">
                      <a16:colId xmlns:a16="http://schemas.microsoft.com/office/drawing/2014/main" val="20008"/>
                    </a:ext>
                  </a:extLst>
                </a:gridCol>
                <a:gridCol w="845330">
                  <a:extLst>
                    <a:ext uri="{9D8B030D-6E8A-4147-A177-3AD203B41FA5}">
                      <a16:colId xmlns:a16="http://schemas.microsoft.com/office/drawing/2014/main" val="20009"/>
                    </a:ext>
                  </a:extLst>
                </a:gridCol>
                <a:gridCol w="845330">
                  <a:extLst>
                    <a:ext uri="{9D8B030D-6E8A-4147-A177-3AD203B41FA5}">
                      <a16:colId xmlns:a16="http://schemas.microsoft.com/office/drawing/2014/main" val="20010"/>
                    </a:ext>
                  </a:extLst>
                </a:gridCol>
              </a:tblGrid>
              <a:tr h="274381">
                <a:tc gridSpan="3">
                  <a:txBody>
                    <a:bodyPr/>
                    <a:lstStyle/>
                    <a:p>
                      <a:endParaRPr lang="zh-TW" altLang="en-US" sz="1200" dirty="0">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4">
                  <a:txBody>
                    <a:bodyPr/>
                    <a:lstStyle/>
                    <a:p>
                      <a:pPr algn="ctr" fontAlgn="ctr"/>
                      <a:r>
                        <a:rPr lang="zh-TW" altLang="en-US" sz="1200" b="1"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原始資料</a:t>
                      </a:r>
                      <a:endParaRPr lang="zh-TW" altLang="en-US" sz="1200" b="1"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pPr algn="ctr" fontAlgn="ctr"/>
                      <a:endParaRPr lang="zh-TW" altLang="en-US" sz="1400" b="0" i="0" u="none" strike="noStrike" dirty="0">
                        <a:solidFill>
                          <a:srgbClr val="000000"/>
                        </a:solidFill>
                        <a:effectLst/>
                        <a:latin typeface="Times New Roman" pitchFamily="18" charset="0"/>
                        <a:ea typeface="+mj-ea"/>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zh-TW" altLang="en-US" sz="1400" b="0" i="0" u="none" strike="noStrike" dirty="0">
                        <a:solidFill>
                          <a:srgbClr val="000000"/>
                        </a:solidFill>
                        <a:effectLst/>
                        <a:latin typeface="Times New Roman" pitchFamily="18" charset="0"/>
                        <a:ea typeface="+mj-ea"/>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TW" altLang="en-US" sz="1200" b="1"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剔除極端值</a:t>
                      </a:r>
                      <a:endParaRPr lang="zh-TW" altLang="en-US" sz="1200" b="1"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pPr algn="ctr" fontAlgn="ctr"/>
                      <a:endParaRPr lang="zh-TW" altLang="en-US" sz="1400" b="0" i="0" u="none" strike="noStrike" dirty="0">
                        <a:solidFill>
                          <a:srgbClr val="000000"/>
                        </a:solidFill>
                        <a:effectLst/>
                        <a:latin typeface="Times New Roman" pitchFamily="18" charset="0"/>
                        <a:ea typeface="+mj-ea"/>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zh-TW" altLang="en-US" sz="1400" b="0" i="0" u="none" strike="noStrike" dirty="0">
                        <a:solidFill>
                          <a:srgbClr val="000000"/>
                        </a:solidFill>
                        <a:effectLst/>
                        <a:latin typeface="Times New Roman" pitchFamily="18" charset="0"/>
                        <a:ea typeface="+mj-ea"/>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26816">
                <a:tc>
                  <a:txBody>
                    <a:bodyPr/>
                    <a:lstStyle/>
                    <a:p>
                      <a:pPr algn="ctr" fontAlgn="ctr"/>
                      <a:endPar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類型</a:t>
                      </a:r>
                      <a:endPar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容量級距</a:t>
                      </a:r>
                      <a:endPar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案件</a:t>
                      </a:r>
                      <a:endPar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平均值</a:t>
                      </a:r>
                      <a:endParaRPr lang="en-US" altLang="zh-TW"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endParaRPr>
                    </a:p>
                    <a:p>
                      <a:pPr algn="ctr" fontAlgn="ctr"/>
                      <a:r>
                        <a:rPr lang="en-US" altLang="zh-TW"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最高值</a:t>
                      </a:r>
                      <a:endPar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zh-TW" altLang="en-US"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最低值</a:t>
                      </a:r>
                      <a:endPar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案件</a:t>
                      </a:r>
                      <a:endPar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平均值</a:t>
                      </a:r>
                      <a:endParaRPr lang="en-US" altLang="zh-TW"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endParaRPr>
                    </a:p>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最高值</a:t>
                      </a:r>
                      <a:endPar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zh-TW" altLang="en-US"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最低值</a:t>
                      </a:r>
                      <a:endPar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extLst>
                  <a:ext uri="{0D108BD9-81ED-4DB2-BD59-A6C34878D82A}">
                    <a16:rowId xmlns:a16="http://schemas.microsoft.com/office/drawing/2014/main" val="10001"/>
                  </a:ext>
                </a:extLst>
              </a:tr>
              <a:tr h="213408">
                <a:tc rowSpan="5">
                  <a:txBody>
                    <a:bodyPr/>
                    <a:lstStyle/>
                    <a:p>
                      <a:pPr algn="ctr" fontAlgn="ct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年</a:t>
                      </a:r>
                      <a:endParaRPr lang="zh-TW" altLang="en-US"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rowSpan="4">
                  <a:txBody>
                    <a:bodyPr/>
                    <a:lstStyle/>
                    <a:p>
                      <a:pPr algn="ctr" fontAlgn="ct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屋頂型</a:t>
                      </a:r>
                      <a:endPar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1-20</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瓩</a:t>
                      </a:r>
                      <a:endParaRPr 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83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62,655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95,509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32,007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marL="0" algn="ctr" defTabSz="914400" rtl="0" eaLnBrk="1" fontAlgn="ctr" latinLnBrk="0" hangingPunct="1"/>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67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63,058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75,949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42,105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extLst>
                  <a:ext uri="{0D108BD9-81ED-4DB2-BD59-A6C34878D82A}">
                    <a16:rowId xmlns:a16="http://schemas.microsoft.com/office/drawing/2014/main" val="10002"/>
                  </a:ext>
                </a:extLst>
              </a:tr>
              <a:tr h="213408">
                <a:tc vMerge="1">
                  <a:txBody>
                    <a:bodyPr/>
                    <a:lstStyle/>
                    <a:p>
                      <a:endParaRPr lang="zh-TW" altLang="en-US"/>
                    </a:p>
                  </a:txBody>
                  <a:tcPr/>
                </a:tc>
                <a:tc vMerge="1">
                  <a:txBody>
                    <a:bodyPr/>
                    <a:lstStyle/>
                    <a:p>
                      <a:endParaRPr lang="zh-TW" altLang="en-US"/>
                    </a:p>
                  </a:txBody>
                  <a:tcPr/>
                </a:tc>
                <a:tc>
                  <a:txBody>
                    <a:bodyPr/>
                    <a:lstStyle/>
                    <a:p>
                      <a:pPr algn="ctr" fontAlgn="ctr"/>
                      <a:r>
                        <a:rPr 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20-100</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瓩</a:t>
                      </a:r>
                      <a:endParaRPr 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88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55,454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92,271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31,200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marL="0" algn="ctr" defTabSz="914400" rtl="0" eaLnBrk="1" fontAlgn="ctr" latinLnBrk="0" hangingPunct="1"/>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55,658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63,710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43,740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extLst>
                  <a:ext uri="{0D108BD9-81ED-4DB2-BD59-A6C34878D82A}">
                    <a16:rowId xmlns:a16="http://schemas.microsoft.com/office/drawing/2014/main" val="10003"/>
                  </a:ext>
                </a:extLst>
              </a:tr>
              <a:tr h="213408">
                <a:tc vMerge="1">
                  <a:txBody>
                    <a:bodyPr/>
                    <a:lstStyle/>
                    <a:p>
                      <a:endParaRPr lang="zh-TW" altLang="en-US"/>
                    </a:p>
                  </a:txBody>
                  <a:tcPr/>
                </a:tc>
                <a:tc vMerge="1">
                  <a:txBody>
                    <a:bodyPr/>
                    <a:lstStyle/>
                    <a:p>
                      <a:endParaRPr lang="zh-TW" altLang="en-US"/>
                    </a:p>
                  </a:txBody>
                  <a:tcPr/>
                </a:tc>
                <a:tc>
                  <a:txBody>
                    <a:bodyPr/>
                    <a:lstStyle/>
                    <a:p>
                      <a:pPr algn="ctr" fontAlgn="ctr"/>
                      <a:r>
                        <a:rPr 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100-500</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瓩</a:t>
                      </a:r>
                      <a:endParaRPr 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92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49,782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68,681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31,886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marL="0" algn="ctr" defTabSz="914400" rtl="0" eaLnBrk="1" fontAlgn="ctr" latinLnBrk="0" hangingPunct="1"/>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74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49,883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62,741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36,721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extLst>
                  <a:ext uri="{0D108BD9-81ED-4DB2-BD59-A6C34878D82A}">
                    <a16:rowId xmlns:a16="http://schemas.microsoft.com/office/drawing/2014/main" val="10004"/>
                  </a:ext>
                </a:extLst>
              </a:tr>
              <a:tr h="213408">
                <a:tc vMerge="1">
                  <a:txBody>
                    <a:bodyPr/>
                    <a:lstStyle/>
                    <a:p>
                      <a:endParaRPr lang="zh-TW" altLang="en-US"/>
                    </a:p>
                  </a:txBody>
                  <a:tcPr/>
                </a:tc>
                <a:tc vMerge="1">
                  <a:txBody>
                    <a:bodyPr/>
                    <a:lstStyle/>
                    <a:p>
                      <a:pPr algn="ctr" fontAlgn="ctr"/>
                      <a:endParaRPr lang="zh-TW" altLang="en-US" sz="1200" b="0" i="0" u="none" strike="noStrike" dirty="0">
                        <a:solidFill>
                          <a:srgbClr val="000000"/>
                        </a:solidFill>
                        <a:effectLst/>
                        <a:latin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TW"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500</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瓩以上</a:t>
                      </a:r>
                      <a:endPar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marL="0" algn="ctr" defTabSz="914400" rtl="0" eaLnBrk="1" fontAlgn="ctr" latinLnBrk="0" hangingPunct="1"/>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extLst>
                  <a:ext uri="{0D108BD9-81ED-4DB2-BD59-A6C34878D82A}">
                    <a16:rowId xmlns:a16="http://schemas.microsoft.com/office/drawing/2014/main" val="10005"/>
                  </a:ext>
                </a:extLst>
              </a:tr>
              <a:tr h="213408">
                <a:tc vMerge="1">
                  <a:txBody>
                    <a:bodyPr/>
                    <a:lstStyle/>
                    <a:p>
                      <a:pPr algn="ctr" fontAlgn="ctr"/>
                      <a:endParaRPr lang="zh-TW" altLang="en-US" sz="1200" b="0" i="0" u="none" strike="noStrike" dirty="0">
                        <a:solidFill>
                          <a:srgbClr val="000000"/>
                        </a:solidFill>
                        <a:effectLst/>
                        <a:latin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地面型</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瓩以上</a:t>
                      </a:r>
                      <a:endParaRPr 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marL="0" algn="ctr" defTabSz="914400" rtl="0" eaLnBrk="1" fontAlgn="ctr" latinLnBrk="0" hangingPunct="1"/>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extLst>
                  <a:ext uri="{0D108BD9-81ED-4DB2-BD59-A6C34878D82A}">
                    <a16:rowId xmlns:a16="http://schemas.microsoft.com/office/drawing/2014/main" val="10006"/>
                  </a:ext>
                </a:extLst>
              </a:tr>
              <a:tr h="213408">
                <a:tc rowSpan="5">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106</a:t>
                      </a:r>
                      <a:r>
                        <a:rPr lang="zh-TW" altLang="en-US"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rowSpan="4">
                  <a:txBody>
                    <a:bodyPr/>
                    <a:lstStyle/>
                    <a:p>
                      <a:pPr algn="ctr" fontAlgn="ct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屋頂型</a:t>
                      </a:r>
                      <a:endPar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1-20</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瓩</a:t>
                      </a:r>
                      <a:endParaRPr 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35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51,880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82,353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31,047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27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53,693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63,718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35,026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extLst>
                  <a:ext uri="{0D108BD9-81ED-4DB2-BD59-A6C34878D82A}">
                    <a16:rowId xmlns:a16="http://schemas.microsoft.com/office/drawing/2014/main" val="10007"/>
                  </a:ext>
                </a:extLst>
              </a:tr>
              <a:tr h="213408">
                <a:tc vMerge="1">
                  <a:txBody>
                    <a:bodyPr/>
                    <a:lstStyle/>
                    <a:p>
                      <a:pPr algn="ctr" fontAlgn="ctr"/>
                      <a:endParaRPr lang="zh-TW" altLang="en-US" sz="1200" b="0" i="0" u="none" strike="noStrike" kern="1200" dirty="0">
                        <a:solidFill>
                          <a:srgbClr val="000000"/>
                        </a:solidFill>
                        <a:effectLst/>
                        <a:latin typeface="Times New Roman" pitchFamily="18" charset="0"/>
                        <a:ea typeface="+mn-ea"/>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20-100</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瓩</a:t>
                      </a:r>
                      <a:endParaRPr 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51,419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70,175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36,991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24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51,633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62,987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33,600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extLst>
                  <a:ext uri="{0D108BD9-81ED-4DB2-BD59-A6C34878D82A}">
                    <a16:rowId xmlns:a16="http://schemas.microsoft.com/office/drawing/2014/main" val="10008"/>
                  </a:ext>
                </a:extLst>
              </a:tr>
              <a:tr h="213408">
                <a:tc vMerge="1">
                  <a:txBody>
                    <a:bodyPr/>
                    <a:lstStyle/>
                    <a:p>
                      <a:pPr algn="ctr" fontAlgn="ctr"/>
                      <a:endParaRPr lang="zh-TW" altLang="en-US" sz="1200" b="0" i="0" u="none" strike="noStrike" kern="1200" dirty="0">
                        <a:solidFill>
                          <a:srgbClr val="000000"/>
                        </a:solidFill>
                        <a:effectLst/>
                        <a:latin typeface="Times New Roman" pitchFamily="18" charset="0"/>
                        <a:ea typeface="+mn-ea"/>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100-500</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瓩</a:t>
                      </a:r>
                      <a:endParaRPr 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22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49,657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63,604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32,299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18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b="1" u="none" strike="noStrike" kern="1200" dirty="0">
                          <a:solidFill>
                            <a:srgbClr val="660066"/>
                          </a:solidFill>
                          <a:effectLst/>
                          <a:latin typeface="Times New Roman" panose="02020603050405020304" pitchFamily="18" charset="0"/>
                          <a:ea typeface="標楷體" panose="03000509000000000000" pitchFamily="65" charset="-120"/>
                          <a:cs typeface="Times New Roman" panose="02020603050405020304" pitchFamily="18" charset="0"/>
                        </a:rPr>
                        <a:t>50,000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63,595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39,373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extLst>
                  <a:ext uri="{0D108BD9-81ED-4DB2-BD59-A6C34878D82A}">
                    <a16:rowId xmlns:a16="http://schemas.microsoft.com/office/drawing/2014/main" val="10009"/>
                  </a:ext>
                </a:extLst>
              </a:tr>
              <a:tr h="213408">
                <a:tc vMerge="1">
                  <a:txBody>
                    <a:bodyPr/>
                    <a:lstStyle/>
                    <a:p>
                      <a:pPr algn="ctr" fontAlgn="ctr"/>
                      <a:endParaRPr lang="zh-TW" altLang="en-US" sz="1200" b="0" i="0" u="none" strike="noStrike" kern="1200" dirty="0">
                        <a:solidFill>
                          <a:srgbClr val="000000"/>
                        </a:solidFill>
                        <a:effectLst/>
                        <a:latin typeface="Times New Roman" pitchFamily="18" charset="0"/>
                        <a:ea typeface="+mn-ea"/>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zh-TW" altLang="en-US" sz="1200" b="0" i="0" u="none" strike="noStrike" dirty="0">
                        <a:solidFill>
                          <a:srgbClr val="000000"/>
                        </a:solidFill>
                        <a:effectLst/>
                        <a:latin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TW"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500</a:t>
                      </a:r>
                      <a:r>
                        <a:rPr lang="zh-TW" altLang="en-US" sz="12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瓩以上</a:t>
                      </a:r>
                      <a:endPar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extLst>
                  <a:ext uri="{0D108BD9-81ED-4DB2-BD59-A6C34878D82A}">
                    <a16:rowId xmlns:a16="http://schemas.microsoft.com/office/drawing/2014/main" val="10010"/>
                  </a:ext>
                </a:extLst>
              </a:tr>
              <a:tr h="213408">
                <a:tc vMerge="1">
                  <a:txBody>
                    <a:bodyPr/>
                    <a:lstStyle/>
                    <a:p>
                      <a:pPr algn="ctr" fontAlgn="ctr"/>
                      <a:endParaRPr lang="zh-TW" altLang="en-US" sz="1200" b="0" i="0" u="none" strike="noStrike" kern="1200" dirty="0">
                        <a:solidFill>
                          <a:srgbClr val="000000"/>
                        </a:solidFill>
                        <a:effectLst/>
                        <a:latin typeface="Times New Roman" pitchFamily="18" charset="0"/>
                        <a:ea typeface="+mn-ea"/>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地面型</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瓩以上</a:t>
                      </a:r>
                      <a:endParaRPr lang="en-US"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1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60,000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60,000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60,000</a:t>
                      </a:r>
                      <a:endPar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b="1"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1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algn="ctr" defTabSz="914400" rtl="0" eaLnBrk="1" fontAlgn="ctr" latinLnBrk="0" hangingPunct="1"/>
                      <a:r>
                        <a:rPr lang="en-US" altLang="zh-TW" sz="1200" b="1"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60,000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60,000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tc>
                  <a:txBody>
                    <a:bodyPr/>
                    <a:lstStyle/>
                    <a:p>
                      <a:pPr algn="ctr" fontAlgn="ctr"/>
                      <a:r>
                        <a:rPr lang="en-US" altLang="zh-TW" sz="1200" b="0" u="none" strike="noStrike" kern="12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rPr>
                        <a:t>60,000</a:t>
                      </a:r>
                      <a:endPar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alpha val="50000"/>
                      </a:srgbClr>
                    </a:solidFill>
                  </a:tcPr>
                </a:tc>
                <a:extLst>
                  <a:ext uri="{0D108BD9-81ED-4DB2-BD59-A6C34878D82A}">
                    <a16:rowId xmlns:a16="http://schemas.microsoft.com/office/drawing/2014/main" val="10011"/>
                  </a:ext>
                </a:extLst>
              </a:tr>
            </a:tbl>
          </a:graphicData>
        </a:graphic>
      </p:graphicFrame>
      <p:sp>
        <p:nvSpPr>
          <p:cNvPr id="7"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3738419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AB011BF-9AA9-453E-AC24-5D4D24C24F16}" type="slidenum">
              <a:rPr kumimoji="1" lang="en-US" altLang="zh-TW" sz="1400" b="0" i="0" u="none" strike="noStrike" kern="1200" cap="none" spc="0" normalizeH="0" baseline="0" noProof="0" smtClean="0">
                <a:ln>
                  <a:noFill/>
                </a:ln>
                <a:solidFill>
                  <a:srgbClr val="000000"/>
                </a:solidFill>
                <a:effectLst/>
                <a:uLnTx/>
                <a:uFillTx/>
                <a:latin typeface="Arial"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1" lang="en-US" altLang="zh-TW" sz="1400" b="0" i="0" u="none" strike="noStrike" kern="1200" cap="none" spc="0" normalizeH="0" baseline="0" noProof="0">
              <a:ln>
                <a:noFill/>
              </a:ln>
              <a:solidFill>
                <a:srgbClr val="000000"/>
              </a:solidFill>
              <a:effectLst/>
              <a:uLnTx/>
              <a:uFillTx/>
              <a:latin typeface="Arial" charset="0"/>
              <a:ea typeface="新細明體" pitchFamily="18" charset="-120"/>
              <a:cs typeface="+mn-cs"/>
            </a:endParaRPr>
          </a:p>
        </p:txBody>
      </p:sp>
      <p:sp>
        <p:nvSpPr>
          <p:cNvPr id="20483" name="Rectangle 3"/>
          <p:cNvSpPr txBox="1">
            <a:spLocks noChangeArrowheads="1"/>
          </p:cNvSpPr>
          <p:nvPr/>
        </p:nvSpPr>
        <p:spPr bwMode="auto">
          <a:xfrm>
            <a:off x="107504" y="404664"/>
            <a:ext cx="8957096" cy="5832648"/>
          </a:xfrm>
          <a:prstGeom prst="rect">
            <a:avLst/>
          </a:prstGeom>
          <a:noFill/>
          <a:ln>
            <a:noFill/>
          </a:ln>
          <a:extLst/>
        </p:spPr>
        <p:txBody>
          <a:bodyPr/>
          <a:lstStyle>
            <a:lvl1pPr marL="268288" indent="-177800"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marL="342900" lvl="0" indent="-342900">
              <a:defRPr/>
            </a:pPr>
            <a:r>
              <a:rPr lang="zh-TW" altLang="en-US" sz="2400" b="1" dirty="0">
                <a:solidFill>
                  <a:srgbClr val="000066"/>
                </a:solidFill>
                <a:latin typeface="Times New Roman" pitchFamily="18" charset="0"/>
                <a:ea typeface="標楷體" pitchFamily="65" charset="-120"/>
              </a:rPr>
              <a:t>五、</a:t>
            </a:r>
            <a:r>
              <a:rPr lang="en-US" altLang="zh-TW" sz="2400" b="1" dirty="0">
                <a:solidFill>
                  <a:srgbClr val="000066"/>
                </a:solidFill>
                <a:latin typeface="Times New Roman" pitchFamily="18" charset="0"/>
                <a:ea typeface="標楷體" pitchFamily="65" charset="-120"/>
              </a:rPr>
              <a:t> 107</a:t>
            </a:r>
            <a:r>
              <a:rPr lang="zh-TW" altLang="en-US" sz="2400" b="1" dirty="0">
                <a:solidFill>
                  <a:srgbClr val="000066"/>
                </a:solidFill>
                <a:latin typeface="Times New Roman" pitchFamily="18" charset="0"/>
                <a:ea typeface="標楷體" pitchFamily="65" charset="-120"/>
              </a:rPr>
              <a:t>年度太陽光電使用參數</a:t>
            </a:r>
            <a:endParaRPr lang="en-US" altLang="zh-TW" sz="2400" b="1" dirty="0">
              <a:solidFill>
                <a:srgbClr val="000066"/>
              </a:solidFill>
              <a:latin typeface="Times New Roman" pitchFamily="18" charset="0"/>
              <a:ea typeface="標楷體" pitchFamily="65" charset="-120"/>
            </a:endParaRPr>
          </a:p>
          <a:p>
            <a:pPr marL="342900" lvl="0" indent="-342900">
              <a:defRPr/>
            </a:pPr>
            <a:r>
              <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pitchFamily="65" charset="-120"/>
                <a:cs typeface="Times New Roman" pitchFamily="18" charset="0"/>
              </a:rPr>
              <a:t>3.</a:t>
            </a:r>
            <a:r>
              <a:rPr kumimoji="1" lang="zh-TW" altLang="en-US" sz="2000" b="1" i="0" u="none" strike="noStrike" kern="1200" cap="none" spc="0" normalizeH="0" baseline="0" noProof="0" dirty="0">
                <a:ln>
                  <a:noFill/>
                </a:ln>
                <a:solidFill>
                  <a:srgbClr val="660066"/>
                </a:solidFill>
                <a:effectLst/>
                <a:uLnTx/>
                <a:uFillTx/>
                <a:latin typeface="Times New Roman" pitchFamily="18" charset="0"/>
                <a:ea typeface="標楷體" pitchFamily="65" charset="-120"/>
                <a:cs typeface="Times New Roman" pitchFamily="18" charset="0"/>
              </a:rPr>
              <a:t>資料參採說明</a:t>
            </a:r>
            <a:endPar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pitchFamily="65" charset="-120"/>
              <a:cs typeface="Times New Roman" pitchFamily="18" charset="0"/>
            </a:endParaRPr>
          </a:p>
          <a:p>
            <a:pPr marL="268288" marR="0" lvl="0" indent="-177800" algn="just" defTabSz="914400" rtl="0" eaLnBrk="1" fontAlgn="base" latinLnBrk="0" hangingPunct="0">
              <a:lnSpc>
                <a:spcPts val="1800"/>
              </a:lnSpc>
              <a:spcBef>
                <a:spcPts val="600"/>
              </a:spcBef>
              <a:spcAft>
                <a:spcPct val="0"/>
              </a:spcAft>
              <a:buClrTx/>
              <a:buSzTx/>
              <a:buFontTx/>
              <a:buNone/>
              <a:tabLst/>
              <a:defRPr/>
            </a:pPr>
            <a:r>
              <a:rPr kumimoji="1" lang="en-US" altLang="zh-TW" sz="1700" b="1" i="0" u="none" strike="noStrike" kern="1200" cap="none" spc="0" normalizeH="0" baseline="0" noProof="0" dirty="0">
                <a:ln>
                  <a:noFill/>
                </a:ln>
                <a:effectLst/>
                <a:uLnTx/>
                <a:uFillTx/>
                <a:latin typeface="Times New Roman" panose="02020603050405020304" pitchFamily="18" charset="0"/>
                <a:ea typeface="標楷體"/>
                <a:cs typeface="Times New Roman" panose="02020603050405020304" pitchFamily="18" charset="0"/>
              </a:rPr>
              <a:t>C.</a:t>
            </a:r>
            <a:r>
              <a:rPr kumimoji="1" lang="zh-TW" altLang="en-US" sz="17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地面型</a:t>
            </a:r>
            <a:r>
              <a:rPr kumimoji="1" lang="zh-TW" altLang="en-US" sz="17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endParaRPr kumimoji="1" lang="en-US" altLang="zh-TW" sz="17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63525" algn="just" defTabSz="914400" rtl="0" eaLnBrk="1" fontAlgn="base" latinLnBrk="0" hangingPunct="0">
              <a:lnSpc>
                <a:spcPts val="1700"/>
              </a:lnSpc>
              <a:spcBef>
                <a:spcPts val="200"/>
              </a:spcBef>
              <a:spcAft>
                <a:spcPct val="0"/>
              </a:spcAft>
              <a:buClrTx/>
              <a:buSzTx/>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a:t>
            </a:r>
            <a:r>
              <a:rPr kumimoji="1" lang="zh-TW" altLang="en-US" sz="1500" b="1" i="0" u="none" strike="noStrike" kern="1200" cap="none" spc="0" normalizeH="0" baseline="0" noProof="0" dirty="0">
                <a:ln>
                  <a:noFill/>
                </a:ln>
                <a:solidFill>
                  <a:srgbClr val="336699"/>
                </a:solidFill>
                <a:effectLst/>
                <a:uLnTx/>
                <a:uFillTx/>
                <a:latin typeface="Times New Roman" pitchFamily="18" charset="0"/>
                <a:ea typeface="標楷體" pitchFamily="65" charset="-120"/>
                <a:cs typeface="Times New Roman" pitchFamily="18" charset="0"/>
              </a:rPr>
              <a:t>設備認定發票</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106</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年度新增</a:t>
            </a:r>
            <a:r>
              <a:rPr kumimoji="1"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1</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筆資料，總裝置容量為</a:t>
            </a:r>
            <a:r>
              <a:rPr kumimoji="1"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69.6</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瓩，單位期初設置成本為</a:t>
            </a:r>
            <a:r>
              <a:rPr kumimoji="1"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60,000</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元</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瓩；</a:t>
            </a:r>
            <a:r>
              <a:rPr kumimoji="1" lang="zh-TW" altLang="en-US" sz="15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考量</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我國</a:t>
            </a:r>
            <a:r>
              <a:rPr kumimoji="1" lang="zh-TW" altLang="en-US" sz="15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未來推廣主軸以電業設置為主</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，因此，</a:t>
            </a:r>
            <a:r>
              <a:rPr kumimoji="1" lang="zh-TW" altLang="en-US" sz="15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建議</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該案例</a:t>
            </a:r>
            <a:r>
              <a:rPr kumimoji="1" lang="zh-TW" altLang="en-US"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不納入參採</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p>
            <a:pPr marL="536575" marR="0" lvl="0" indent="-263525" algn="just" defTabSz="914400" rtl="0" eaLnBrk="1" fontAlgn="base" latinLnBrk="0" hangingPunct="0">
              <a:lnSpc>
                <a:spcPts val="1700"/>
              </a:lnSpc>
              <a:spcBef>
                <a:spcPts val="200"/>
              </a:spcBef>
              <a:spcAft>
                <a:spcPct val="0"/>
              </a:spcAft>
              <a:buClrTx/>
              <a:buSzTx/>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(B)</a:t>
            </a:r>
            <a:r>
              <a:rPr kumimoji="1" lang="en-US" altLang="zh-TW" sz="1500" b="1" i="0" u="none" strike="noStrike" kern="1200" cap="none" spc="0" normalizeH="0" baseline="0" noProof="0" dirty="0">
                <a:ln>
                  <a:noFill/>
                </a:ln>
                <a:solidFill>
                  <a:srgbClr val="336699"/>
                </a:solidFill>
                <a:effectLst/>
                <a:uLnTx/>
                <a:uFillTx/>
                <a:latin typeface="Times New Roman" pitchFamily="18" charset="0"/>
                <a:ea typeface="標楷體" pitchFamily="65" charset="-120"/>
                <a:cs typeface="Times New Roman" pitchFamily="18" charset="0"/>
              </a:rPr>
              <a:t>106</a:t>
            </a:r>
            <a:r>
              <a:rPr kumimoji="1" lang="zh-TW" altLang="en-US" sz="1500" b="1" i="0" u="none" strike="noStrike" kern="1200" cap="none" spc="0" normalizeH="0" baseline="0" noProof="0" dirty="0">
                <a:ln>
                  <a:noFill/>
                </a:ln>
                <a:solidFill>
                  <a:srgbClr val="336699"/>
                </a:solidFill>
                <a:effectLst/>
                <a:uLnTx/>
                <a:uFillTx/>
                <a:latin typeface="Times New Roman" pitchFamily="18" charset="0"/>
                <a:ea typeface="標楷體" pitchFamily="65" charset="-120"/>
                <a:cs typeface="Times New Roman" pitchFamily="18" charset="0"/>
              </a:rPr>
              <a:t>年度審定會使用資料</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：參考</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106</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年度審定會使用工研院訪廠的成本資料，設置成本約</a:t>
            </a:r>
            <a:r>
              <a:rPr kumimoji="1"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54,000</a:t>
            </a:r>
            <a:r>
              <a:rPr kumimoji="1" lang="zh-TW" altLang="en-US"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元</a:t>
            </a:r>
            <a:r>
              <a:rPr kumimoji="1"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a:t>
            </a:r>
            <a:r>
              <a:rPr kumimoji="1" lang="zh-TW" altLang="en-US"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瓩</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已包含</a:t>
            </a:r>
            <a:r>
              <a:rPr kumimoji="1" lang="zh-TW" altLang="en-US" sz="1500" b="1" i="0" u="sng"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整地費用</a:t>
            </a:r>
            <a:r>
              <a:rPr kumimoji="1" lang="en-US" altLang="zh-TW" sz="1500" b="1" i="0" u="sng"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zh-TW" altLang="en-US" sz="1500" b="1" i="0" u="sng"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用於維護生態環境與景觀設計</a:t>
            </a:r>
            <a:r>
              <a:rPr kumimoji="1" lang="en-US" altLang="zh-TW" sz="1500" b="1" i="0" u="sng"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zh-TW" altLang="en-US" sz="1500" b="1" i="0" u="sng"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地質鑽探費</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及</a:t>
            </a:r>
            <a:r>
              <a:rPr kumimoji="1" lang="zh-TW" altLang="en-US" sz="1500" b="1" i="0" u="sng"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併網費用</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p>
            <a:pPr marL="536575" marR="0" lvl="0" indent="-263525" algn="just" defTabSz="914400" rtl="0" eaLnBrk="1" fontAlgn="base" latinLnBrk="0" hangingPunct="0">
              <a:lnSpc>
                <a:spcPts val="1700"/>
              </a:lnSpc>
              <a:spcBef>
                <a:spcPts val="200"/>
              </a:spcBef>
              <a:spcAft>
                <a:spcPct val="0"/>
              </a:spcAft>
              <a:buClrTx/>
              <a:buSzTx/>
              <a:buFontTx/>
              <a:buNone/>
              <a:tabLst/>
              <a:defRPr/>
            </a:pPr>
            <a:r>
              <a:rPr lang="en-US" altLang="zh-TW" sz="1500" b="1" dirty="0">
                <a:solidFill>
                  <a:srgbClr val="000000"/>
                </a:solidFill>
                <a:latin typeface="Times New Roman" pitchFamily="18" charset="0"/>
                <a:ea typeface="標楷體" pitchFamily="65" charset="-120"/>
                <a:cs typeface="Times New Roman" pitchFamily="18" charset="0"/>
              </a:rPr>
              <a:t>(C)</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依據參數資料參採原則，建議</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107</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年度地面型成本援用</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106</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年度審定會使用數值為</a:t>
            </a:r>
            <a:r>
              <a:rPr kumimoji="1"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54,100</a:t>
            </a:r>
            <a:r>
              <a:rPr kumimoji="1" lang="zh-TW" altLang="en-US"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元</a:t>
            </a:r>
            <a:r>
              <a:rPr kumimoji="1"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a:t>
            </a:r>
            <a:r>
              <a:rPr kumimoji="1" lang="zh-TW" altLang="en-US"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瓩</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，再依國際預估未來成本降幅進行調整。</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p>
            <a:pPr marL="268288" marR="0" lvl="0" indent="-177800" algn="just" defTabSz="914400" rtl="0" eaLnBrk="1" fontAlgn="base" latinLnBrk="0" hangingPunct="0">
              <a:lnSpc>
                <a:spcPts val="1800"/>
              </a:lnSpc>
              <a:spcBef>
                <a:spcPts val="600"/>
              </a:spcBef>
              <a:spcAft>
                <a:spcPct val="0"/>
              </a:spcAft>
              <a:buClrTx/>
              <a:buSzTx/>
              <a:buFontTx/>
              <a:buNone/>
              <a:tabLst/>
              <a:defRPr/>
            </a:pPr>
            <a:r>
              <a:rPr lang="en-US" altLang="zh-TW" sz="1700" b="1" dirty="0">
                <a:latin typeface="Times New Roman" pitchFamily="18" charset="0"/>
                <a:ea typeface="標楷體" pitchFamily="65" charset="-120"/>
                <a:cs typeface="Times New Roman" pitchFamily="18" charset="0"/>
              </a:rPr>
              <a:t>D.</a:t>
            </a:r>
            <a:r>
              <a:rPr lang="zh-TW" altLang="en-US" sz="1700" b="1" dirty="0">
                <a:solidFill>
                  <a:srgbClr val="993366"/>
                </a:solidFill>
                <a:latin typeface="Times New Roman" pitchFamily="18" charset="0"/>
                <a:ea typeface="標楷體" pitchFamily="65" charset="-120"/>
                <a:cs typeface="Times New Roman" pitchFamily="18" charset="0"/>
              </a:rPr>
              <a:t>水面</a:t>
            </a:r>
            <a:r>
              <a:rPr kumimoji="1" lang="zh-TW" altLang="en-US" sz="17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型</a:t>
            </a:r>
            <a:r>
              <a:rPr kumimoji="1" lang="en-US" altLang="zh-TW" sz="17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a:t>
            </a:r>
            <a:r>
              <a:rPr kumimoji="1" lang="zh-TW" altLang="en-US" sz="17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浮力式</a:t>
            </a:r>
            <a:r>
              <a:rPr kumimoji="1" lang="en-US" altLang="zh-TW" sz="1700" b="1" i="0" u="none" strike="noStrike" kern="1200" cap="none" spc="0" normalizeH="0" baseline="0" noProof="0" dirty="0">
                <a:ln>
                  <a:noFill/>
                </a:ln>
                <a:solidFill>
                  <a:srgbClr val="993366"/>
                </a:solidFill>
                <a:effectLst/>
                <a:uLnTx/>
                <a:uFillTx/>
                <a:latin typeface="Times New Roman" panose="02020603050405020304" pitchFamily="18" charset="0"/>
                <a:ea typeface="標楷體"/>
                <a:cs typeface="Times New Roman" panose="02020603050405020304" pitchFamily="18" charset="0"/>
              </a:rPr>
              <a:t>)</a:t>
            </a:r>
            <a:r>
              <a:rPr kumimoji="1" lang="zh-TW" altLang="en-US" sz="17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endParaRPr kumimoji="1" lang="en-US" altLang="zh-TW" sz="17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1" indent="-263525" algn="just" defTabSz="914400" rtl="0" eaLnBrk="0" fontAlgn="base" latinLnBrk="0" hangingPunct="0">
              <a:lnSpc>
                <a:spcPts val="1600"/>
              </a:lnSpc>
              <a:spcBef>
                <a:spcPts val="200"/>
              </a:spcBef>
              <a:spcAft>
                <a:spcPct val="0"/>
              </a:spcAft>
              <a:buClrTx/>
              <a:buSzTx/>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因設置於水上，其所衍生之成本項目包含</a:t>
            </a:r>
            <a:r>
              <a:rPr kumimoji="1" lang="zh-TW"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浮台及其上方之支撐架</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zh-TW"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需認屬不汙染水質</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材質</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zh-TW"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浮力基座</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zh-TW"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水面上方維修走道設施、錨定、纜繩設施</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等</a:t>
            </a:r>
            <a:r>
              <a:rPr kumimoji="1" lang="zh-TW"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p>
            <a:pPr marL="536575" marR="0" lvl="1" indent="-263525" algn="just" defTabSz="914400" rtl="0" eaLnBrk="0" fontAlgn="base" latinLnBrk="0" hangingPunct="0">
              <a:lnSpc>
                <a:spcPts val="1600"/>
              </a:lnSpc>
              <a:spcBef>
                <a:spcPts val="200"/>
              </a:spcBef>
              <a:spcAft>
                <a:spcPct val="0"/>
              </a:spcAft>
              <a:buClrTx/>
              <a:buSzTx/>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(B)</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考量</a:t>
            </a:r>
            <a:r>
              <a:rPr kumimoji="1" lang="en-US" altLang="zh-TW" sz="15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106</a:t>
            </a:r>
            <a:r>
              <a:rPr kumimoji="1" lang="zh-TW" altLang="en-US" sz="15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年度完工</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之設置案例</a:t>
            </a:r>
            <a:r>
              <a:rPr kumimoji="1" lang="zh-TW" altLang="en-US" sz="15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未有發票得以佐證</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，故建議援用</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106</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年度審定會估算方式，即以地面型期初設置成本為基準，再加計衍生之成本費用</a:t>
            </a:r>
            <a:r>
              <a:rPr kumimoji="1"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6,000</a:t>
            </a:r>
            <a:r>
              <a:rPr kumimoji="1" lang="zh-TW" altLang="en-US"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元</a:t>
            </a:r>
            <a:r>
              <a:rPr kumimoji="1"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a:t>
            </a:r>
            <a:r>
              <a:rPr kumimoji="1" lang="zh-TW" altLang="en-US"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Times New Roman" pitchFamily="18" charset="0"/>
              </a:rPr>
              <a:t>瓩</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p>
            <a:pPr marL="357188" marR="0" lvl="1" indent="-269875" algn="just" defTabSz="914400" rtl="0" eaLnBrk="0" fontAlgn="base" latinLnBrk="0" hangingPunct="0">
              <a:lnSpc>
                <a:spcPct val="100000"/>
              </a:lnSpc>
              <a:spcBef>
                <a:spcPct val="0"/>
              </a:spcBef>
              <a:spcAft>
                <a:spcPct val="0"/>
              </a:spcAft>
              <a:buClrTx/>
              <a:buSzTx/>
              <a:buFontTx/>
              <a:buNone/>
              <a:tabLst/>
              <a:defRPr/>
            </a:pPr>
            <a:r>
              <a:rPr kumimoji="1" lang="en-US" altLang="zh-TW" sz="1700" b="1" i="0" u="none" strike="noStrike" kern="1200" cap="none" spc="0" normalizeH="0" baseline="0" noProof="0" dirty="0">
                <a:ln>
                  <a:noFill/>
                </a:ln>
                <a:effectLst/>
                <a:uLnTx/>
                <a:uFillTx/>
                <a:latin typeface="Times New Roman" pitchFamily="18" charset="0"/>
                <a:ea typeface="標楷體" pitchFamily="65" charset="-120"/>
                <a:cs typeface="Times New Roman" pitchFamily="18" charset="0"/>
              </a:rPr>
              <a:t>E.</a:t>
            </a:r>
            <a:r>
              <a:rPr kumimoji="1" lang="zh-TW" altLang="en-US" sz="1700" b="1" i="0" u="none" strike="noStrike" kern="1200" cap="none" spc="0" normalizeH="0" baseline="0" noProof="0" dirty="0">
                <a:ln>
                  <a:noFill/>
                </a:ln>
                <a:solidFill>
                  <a:srgbClr val="993366"/>
                </a:solidFill>
                <a:effectLst/>
                <a:uLnTx/>
                <a:uFillTx/>
                <a:latin typeface="Times New Roman" pitchFamily="18" charset="0"/>
                <a:ea typeface="標楷體" pitchFamily="65" charset="-120"/>
                <a:cs typeface="Times New Roman" pitchFamily="18" charset="0"/>
              </a:rPr>
              <a:t>其他成本費用</a:t>
            </a:r>
            <a:endParaRPr kumimoji="1" lang="en-US" altLang="zh-TW" sz="1700" b="1" i="0" u="none" strike="noStrike" kern="1200" cap="none" spc="0" normalizeH="0" baseline="0" noProof="0" dirty="0">
              <a:ln>
                <a:noFill/>
              </a:ln>
              <a:solidFill>
                <a:srgbClr val="993366"/>
              </a:solidFill>
              <a:effectLst/>
              <a:uLnTx/>
              <a:uFillTx/>
              <a:latin typeface="Times New Roman" pitchFamily="18" charset="0"/>
              <a:ea typeface="標楷體" pitchFamily="65" charset="-120"/>
              <a:cs typeface="Times New Roman" pitchFamily="18" charset="0"/>
            </a:endParaRPr>
          </a:p>
          <a:p>
            <a:pPr marL="536575" marR="0" lvl="1" indent="-263525" algn="just" defTabSz="914400" rtl="0" eaLnBrk="0" fontAlgn="base" latinLnBrk="0" hangingPunct="0">
              <a:lnSpc>
                <a:spcPct val="100000"/>
              </a:lnSpc>
              <a:spcBef>
                <a:spcPct val="0"/>
              </a:spcBef>
              <a:spcAft>
                <a:spcPct val="0"/>
              </a:spcAft>
              <a:buClrTx/>
              <a:buSzTx/>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自設昇壓站設備成本：</a:t>
            </a:r>
            <a:endParaRPr kumimoji="1" lang="en-US" altLang="zh-TW"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Times New Roman" pitchFamily="18" charset="0"/>
            </a:endParaRPr>
          </a:p>
          <a:p>
            <a:pPr marL="720725" marR="0" lvl="1" indent="-184150" algn="just" defTabSz="914400" rtl="0" eaLnBrk="0" fontAlgn="base" latinLnBrk="0" hangingPunct="0">
              <a:lnSpc>
                <a:spcPts val="1600"/>
              </a:lnSpc>
              <a:spcBef>
                <a:spcPts val="200"/>
              </a:spcBef>
              <a:spcAft>
                <a:spcPct val="0"/>
              </a:spcAft>
              <a:buClrTx/>
              <a:buSzTx/>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自設昇壓站之需求產生於電網</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饋線較不足之設置區域，目前</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鹽業用地、嚴重地層下陷區、掩埋場及水域空間等區域之設置案件規模較大，應具有相對之經濟規模可涵括該項成本。</a:t>
            </a:r>
          </a:p>
          <a:p>
            <a:pPr marL="720725" marR="0" lvl="1" indent="-184150" algn="just" defTabSz="914400" rtl="0" eaLnBrk="0" fontAlgn="base" latinLnBrk="0" hangingPunct="0">
              <a:lnSpc>
                <a:spcPts val="1600"/>
              </a:lnSpc>
              <a:spcBef>
                <a:spcPts val="200"/>
              </a:spcBef>
              <a:spcAft>
                <a:spcPct val="0"/>
              </a:spcAft>
              <a:buClrTx/>
              <a:buSzTx/>
              <a:buFontTx/>
              <a:buNone/>
              <a:tabLst/>
              <a:defRPr/>
            </a:pPr>
            <a:r>
              <a:rPr lang="en-US" altLang="zh-TW" sz="1500" b="1" dirty="0">
                <a:solidFill>
                  <a:srgbClr val="000000"/>
                </a:solidFill>
                <a:latin typeface="Times New Roman" pitchFamily="18" charset="0"/>
                <a:ea typeface="標楷體" pitchFamily="65" charset="-120"/>
                <a:cs typeface="Times New Roman" pitchFamily="18" charset="0"/>
              </a:rPr>
              <a:t>b.</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業者進行大型案場設置規劃時，應已針對併網容量或相關設備費用進行評估；此外，昇壓站之成本費用較高，需釐清其在總設置成本中之比例後再做考量，故建議</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107</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年度不外加該項成本。</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p>
            <a:pPr marL="536575" marR="0" lvl="1" indent="-263525" algn="just" defTabSz="914400" rtl="0" eaLnBrk="0" fontAlgn="base" latinLnBrk="0" hangingPunct="0">
              <a:lnSpc>
                <a:spcPts val="1600"/>
              </a:lnSpc>
              <a:spcBef>
                <a:spcPts val="200"/>
              </a:spcBef>
              <a:spcAft>
                <a:spcPct val="0"/>
              </a:spcAft>
              <a:buClrTx/>
              <a:buSzTx/>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(B)</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土地租金：</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p>
            <a:pPr marL="720725" marR="0" lvl="1" indent="-184150" algn="just" defTabSz="914400" rtl="0" eaLnBrk="0" fontAlgn="base" latinLnBrk="0" hangingPunct="0">
              <a:lnSpc>
                <a:spcPts val="1700"/>
              </a:lnSpc>
              <a:spcBef>
                <a:spcPts val="300"/>
              </a:spcBef>
              <a:spcAft>
                <a:spcPct val="0"/>
              </a:spcAft>
              <a:buClrTx/>
              <a:buSzTx/>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依據本年度經濟部能源局辦理</a:t>
            </a:r>
            <a:r>
              <a:rPr kumimoji="1" lang="zh-TW" altLang="en-US" sz="1500" b="1" i="0" u="none" strike="noStrike" kern="1200" cap="none" spc="0" normalizeH="0" baseline="0" noProof="0" dirty="0">
                <a:ln>
                  <a:noFill/>
                </a:ln>
                <a:solidFill>
                  <a:srgbClr val="000000"/>
                </a:solidFill>
                <a:effectLst/>
                <a:uLnTx/>
                <a:uFillTx/>
                <a:latin typeface="PMingLiU" panose="02020500000000000000" pitchFamily="18" charset="-120"/>
                <a:ea typeface="PMingLiU" panose="02020500000000000000" pitchFamily="18" charset="-120"/>
                <a:cs typeface="+mn-cs"/>
              </a:rPr>
              <a:t>「</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嘉義縣鹽業用地設置太陽光電發電設備標租公告</a:t>
            </a:r>
            <a:r>
              <a:rPr kumimoji="1" lang="zh-TW" altLang="en-US" sz="1500" b="1" i="0" u="none" strike="noStrike" kern="120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mn-cs"/>
              </a:rPr>
              <a:t>」</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中規範土地年租金</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1</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公頃</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20</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萬元為基準，考量</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20</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年之物價上漲率後，每瓩</a:t>
            </a:r>
            <a:r>
              <a:rPr kumimoji="1" lang="en-US" altLang="zh-TW" sz="1500" b="1" i="0" u="none"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20</a:t>
            </a:r>
            <a:r>
              <a:rPr kumimoji="1" lang="zh-TW" altLang="en-US" sz="1500" b="1" i="0" u="none"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年</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的</a:t>
            </a:r>
            <a:r>
              <a:rPr kumimoji="1" lang="zh-TW" altLang="en-US" sz="1500" b="1" i="0" u="none"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土地租金</a:t>
            </a:r>
            <a:r>
              <a:rPr kumimoji="1" lang="en-US" altLang="zh-TW" sz="1500" b="1" i="0" u="sng"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7,289</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元。</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a:p>
            <a:pPr marL="720725" marR="0" lvl="1" indent="-184150" algn="just" defTabSz="914400" rtl="0" eaLnBrk="0" fontAlgn="base" latinLnBrk="0" hangingPunct="0">
              <a:lnSpc>
                <a:spcPts val="1700"/>
              </a:lnSpc>
              <a:spcBef>
                <a:spcPts val="300"/>
              </a:spcBef>
              <a:spcAft>
                <a:spcPct val="0"/>
              </a:spcAft>
              <a:buClrTx/>
              <a:buSzTx/>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b.</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觀察台灣石門農田水利會實際執行後，每公頃每年的土地使用費最高達</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90</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萬，推估業者在現行躉購費率與土地租金規範下，該市場仍具誘因而進行案場設置，故建議不考量土地租金。</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a:p>
            <a:pPr marL="536575" marR="0" lvl="1" indent="-263525" algn="just" defTabSz="914400" rtl="0" eaLnBrk="0" fontAlgn="base" latinLnBrk="0" hangingPunct="0">
              <a:lnSpc>
                <a:spcPts val="1700"/>
              </a:lnSpc>
              <a:spcBef>
                <a:spcPts val="300"/>
              </a:spcBef>
              <a:spcAft>
                <a:spcPct val="0"/>
              </a:spcAft>
              <a:buClrTx/>
              <a:buSzTx/>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(C)</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依據上述，建議</a:t>
            </a:r>
            <a:r>
              <a:rPr kumimoji="1" lang="en-US" altLang="zh-TW" sz="1500" b="1" i="0" u="none"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107</a:t>
            </a:r>
            <a:r>
              <a:rPr kumimoji="1" lang="zh-TW" altLang="en-US" sz="1500" b="1" i="0" u="none"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年度期初設置成本</a:t>
            </a:r>
            <a:r>
              <a:rPr kumimoji="1" lang="zh-TW" altLang="en-US" sz="1500" b="1" i="0" u="sng"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不額外納入</a:t>
            </a:r>
            <a:r>
              <a:rPr kumimoji="1" lang="zh-TW" altLang="en-US" sz="1500" b="1" i="0" u="none"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自設昇壓站設備成本與土地租金成本</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p:txBody>
      </p:sp>
      <p:sp>
        <p:nvSpPr>
          <p:cNvPr id="5"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3141551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新細明體" pitchFamily="18" charset="-120"/>
              </a:defRPr>
            </a:lvl1pPr>
            <a:lvl2pPr marL="742950" indent="-285750">
              <a:defRPr kumimoji="1">
                <a:solidFill>
                  <a:schemeClr val="tx1"/>
                </a:solidFill>
                <a:latin typeface="Arial" charset="0"/>
                <a:ea typeface="新細明體" pitchFamily="18" charset="-120"/>
              </a:defRPr>
            </a:lvl2pPr>
            <a:lvl3pPr marL="1143000" indent="-228600">
              <a:defRPr kumimoji="1">
                <a:solidFill>
                  <a:schemeClr val="tx1"/>
                </a:solidFill>
                <a:latin typeface="Arial" charset="0"/>
                <a:ea typeface="新細明體" pitchFamily="18" charset="-120"/>
              </a:defRPr>
            </a:lvl3pPr>
            <a:lvl4pPr marL="1600200" indent="-228600">
              <a:defRPr kumimoji="1">
                <a:solidFill>
                  <a:schemeClr val="tx1"/>
                </a:solidFill>
                <a:latin typeface="Arial" charset="0"/>
                <a:ea typeface="新細明體" pitchFamily="18" charset="-120"/>
              </a:defRPr>
            </a:lvl4pPr>
            <a:lvl5pPr marL="2057400" indent="-22860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81CD65-F212-49E2-8F4C-7499B194294D}" type="slidenum">
              <a:rPr kumimoji="1" lang="en-US" altLang="zh-TW" sz="1400" b="0" i="0" u="none" strike="noStrike" kern="1200" cap="none" spc="0" normalizeH="0" baseline="0" noProof="0" smtClean="0">
                <a:ln>
                  <a:noFill/>
                </a:ln>
                <a:solidFill>
                  <a:srgbClr val="000000"/>
                </a:solidFill>
                <a:effectLst/>
                <a:uLnTx/>
                <a:uFillTx/>
                <a:latin typeface="Arial"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1" lang="en-US" altLang="zh-TW" sz="1400" b="0" i="0" u="none" strike="noStrike" kern="1200" cap="none" spc="0" normalizeH="0" baseline="0" noProof="0">
              <a:ln>
                <a:noFill/>
              </a:ln>
              <a:solidFill>
                <a:srgbClr val="000000"/>
              </a:solidFill>
              <a:effectLst/>
              <a:uLnTx/>
              <a:uFillTx/>
              <a:latin typeface="Arial" charset="0"/>
              <a:ea typeface="新細明體" pitchFamily="18" charset="-120"/>
              <a:cs typeface="+mn-cs"/>
            </a:endParaRPr>
          </a:p>
        </p:txBody>
      </p:sp>
      <p:sp>
        <p:nvSpPr>
          <p:cNvPr id="9219" name="Rectangle 9">
            <a:extLst/>
          </p:cNvPr>
          <p:cNvSpPr>
            <a:spLocks noChangeArrowheads="1"/>
          </p:cNvSpPr>
          <p:nvPr/>
        </p:nvSpPr>
        <p:spPr bwMode="auto">
          <a:xfrm>
            <a:off x="35496" y="405086"/>
            <a:ext cx="9001571"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marL="176213" marR="0" lvl="1" indent="0" algn="just" defTabSz="914400" rtl="0" eaLnBrk="1" fontAlgn="base" latinLnBrk="0" hangingPunct="1">
              <a:lnSpc>
                <a:spcPct val="100000"/>
              </a:lnSpc>
              <a:spcBef>
                <a:spcPct val="0"/>
              </a:spcBef>
              <a:spcAft>
                <a:spcPct val="0"/>
              </a:spcAft>
              <a:buClrTx/>
              <a:buSzTx/>
              <a:buFontTx/>
              <a:buNone/>
              <a:tabLst/>
              <a:defRPr/>
            </a:pPr>
            <a:r>
              <a:rPr kumimoji="1" lang="en-US" altLang="zh-TW" sz="17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(2)</a:t>
            </a:r>
            <a:r>
              <a:rPr kumimoji="1" lang="zh-TW" altLang="en-US" sz="1700" b="1" i="0" u="none" strike="noStrike" kern="1200" cap="none" spc="0" normalizeH="0" baseline="0" noProof="0" dirty="0">
                <a:ln>
                  <a:noFill/>
                </a:ln>
                <a:solidFill>
                  <a:srgbClr val="993366"/>
                </a:solidFill>
                <a:effectLst/>
                <a:uLnTx/>
                <a:uFillTx/>
                <a:latin typeface="Times New Roman" pitchFamily="18" charset="0"/>
                <a:ea typeface="標楷體" pitchFamily="65" charset="-120"/>
                <a:cs typeface="Times New Roman" pitchFamily="18" charset="0"/>
              </a:rPr>
              <a:t>分</a:t>
            </a:r>
            <a:r>
              <a:rPr kumimoji="1" lang="zh-TW" altLang="en-US" sz="1700" b="1" i="0" u="sng" strike="noStrike" kern="1200" cap="none" spc="0" normalizeH="0" baseline="0" noProof="0" dirty="0">
                <a:ln>
                  <a:noFill/>
                </a:ln>
                <a:solidFill>
                  <a:srgbClr val="993366"/>
                </a:solidFill>
                <a:effectLst/>
                <a:uLnTx/>
                <a:uFillTx/>
                <a:latin typeface="Times New Roman" pitchFamily="18" charset="0"/>
                <a:ea typeface="標楷體" pitchFamily="65" charset="-120"/>
                <a:cs typeface="Times New Roman" pitchFamily="18" charset="0"/>
              </a:rPr>
              <a:t>兩期反映</a:t>
            </a:r>
            <a:r>
              <a:rPr kumimoji="1" lang="zh-TW" altLang="en-US" sz="1700" b="1" i="0" u="none" strike="noStrike" kern="1200" cap="none" spc="0" normalizeH="0" baseline="0" noProof="0" dirty="0">
                <a:ln>
                  <a:noFill/>
                </a:ln>
                <a:solidFill>
                  <a:srgbClr val="993366"/>
                </a:solidFill>
                <a:effectLst/>
                <a:uLnTx/>
                <a:uFillTx/>
                <a:latin typeface="Times New Roman" pitchFamily="18" charset="0"/>
                <a:ea typeface="標楷體" pitchFamily="65" charset="-120"/>
                <a:cs typeface="Times New Roman" pitchFamily="18" charset="0"/>
              </a:rPr>
              <a:t>國際預估</a:t>
            </a:r>
            <a:r>
              <a:rPr kumimoji="1" lang="zh-TW" altLang="en-US" sz="1700" b="1" i="0" u="sng" strike="noStrike" kern="1200" cap="none" spc="0" normalizeH="0" baseline="0" noProof="0" dirty="0">
                <a:ln>
                  <a:noFill/>
                </a:ln>
                <a:solidFill>
                  <a:srgbClr val="993366"/>
                </a:solidFill>
                <a:effectLst/>
                <a:uLnTx/>
                <a:uFillTx/>
                <a:latin typeface="Times New Roman" pitchFamily="18" charset="0"/>
                <a:ea typeface="標楷體" pitchFamily="65" charset="-120"/>
                <a:cs typeface="Times New Roman" pitchFamily="18" charset="0"/>
              </a:rPr>
              <a:t>未來成本發展趨勢</a:t>
            </a:r>
            <a:endParaRPr kumimoji="1" lang="en-US" altLang="zh-TW" sz="1700" b="1" i="0" u="sng" strike="noStrike" kern="1200" cap="none" spc="0" normalizeH="0" baseline="0" noProof="0" dirty="0">
              <a:ln>
                <a:noFill/>
              </a:ln>
              <a:solidFill>
                <a:srgbClr val="993366"/>
              </a:solidFill>
              <a:effectLst/>
              <a:uLnTx/>
              <a:uFillTx/>
              <a:latin typeface="Times New Roman" pitchFamily="18" charset="0"/>
              <a:ea typeface="標楷體" pitchFamily="65" charset="-120"/>
              <a:cs typeface="Times New Roman" pitchFamily="18" charset="0"/>
            </a:endParaRPr>
          </a:p>
          <a:p>
            <a:pPr marL="623888" marR="0" lvl="1" indent="-176213" algn="just" defTabSz="914400" rtl="0" eaLnBrk="1" fontAlgn="base" latinLnBrk="0" hangingPunct="1">
              <a:lnSpc>
                <a:spcPts val="1800"/>
              </a:lnSpc>
              <a:spcBef>
                <a:spcPts val="200"/>
              </a:spcBef>
              <a:spcAft>
                <a:spcPts val="0"/>
              </a:spcAft>
              <a:buClrTx/>
              <a:buSzTx/>
              <a:buFontTx/>
              <a:buNone/>
              <a:tabLst/>
              <a:defRPr/>
            </a:pPr>
            <a:r>
              <a:rPr kumimoji="1" lang="en-US" altLang="zh-TW"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A.</a:t>
            </a:r>
            <a:r>
              <a:rPr kumimoji="1" lang="zh-TW" altLang="en-US"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考量模組價格以美金報價，故考量</a:t>
            </a:r>
            <a:r>
              <a:rPr kumimoji="1" lang="en-US" altLang="zh-TW"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105</a:t>
            </a:r>
            <a:r>
              <a:rPr kumimoji="1" lang="zh-TW" altLang="en-US"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年全年與</a:t>
            </a:r>
            <a:r>
              <a:rPr kumimoji="1" lang="en-US" altLang="zh-TW"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106</a:t>
            </a:r>
            <a:r>
              <a:rPr kumimoji="1" lang="zh-TW" altLang="en-US"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年</a:t>
            </a:r>
            <a:r>
              <a:rPr kumimoji="1" lang="en-US" altLang="zh-TW"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1-7</a:t>
            </a:r>
            <a:r>
              <a:rPr kumimoji="1" lang="zh-TW" altLang="en-US"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月美元對新臺幣兌換匯率分別為</a:t>
            </a:r>
            <a:r>
              <a:rPr kumimoji="1" lang="en-US" altLang="zh-TW"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1:32.325</a:t>
            </a:r>
            <a:r>
              <a:rPr kumimoji="1" lang="zh-TW" altLang="en-US"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與</a:t>
            </a:r>
            <a:r>
              <a:rPr kumimoji="1" lang="en-US" altLang="zh-TW"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1:30.649</a:t>
            </a:r>
            <a:r>
              <a:rPr kumimoji="1" lang="zh-TW" altLang="en-US"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，並以模組占總設置成本</a:t>
            </a:r>
            <a:r>
              <a:rPr kumimoji="1" lang="en-US" altLang="zh-TW"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40%</a:t>
            </a:r>
            <a:r>
              <a:rPr kumimoji="1" lang="zh-TW" altLang="en-US"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估算，匯率變動幅度約</a:t>
            </a:r>
            <a:r>
              <a:rPr kumimoji="1" lang="en-US" altLang="zh-TW" sz="1600" b="1" i="0" u="sng" strike="noStrike" kern="1200" cap="none" spc="0" normalizeH="0" baseline="0" noProof="0" dirty="0">
                <a:ln>
                  <a:noFill/>
                </a:ln>
                <a:solidFill>
                  <a:srgbClr val="FF0000"/>
                </a:solidFill>
                <a:effectLst/>
                <a:uLnTx/>
                <a:uFillTx/>
                <a:latin typeface="Times New Roman" pitchFamily="18" charset="0"/>
                <a:ea typeface="標楷體"/>
                <a:cs typeface="Times New Roman" pitchFamily="18" charset="0"/>
              </a:rPr>
              <a:t>-2.00</a:t>
            </a:r>
            <a:r>
              <a:rPr kumimoji="1" lang="en-US" altLang="zh-TW" sz="1600" b="1" i="0" u="sng" strike="noStrike" kern="0" cap="none" spc="0" normalizeH="0" baseline="0" noProof="0" dirty="0">
                <a:ln>
                  <a:noFill/>
                </a:ln>
                <a:solidFill>
                  <a:srgbClr val="FF0000"/>
                </a:solidFill>
                <a:effectLst/>
                <a:uLnTx/>
                <a:uFillTx/>
                <a:latin typeface="Times New Roman" pitchFamily="18" charset="0"/>
                <a:ea typeface="標楷體"/>
                <a:cs typeface="Times New Roman" pitchFamily="18" charset="0"/>
              </a:rPr>
              <a:t>%</a:t>
            </a:r>
            <a:r>
              <a:rPr kumimoji="1" lang="zh-TW" altLang="en-US" sz="1600" b="1" i="0" u="none" strike="noStrike" kern="0" cap="none" spc="0" normalizeH="0" baseline="0" noProof="0" dirty="0">
                <a:ln>
                  <a:noFill/>
                </a:ln>
                <a:solidFill>
                  <a:srgbClr val="000000"/>
                </a:solidFill>
                <a:effectLst/>
                <a:uLnTx/>
                <a:uFillTx/>
                <a:latin typeface="Times New Roman" pitchFamily="18" charset="0"/>
                <a:ea typeface="標楷體"/>
                <a:cs typeface="Times New Roman" pitchFamily="18" charset="0"/>
              </a:rPr>
              <a:t>。</a:t>
            </a:r>
          </a:p>
          <a:p>
            <a:pPr marL="623888" marR="0" lvl="1" indent="-176213" algn="just" defTabSz="914400" rtl="0" eaLnBrk="1" fontAlgn="auto" latinLnBrk="0" hangingPunct="1">
              <a:lnSpc>
                <a:spcPts val="1800"/>
              </a:lnSpc>
              <a:spcBef>
                <a:spcPts val="200"/>
              </a:spcBef>
              <a:spcAft>
                <a:spcPts val="0"/>
              </a:spcAft>
              <a:buClrTx/>
              <a:buSzTx/>
              <a:buFontTx/>
              <a:buNone/>
              <a:tabLst/>
              <a:defRPr/>
            </a:pPr>
            <a:r>
              <a:rPr lang="en-US" altLang="zh-TW" sz="1600" b="1" dirty="0">
                <a:solidFill>
                  <a:srgbClr val="000000"/>
                </a:solidFill>
                <a:latin typeface="Times New Roman" pitchFamily="18" charset="0"/>
                <a:ea typeface="標楷體"/>
                <a:cs typeface="Times New Roman" pitchFamily="18" charset="0"/>
              </a:rPr>
              <a:t>B.</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蒐集</a:t>
            </a:r>
            <a:r>
              <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Joint Research Centre of the European Commission</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a:t>
            </a:r>
            <a:r>
              <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IEA</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及</a:t>
            </a:r>
            <a:r>
              <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DECC</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等針對未來設置成本發展趨勢之預估資料，國際預估未來每年成本發展趨勢以平均降幅</a:t>
            </a:r>
            <a:r>
              <a:rPr kumimoji="1" lang="en-US" altLang="zh-TW" sz="1600" b="1" i="0" u="sng" strike="noStrike" kern="1200" cap="none" spc="0" normalizeH="0" baseline="0" noProof="0" dirty="0">
                <a:ln>
                  <a:noFill/>
                </a:ln>
                <a:solidFill>
                  <a:srgbClr val="FF0000"/>
                </a:solidFill>
                <a:effectLst/>
                <a:uLnTx/>
                <a:uFillTx/>
                <a:latin typeface="Times New Roman" pitchFamily="18" charset="0"/>
                <a:ea typeface="標楷體"/>
                <a:cs typeface="Times New Roman" pitchFamily="18" charset="0"/>
              </a:rPr>
              <a:t>3.89%</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進行計算。</a:t>
            </a:r>
            <a:endPar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endParaRPr>
          </a:p>
          <a:p>
            <a:pPr marL="623888" marR="0" lvl="1" indent="-176213" algn="just" defTabSz="914400" rtl="0" eaLnBrk="1" fontAlgn="auto" latinLnBrk="0" hangingPunct="1">
              <a:lnSpc>
                <a:spcPts val="1800"/>
              </a:lnSpc>
              <a:spcBef>
                <a:spcPts val="200"/>
              </a:spcBef>
              <a:spcAft>
                <a:spcPts val="0"/>
              </a:spcAft>
              <a:buClrTx/>
              <a:buSzTx/>
              <a:buFontTx/>
              <a:buNone/>
              <a:tabLst/>
              <a:defRPr/>
            </a:pPr>
            <a:r>
              <a:rPr lang="en-US" altLang="zh-TW" sz="1600" b="1" dirty="0">
                <a:solidFill>
                  <a:srgbClr val="000000"/>
                </a:solidFill>
                <a:latin typeface="Times New Roman" pitchFamily="18" charset="0"/>
                <a:ea typeface="標楷體"/>
                <a:cs typeface="Times New Roman" pitchFamily="18" charset="0"/>
              </a:rPr>
              <a:t>C.</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考量我國太陽光電</a:t>
            </a:r>
            <a:r>
              <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2</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年期計畫將於</a:t>
            </a:r>
            <a:r>
              <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2018</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年</a:t>
            </a:r>
            <a:r>
              <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6</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月截止，為鼓勵業者盡早進入市場，投資設置太陽光電，以達成我國太陽光電推廣目標，故建議國際降幅分兩期進行調整，即</a:t>
            </a:r>
            <a:r>
              <a:rPr kumimoji="1" lang="zh-TW" altLang="en-US" sz="1600" b="1" i="0" u="sng" strike="noStrike" kern="1200" cap="none" spc="0" normalizeH="0" baseline="0" noProof="0" dirty="0">
                <a:ln>
                  <a:noFill/>
                </a:ln>
                <a:solidFill>
                  <a:srgbClr val="FF0000"/>
                </a:solidFill>
                <a:effectLst/>
                <a:uLnTx/>
                <a:uFillTx/>
                <a:latin typeface="Times New Roman" pitchFamily="18" charset="0"/>
                <a:ea typeface="標楷體"/>
                <a:cs typeface="Times New Roman" pitchFamily="18" charset="0"/>
              </a:rPr>
              <a:t>上半年反映</a:t>
            </a:r>
            <a:r>
              <a:rPr kumimoji="1" lang="en-US" altLang="zh-TW" sz="1600" b="1" i="0" u="sng" strike="noStrike" kern="1200" cap="none" spc="0" normalizeH="0" baseline="0" noProof="0" dirty="0">
                <a:ln>
                  <a:noFill/>
                </a:ln>
                <a:solidFill>
                  <a:srgbClr val="FF0000"/>
                </a:solidFill>
                <a:effectLst/>
                <a:uLnTx/>
                <a:uFillTx/>
                <a:latin typeface="Times New Roman" pitchFamily="18" charset="0"/>
                <a:ea typeface="標楷體"/>
                <a:cs typeface="Times New Roman" pitchFamily="18" charset="0"/>
              </a:rPr>
              <a:t>50%</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a:t>
            </a:r>
            <a:r>
              <a:rPr kumimoji="1" lang="zh-TW" altLang="en-US" sz="1600" b="1" i="0" u="sng" strike="noStrike" kern="1200" cap="none" spc="0" normalizeH="0" baseline="0" noProof="0" dirty="0">
                <a:ln>
                  <a:noFill/>
                </a:ln>
                <a:solidFill>
                  <a:srgbClr val="FF0000"/>
                </a:solidFill>
                <a:effectLst/>
                <a:uLnTx/>
                <a:uFillTx/>
                <a:latin typeface="Times New Roman" pitchFamily="18" charset="0"/>
                <a:ea typeface="標楷體"/>
                <a:cs typeface="Times New Roman" pitchFamily="18" charset="0"/>
              </a:rPr>
              <a:t>下半年反映</a:t>
            </a:r>
            <a:r>
              <a:rPr kumimoji="1" lang="en-US" altLang="zh-TW" sz="1600" b="1" i="0" u="sng" strike="noStrike" kern="1200" cap="none" spc="0" normalizeH="0" baseline="0" noProof="0" dirty="0">
                <a:ln>
                  <a:noFill/>
                </a:ln>
                <a:solidFill>
                  <a:srgbClr val="FF0000"/>
                </a:solidFill>
                <a:effectLst/>
                <a:uLnTx/>
                <a:uFillTx/>
                <a:latin typeface="Times New Roman" pitchFamily="18" charset="0"/>
                <a:ea typeface="標楷體"/>
                <a:cs typeface="Times New Roman" pitchFamily="18" charset="0"/>
              </a:rPr>
              <a:t>100%</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a:t>
            </a:r>
            <a:endPar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endParaRPr>
          </a:p>
        </p:txBody>
      </p:sp>
      <p:sp>
        <p:nvSpPr>
          <p:cNvPr id="2" name="矩形 1"/>
          <p:cNvSpPr/>
          <p:nvPr/>
        </p:nvSpPr>
        <p:spPr>
          <a:xfrm>
            <a:off x="149492" y="2492896"/>
            <a:ext cx="3414396" cy="400110"/>
          </a:xfrm>
          <a:prstGeom prst="rect">
            <a:avLst/>
          </a:prstGeom>
        </p:spPr>
        <p:txBody>
          <a:bodyPr wrap="none">
            <a:spAutoFit/>
          </a:bodyPr>
          <a:lstStyle/>
          <a:p>
            <a:pPr marL="273050" lvl="1" indent="-185738" algn="just" eaLnBrk="0" fontAlgn="auto" hangingPunct="0">
              <a:spcBef>
                <a:spcPts val="0"/>
              </a:spcBef>
              <a:spcAft>
                <a:spcPts val="0"/>
              </a:spcAft>
              <a:tabLst>
                <a:tab pos="357188" algn="l"/>
              </a:tabLst>
              <a:defRPr/>
            </a:pPr>
            <a:r>
              <a:rPr lang="en-US" altLang="zh-TW" sz="2000" b="1" dirty="0">
                <a:solidFill>
                  <a:srgbClr val="660066"/>
                </a:solidFill>
                <a:latin typeface="Times New Roman" pitchFamily="18" charset="0"/>
                <a:ea typeface="標楷體" pitchFamily="65" charset="-120"/>
                <a:cs typeface="Times New Roman" pitchFamily="18" charset="0"/>
              </a:rPr>
              <a:t>4.107</a:t>
            </a:r>
            <a:r>
              <a:rPr lang="zh-TW" altLang="en-US" sz="2000" b="1" dirty="0">
                <a:solidFill>
                  <a:srgbClr val="660066"/>
                </a:solidFill>
                <a:latin typeface="Times New Roman" pitchFamily="18" charset="0"/>
                <a:ea typeface="標楷體" pitchFamily="65" charset="-120"/>
                <a:cs typeface="Times New Roman" pitchFamily="18" charset="0"/>
              </a:rPr>
              <a:t>年度期初設置成本估算</a:t>
            </a:r>
            <a:endParaRPr lang="en-US" altLang="zh-TW" sz="2000" b="1" dirty="0">
              <a:solidFill>
                <a:srgbClr val="660066"/>
              </a:solidFill>
              <a:latin typeface="Times New Roman" pitchFamily="18" charset="0"/>
              <a:ea typeface="標楷體" pitchFamily="65" charset="-120"/>
              <a:cs typeface="Times New Roman"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1113367466"/>
              </p:ext>
            </p:extLst>
          </p:nvPr>
        </p:nvGraphicFramePr>
        <p:xfrm>
          <a:off x="617608" y="2924944"/>
          <a:ext cx="7992888" cy="2695586"/>
        </p:xfrm>
        <a:graphic>
          <a:graphicData uri="http://schemas.openxmlformats.org/drawingml/2006/table">
            <a:tbl>
              <a:tblPr firstRow="1" bandRow="1">
                <a:tableStyleId>{5C22544A-7EE6-4342-B048-85BDC9FD1C3A}</a:tableStyleId>
              </a:tblPr>
              <a:tblGrid>
                <a:gridCol w="858048">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1224136">
                  <a:extLst>
                    <a:ext uri="{9D8B030D-6E8A-4147-A177-3AD203B41FA5}">
                      <a16:colId xmlns:a16="http://schemas.microsoft.com/office/drawing/2014/main" val="20004"/>
                    </a:ext>
                  </a:extLst>
                </a:gridCol>
                <a:gridCol w="504056">
                  <a:extLst>
                    <a:ext uri="{9D8B030D-6E8A-4147-A177-3AD203B41FA5}">
                      <a16:colId xmlns:a16="http://schemas.microsoft.com/office/drawing/2014/main" val="20005"/>
                    </a:ext>
                  </a:extLst>
                </a:gridCol>
                <a:gridCol w="864096">
                  <a:extLst>
                    <a:ext uri="{9D8B030D-6E8A-4147-A177-3AD203B41FA5}">
                      <a16:colId xmlns:a16="http://schemas.microsoft.com/office/drawing/2014/main" val="20006"/>
                    </a:ext>
                  </a:extLst>
                </a:gridCol>
                <a:gridCol w="1230184">
                  <a:extLst>
                    <a:ext uri="{9D8B030D-6E8A-4147-A177-3AD203B41FA5}">
                      <a16:colId xmlns:a16="http://schemas.microsoft.com/office/drawing/2014/main" val="20007"/>
                    </a:ext>
                  </a:extLst>
                </a:gridCol>
                <a:gridCol w="504056">
                  <a:extLst>
                    <a:ext uri="{9D8B030D-6E8A-4147-A177-3AD203B41FA5}">
                      <a16:colId xmlns:a16="http://schemas.microsoft.com/office/drawing/2014/main" val="20008"/>
                    </a:ext>
                  </a:extLst>
                </a:gridCol>
              </a:tblGrid>
              <a:tr h="274414">
                <a:tc rowSpan="3">
                  <a:txBody>
                    <a:bodyPr/>
                    <a:lstStyle/>
                    <a:p>
                      <a:pPr algn="ct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類型</a:t>
                      </a: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rowSpan="3">
                  <a:txBody>
                    <a:bodyPr/>
                    <a:lstStyle/>
                    <a:p>
                      <a:pPr algn="ctr"/>
                      <a:r>
                        <a:rPr lang="zh-TW"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容量級距</a:t>
                      </a:r>
                      <a:endPar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rowSpan="3">
                  <a:txBody>
                    <a:bodyPr/>
                    <a:lstStyle/>
                    <a:p>
                      <a:pPr algn="ctr"/>
                      <a:r>
                        <a:rPr lang="en-US" altLang="zh-TW" sz="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106</a:t>
                      </a:r>
                      <a:r>
                        <a:rPr lang="zh-TW" altLang="en-US" sz="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年期初設置成本</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30000"/>
                      </a:srgbClr>
                    </a:solidFill>
                  </a:tcPr>
                </a:tc>
                <a:tc gridSpan="6">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年度分組會議建議數值</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ctr"/>
                      <a:endParaRPr lang="zh-TW" altLang="en-US" sz="1200" b="1" dirty="0">
                        <a:solidFill>
                          <a:schemeClr val="tx1"/>
                        </a:solidFill>
                        <a:latin typeface="Times New Roman" pitchFamily="18" charset="0"/>
                        <a:ea typeface="標楷體" pitchFamily="65" charset="-120"/>
                        <a:cs typeface="Times New Roman" pitchFamily="18" charset="0"/>
                      </a:endParaRPr>
                    </a:p>
                  </a:txBody>
                  <a:tcPr marL="91438" marR="91438" marT="45775" marB="457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lang="zh-TW" altLang="en-US" sz="1200" b="1" dirty="0">
                        <a:solidFill>
                          <a:schemeClr val="tx1"/>
                        </a:solidFill>
                        <a:latin typeface="Times New Roman" pitchFamily="18" charset="0"/>
                        <a:ea typeface="標楷體" pitchFamily="65" charset="-120"/>
                        <a:cs typeface="Times New Roman" pitchFamily="18" charset="0"/>
                      </a:endParaRPr>
                    </a:p>
                  </a:txBody>
                  <a:tcPr marL="91438" marR="91438" marT="45775" marB="457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lang="en-US" altLang="zh-TW" sz="1100" b="1" dirty="0">
                        <a:solidFill>
                          <a:schemeClr val="tx1"/>
                        </a:solidFill>
                        <a:latin typeface="Times New Roman" panose="02020603050405020304" pitchFamily="18" charset="0"/>
                        <a:ea typeface="+mj-ea"/>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lang="zh-TW" altLang="en-US" sz="1200" b="1" dirty="0">
                        <a:solidFill>
                          <a:schemeClr val="tx1"/>
                        </a:solidFill>
                        <a:latin typeface="Times New Roman" pitchFamily="18" charset="0"/>
                        <a:ea typeface="標楷體" pitchFamily="65" charset="-120"/>
                        <a:cs typeface="Times New Roman" pitchFamily="18" charset="0"/>
                      </a:endParaRPr>
                    </a:p>
                  </a:txBody>
                  <a:tcPr marL="91438" marR="91438" marT="45775" marB="457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lang="zh-TW" altLang="en-US" sz="1200" b="1" dirty="0">
                        <a:solidFill>
                          <a:schemeClr val="tx1"/>
                        </a:solidFill>
                        <a:latin typeface="Times New Roman" pitchFamily="18" charset="0"/>
                        <a:ea typeface="標楷體" pitchFamily="65" charset="-120"/>
                        <a:cs typeface="Times New Roman" pitchFamily="18" charset="0"/>
                      </a:endParaRPr>
                    </a:p>
                  </a:txBody>
                  <a:tcPr marL="91438" marR="91438" marT="45775" marB="457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1777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3">
                  <a:txBody>
                    <a:bodyPr/>
                    <a:lstStyle/>
                    <a:p>
                      <a:pPr algn="ct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第一期</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99">
                        <a:alpha val="20000"/>
                      </a:srgbClr>
                    </a:solidFill>
                  </a:tcPr>
                </a:tc>
                <a:tc hMerge="1">
                  <a:txBody>
                    <a:bodyPr/>
                    <a:lstStyle/>
                    <a:p>
                      <a:pPr algn="ctr"/>
                      <a:endParaRPr lang="zh-TW" altLang="en-US" sz="1100" b="1" dirty="0">
                        <a:solidFill>
                          <a:schemeClr val="tx1"/>
                        </a:solidFill>
                        <a:latin typeface="Times New Roman" panose="02020603050405020304" pitchFamily="18" charset="0"/>
                        <a:ea typeface="+mj-ea"/>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hMerge="1">
                  <a:txBody>
                    <a:bodyPr/>
                    <a:lstStyle/>
                    <a:p>
                      <a:pPr algn="ctr"/>
                      <a:endParaRPr lang="zh-TW" altLang="en-US" sz="1100" b="1" dirty="0">
                        <a:solidFill>
                          <a:schemeClr val="tx1"/>
                        </a:solidFill>
                        <a:latin typeface="Times New Roman" panose="02020603050405020304" pitchFamily="18" charset="0"/>
                        <a:ea typeface="+mj-ea"/>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gridSpan="3">
                  <a:txBody>
                    <a:bodyPr/>
                    <a:lstStyle/>
                    <a:p>
                      <a:pPr algn="ct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第二期</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tc hMerge="1">
                  <a:txBody>
                    <a:bodyPr/>
                    <a:lstStyle/>
                    <a:p>
                      <a:pPr algn="ctr"/>
                      <a:endParaRPr lang="zh-TW" altLang="en-US" sz="1100" b="1" dirty="0">
                        <a:solidFill>
                          <a:schemeClr val="tx1"/>
                        </a:solidFill>
                        <a:latin typeface="Times New Roman" panose="02020603050405020304" pitchFamily="18" charset="0"/>
                        <a:ea typeface="+mj-ea"/>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lang="zh-TW" altLang="en-US" sz="1100" b="1" dirty="0">
                        <a:solidFill>
                          <a:schemeClr val="tx1"/>
                        </a:solidFill>
                        <a:latin typeface="Times New Roman" panose="02020603050405020304" pitchFamily="18" charset="0"/>
                        <a:ea typeface="+mj-ea"/>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17778">
                <a:tc vMerge="1">
                  <a:txBody>
                    <a:bodyPr/>
                    <a:lstStyle/>
                    <a:p>
                      <a:pPr algn="ctr"/>
                      <a:endParaRPr lang="zh-TW" altLang="en-US" sz="1200" b="1" dirty="0">
                        <a:solidFill>
                          <a:schemeClr val="tx1"/>
                        </a:solidFill>
                        <a:latin typeface="Times New Roman" pitchFamily="18" charset="0"/>
                        <a:ea typeface="標楷體" pitchFamily="65" charset="-120"/>
                        <a:cs typeface="Times New Roman" pitchFamily="18" charset="0"/>
                      </a:endParaRPr>
                    </a:p>
                  </a:txBody>
                  <a:tcPr marL="91438" marR="91438" marT="45775" marB="457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vMerge="1">
                  <a:txBody>
                    <a:bodyPr/>
                    <a:lstStyle/>
                    <a:p>
                      <a:pPr algn="ctr"/>
                      <a:endParaRPr lang="en-US" altLang="zh-TW" sz="1200" b="1" dirty="0">
                        <a:solidFill>
                          <a:schemeClr val="tx1"/>
                        </a:solidFill>
                        <a:latin typeface="Times New Roman" pitchFamily="18" charset="0"/>
                        <a:ea typeface="標楷體" pitchFamily="65" charset="-120"/>
                        <a:cs typeface="Times New Roman" pitchFamily="18" charset="0"/>
                      </a:endParaRPr>
                    </a:p>
                  </a:txBody>
                  <a:tcPr marL="91438" marR="91438" marT="45775" marB="457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vMerge="1">
                  <a:txBody>
                    <a:bodyPr/>
                    <a:lstStyle/>
                    <a:p>
                      <a:pPr algn="ctr"/>
                      <a:endParaRPr lang="zh-TW" altLang="en-US" sz="1200" dirty="0">
                        <a:solidFill>
                          <a:schemeClr val="tx1"/>
                        </a:solidFill>
                        <a:latin typeface="Times New Roman" pitchFamily="18" charset="0"/>
                        <a:ea typeface="標楷體" pitchFamily="65" charset="-120"/>
                        <a:cs typeface="Times New Roman" pitchFamily="18" charset="0"/>
                      </a:endParaRPr>
                    </a:p>
                  </a:txBody>
                  <a:tcPr marL="91438" marR="91438" marT="45775" marB="457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ct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國際降幅</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99">
                        <a:alpha val="20000"/>
                      </a:srgbClr>
                    </a:solidFill>
                  </a:tcPr>
                </a:tc>
                <a:tc>
                  <a:txBody>
                    <a:bodyPr/>
                    <a:lstStyle/>
                    <a:p>
                      <a:pPr algn="ct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期初設置成本</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99">
                        <a:alpha val="20000"/>
                      </a:srgbClr>
                    </a:solidFill>
                  </a:tcPr>
                </a:tc>
                <a:tc>
                  <a:txBody>
                    <a:bodyPr/>
                    <a:lstStyle/>
                    <a:p>
                      <a:pPr algn="ct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降幅</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99">
                        <a:alpha val="20000"/>
                      </a:srgbClr>
                    </a:solidFill>
                  </a:tcPr>
                </a:tc>
                <a:tc>
                  <a:txBody>
                    <a:bodyPr/>
                    <a:lstStyle/>
                    <a:p>
                      <a:pPr algn="ct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國際降幅</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tc>
                  <a:txBody>
                    <a:bodyPr/>
                    <a:lstStyle/>
                    <a:p>
                      <a:pPr algn="ct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期初設置成本</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tc>
                  <a:txBody>
                    <a:bodyPr/>
                    <a:lstStyle/>
                    <a:p>
                      <a:pPr algn="ct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降幅</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extLst>
                  <a:ext uri="{0D108BD9-81ED-4DB2-BD59-A6C34878D82A}">
                    <a16:rowId xmlns:a16="http://schemas.microsoft.com/office/drawing/2014/main" val="10002"/>
                  </a:ext>
                </a:extLst>
              </a:tr>
              <a:tr h="213350">
                <a:tc rowSpan="4">
                  <a:txBody>
                    <a:bodyPr/>
                    <a:lstStyle/>
                    <a:p>
                      <a:pPr algn="ctr">
                        <a:lnSpc>
                          <a:spcPts val="1500"/>
                        </a:lnSpc>
                        <a:spcBef>
                          <a:spcPts val="300"/>
                        </a:spcBef>
                      </a:pP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屋頂型</a:t>
                      </a:r>
                    </a:p>
                  </a:txBody>
                  <a:tcPr marL="91421" marR="91421" marT="45771" marB="4577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a:txBody>
                    <a:bodyPr/>
                    <a:lstStyle/>
                    <a:p>
                      <a:pPr marL="0" marR="0" lvl="0" indent="0" algn="ctr" defTabSz="914400" rtl="0" eaLnBrk="0" fontAlgn="base" latinLnBrk="0" hangingPunct="0">
                        <a:lnSpc>
                          <a:spcPts val="1600"/>
                        </a:lnSpc>
                        <a:spcBef>
                          <a:spcPts val="300"/>
                        </a:spcBef>
                        <a:spcAft>
                          <a:spcPts val="0"/>
                        </a:spcAft>
                        <a:buClrTx/>
                        <a:buSzTx/>
                        <a:buFontTx/>
                        <a:buNone/>
                        <a:tabLst/>
                      </a:pPr>
                      <a:r>
                        <a:rPr lang="en-US"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 ~ &lt;20</a:t>
                      </a:r>
                      <a:endParaRPr lang="zh-TW"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a:txBody>
                    <a:bodyPr/>
                    <a:lstStyle/>
                    <a:p>
                      <a:pPr algn="ctr" fontAlgn="ctr"/>
                      <a:r>
                        <a:rPr lang="en-US" altLang="zh-TW" sz="1200" b="1"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71,000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30000"/>
                      </a:srgbClr>
                    </a:solidFill>
                  </a:tcPr>
                </a:tc>
                <a:tc rowSpan="6">
                  <a:txBody>
                    <a:bodyPr/>
                    <a:lstStyle/>
                    <a:p>
                      <a:pPr algn="ctr">
                        <a:lnSpc>
                          <a:spcPts val="1600"/>
                        </a:lnSpc>
                        <a:spcBef>
                          <a:spcPts val="300"/>
                        </a:spcBef>
                      </a:pPr>
                      <a:r>
                        <a:rPr lang="en-US" altLang="zh-TW" sz="1200" b="1" dirty="0">
                          <a:solidFill>
                            <a:srgbClr val="990033"/>
                          </a:solidFill>
                          <a:latin typeface="Times New Roman" panose="02020603050405020304" pitchFamily="18" charset="0"/>
                          <a:ea typeface="標楷體" panose="03000509000000000000" pitchFamily="65" charset="-120"/>
                          <a:cs typeface="Times New Roman" panose="02020603050405020304" pitchFamily="18" charset="0"/>
                        </a:rPr>
                        <a:t>1.95</a:t>
                      </a:r>
                      <a:endParaRPr lang="zh-TW" altLang="en-US" sz="1200" b="1" dirty="0">
                        <a:solidFill>
                          <a:srgbClr val="990033"/>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99">
                        <a:alpha val="20000"/>
                      </a:srgbClr>
                    </a:solidFill>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58,000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99">
                        <a:alpha val="2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-18.31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99">
                        <a:alpha val="20000"/>
                      </a:srgbClr>
                    </a:solidFill>
                  </a:tcPr>
                </a:tc>
                <a:tc rowSpan="6">
                  <a:txBody>
                    <a:bodyPr/>
                    <a:lstStyle/>
                    <a:p>
                      <a:pPr algn="ctr">
                        <a:lnSpc>
                          <a:spcPts val="1600"/>
                        </a:lnSpc>
                        <a:spcBef>
                          <a:spcPts val="300"/>
                        </a:spcBef>
                      </a:pPr>
                      <a:r>
                        <a:rPr lang="en-US" altLang="zh-TW" sz="1200" b="1" dirty="0">
                          <a:solidFill>
                            <a:srgbClr val="990033"/>
                          </a:solidFill>
                          <a:latin typeface="Times New Roman" panose="02020603050405020304" pitchFamily="18" charset="0"/>
                          <a:ea typeface="標楷體" panose="03000509000000000000" pitchFamily="65" charset="-120"/>
                          <a:cs typeface="Times New Roman" panose="02020603050405020304" pitchFamily="18" charset="0"/>
                        </a:rPr>
                        <a:t>3.89</a:t>
                      </a:r>
                      <a:endParaRPr lang="zh-TW" altLang="en-US" sz="1200" b="1" dirty="0">
                        <a:solidFill>
                          <a:srgbClr val="990033"/>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56,900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extLst>
                  <a:ext uri="{0D108BD9-81ED-4DB2-BD59-A6C34878D82A}">
                    <a16:rowId xmlns:a16="http://schemas.microsoft.com/office/drawing/2014/main" val="10003"/>
                  </a:ext>
                </a:extLst>
              </a:tr>
              <a:tr h="213350">
                <a:tc vMerge="1">
                  <a:txBody>
                    <a:bodyPr/>
                    <a:lstStyle/>
                    <a:p>
                      <a:endParaRPr lang="zh-TW" altLang="en-US"/>
                    </a:p>
                  </a:txBody>
                  <a:tcPr/>
                </a:tc>
                <a:tc>
                  <a:txBody>
                    <a:bodyPr/>
                    <a:lstStyle/>
                    <a:p>
                      <a:pPr marL="0" marR="0" lvl="0" indent="0" algn="ctr" defTabSz="914400" rtl="0" eaLnBrk="0" fontAlgn="base" latinLnBrk="0" hangingPunct="0">
                        <a:lnSpc>
                          <a:spcPts val="1600"/>
                        </a:lnSpc>
                        <a:spcBef>
                          <a:spcPts val="300"/>
                        </a:spcBef>
                        <a:spcAft>
                          <a:spcPts val="0"/>
                        </a:spcAft>
                        <a:buClrTx/>
                        <a:buSzTx/>
                        <a:buFontTx/>
                        <a:buNone/>
                        <a:tabLst/>
                      </a:pPr>
                      <a:r>
                        <a:rPr lang="en-US"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20~ &lt; 100</a:t>
                      </a:r>
                      <a:endParaRPr lang="zh-TW"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a:txBody>
                    <a:bodyPr/>
                    <a:lstStyle/>
                    <a:p>
                      <a:pPr algn="ctr" fontAlgn="ctr"/>
                      <a:r>
                        <a:rPr lang="en-US" altLang="zh-TW" sz="1200" b="1"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57,900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30000"/>
                      </a:srgbClr>
                    </a:solidFill>
                  </a:tcPr>
                </a:tc>
                <a:tc vMerge="1">
                  <a:txBody>
                    <a:bodyPr/>
                    <a:lstStyle/>
                    <a:p>
                      <a:endParaRPr lang="zh-TW" altLang="en-US"/>
                    </a:p>
                  </a:txBody>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51,600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99">
                        <a:alpha val="2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-10.88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99">
                        <a:alpha val="20000"/>
                      </a:srgbClr>
                    </a:solidFill>
                  </a:tcPr>
                </a:tc>
                <a:tc vMerge="1">
                  <a:txBody>
                    <a:bodyPr/>
                    <a:lstStyle/>
                    <a:p>
                      <a:endParaRPr lang="zh-TW" altLang="en-US"/>
                    </a:p>
                  </a:txBody>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50,500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extLst>
                  <a:ext uri="{0D108BD9-81ED-4DB2-BD59-A6C34878D82A}">
                    <a16:rowId xmlns:a16="http://schemas.microsoft.com/office/drawing/2014/main" val="10004"/>
                  </a:ext>
                </a:extLst>
              </a:tr>
              <a:tr h="213350">
                <a:tc vMerge="1">
                  <a:txBody>
                    <a:bodyPr/>
                    <a:lstStyle/>
                    <a:p>
                      <a:endParaRPr lang="zh-TW" altLang="en-US"/>
                    </a:p>
                  </a:txBody>
                  <a:tcPr/>
                </a:tc>
                <a:tc>
                  <a:txBody>
                    <a:bodyPr/>
                    <a:lstStyle/>
                    <a:p>
                      <a:pPr marL="0" marR="0" lvl="0" indent="0" algn="ctr" defTabSz="914400" rtl="0" eaLnBrk="0" fontAlgn="base" latinLnBrk="0" hangingPunct="0">
                        <a:lnSpc>
                          <a:spcPts val="1600"/>
                        </a:lnSpc>
                        <a:spcBef>
                          <a:spcPts val="300"/>
                        </a:spcBef>
                        <a:spcAft>
                          <a:spcPts val="0"/>
                        </a:spcAft>
                        <a:buClrTx/>
                        <a:buSzTx/>
                        <a:buFontTx/>
                        <a:buNone/>
                        <a:tabLst/>
                      </a:pPr>
                      <a:r>
                        <a:rPr lang="en-US"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100 ~ &lt; 500</a:t>
                      </a:r>
                      <a:endParaRPr lang="zh-TW"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a:txBody>
                    <a:bodyPr/>
                    <a:lstStyle/>
                    <a:p>
                      <a:pPr algn="ctr" fontAlgn="ctr"/>
                      <a:r>
                        <a:rPr lang="en-US" altLang="zh-TW" sz="1200" b="1"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52,800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30000"/>
                      </a:srgbClr>
                    </a:solidFill>
                  </a:tcPr>
                </a:tc>
                <a:tc vMerge="1">
                  <a:txBody>
                    <a:bodyPr/>
                    <a:lstStyle/>
                    <a:p>
                      <a:endParaRPr lang="zh-TW" altLang="en-US"/>
                    </a:p>
                  </a:txBody>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48,000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99">
                        <a:alpha val="2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-9.09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99">
                        <a:alpha val="20000"/>
                      </a:srgbClr>
                    </a:solidFill>
                  </a:tcPr>
                </a:tc>
                <a:tc vMerge="1">
                  <a:txBody>
                    <a:bodyPr/>
                    <a:lstStyle/>
                    <a:p>
                      <a:endParaRPr lang="zh-TW" altLang="en-US"/>
                    </a:p>
                  </a:txBody>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47,000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extLst>
                  <a:ext uri="{0D108BD9-81ED-4DB2-BD59-A6C34878D82A}">
                    <a16:rowId xmlns:a16="http://schemas.microsoft.com/office/drawing/2014/main" val="10005"/>
                  </a:ext>
                </a:extLst>
              </a:tr>
              <a:tr h="213350">
                <a:tc vMerge="1">
                  <a:txBody>
                    <a:bodyPr/>
                    <a:lstStyle/>
                    <a:p>
                      <a:endParaRPr lang="zh-TW" altLang="en-US"/>
                    </a:p>
                  </a:txBody>
                  <a:tcPr/>
                </a:tc>
                <a:tc>
                  <a:txBody>
                    <a:bodyPr/>
                    <a:lstStyle/>
                    <a:p>
                      <a:pPr marL="0" marR="0" lvl="0" indent="0" algn="ctr" defTabSz="914400" rtl="0" eaLnBrk="0" fontAlgn="base" latinLnBrk="0" hangingPunct="0">
                        <a:lnSpc>
                          <a:spcPts val="1600"/>
                        </a:lnSpc>
                        <a:spcBef>
                          <a:spcPts val="300"/>
                        </a:spcBef>
                        <a:spcAft>
                          <a:spcPts val="0"/>
                        </a:spcAft>
                        <a:buClrTx/>
                        <a:buSzTx/>
                        <a:buFontTx/>
                        <a:buNone/>
                        <a:tabLst/>
                      </a:pPr>
                      <a:r>
                        <a:rPr lang="en-US"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500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a:txBody>
                    <a:bodyPr/>
                    <a:lstStyle/>
                    <a:p>
                      <a:pPr algn="ctr" fontAlgn="ctr"/>
                      <a:r>
                        <a:rPr lang="en-US" altLang="zh-TW" sz="1200" b="1"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51,300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30000"/>
                      </a:srgbClr>
                    </a:solidFill>
                  </a:tcPr>
                </a:tc>
                <a:tc vMerge="1">
                  <a:txBody>
                    <a:bodyPr/>
                    <a:lstStyle/>
                    <a:p>
                      <a:endParaRPr lang="zh-TW" altLang="en-US"/>
                    </a:p>
                  </a:txBody>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46,600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99">
                        <a:alpha val="2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99">
                        <a:alpha val="20000"/>
                      </a:srgbClr>
                    </a:solidFill>
                  </a:tcPr>
                </a:tc>
                <a:tc vMerge="1">
                  <a:txBody>
                    <a:bodyPr/>
                    <a:lstStyle/>
                    <a:p>
                      <a:endParaRPr lang="zh-TW" altLang="en-US"/>
                    </a:p>
                  </a:txBody>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45,700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-1.93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extLst>
                  <a:ext uri="{0D108BD9-81ED-4DB2-BD59-A6C34878D82A}">
                    <a16:rowId xmlns:a16="http://schemas.microsoft.com/office/drawing/2014/main" val="10006"/>
                  </a:ext>
                </a:extLst>
              </a:tr>
              <a:tr h="173596">
                <a:tc>
                  <a:txBody>
                    <a:bodyPr/>
                    <a:lstStyle/>
                    <a:p>
                      <a:pPr algn="ctr">
                        <a:lnSpc>
                          <a:spcPts val="1500"/>
                        </a:lnSpc>
                        <a:spcBef>
                          <a:spcPts val="300"/>
                        </a:spcBef>
                      </a:pP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地面型</a:t>
                      </a:r>
                    </a:p>
                  </a:txBody>
                  <a:tcPr marL="91421" marR="91421" marT="45771" marB="4577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a:txBody>
                    <a:bodyPr/>
                    <a:lstStyle/>
                    <a:p>
                      <a:pPr algn="ctr" fontAlgn="ctr">
                        <a:lnSpc>
                          <a:spcPts val="1600"/>
                        </a:lnSpc>
                        <a:spcBef>
                          <a:spcPts val="300"/>
                        </a:spcBef>
                      </a:pPr>
                      <a:r>
                        <a:rPr lang="en-US"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7622" marR="7622" marT="76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a:txBody>
                    <a:bodyPr/>
                    <a:lstStyle/>
                    <a:p>
                      <a:pPr algn="ctr" fontAlgn="ctr"/>
                      <a:r>
                        <a:rPr lang="en-US" altLang="zh-TW" sz="1200" b="1"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54,100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30000"/>
                      </a:srgbClr>
                    </a:solidFill>
                  </a:tcPr>
                </a:tc>
                <a:tc vMerge="1">
                  <a:txBody>
                    <a:bodyPr/>
                    <a:lstStyle/>
                    <a:p>
                      <a:endParaRPr lang="zh-TW" altLang="en-US"/>
                    </a:p>
                  </a:txBody>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52,000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99">
                        <a:alpha val="2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-3.88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99">
                        <a:alpha val="20000"/>
                      </a:srgbClr>
                    </a:solidFill>
                  </a:tcPr>
                </a:tc>
                <a:tc vMerge="1">
                  <a:txBody>
                    <a:bodyPr/>
                    <a:lstStyle/>
                    <a:p>
                      <a:endParaRPr lang="zh-TW" altLang="en-US"/>
                    </a:p>
                  </a:txBody>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51,000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-1.92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extLst>
                  <a:ext uri="{0D108BD9-81ED-4DB2-BD59-A6C34878D82A}">
                    <a16:rowId xmlns:a16="http://schemas.microsoft.com/office/drawing/2014/main" val="10007"/>
                  </a:ext>
                </a:extLst>
              </a:tr>
              <a:tr h="0">
                <a:tc>
                  <a:txBody>
                    <a:bodyPr/>
                    <a:lstStyle/>
                    <a:p>
                      <a:pPr algn="ctr">
                        <a:lnSpc>
                          <a:spcPts val="1500"/>
                        </a:lnSpc>
                        <a:spcBef>
                          <a:spcPts val="300"/>
                        </a:spcBef>
                      </a:pP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水面型</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lnSpc>
                          <a:spcPts val="1500"/>
                        </a:lnSpc>
                        <a:spcBef>
                          <a:spcPts val="300"/>
                        </a:spcBef>
                      </a:pP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浮力式</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1" marR="91421" marT="45771" marB="4577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a:txBody>
                    <a:bodyPr/>
                    <a:lstStyle/>
                    <a:p>
                      <a:pPr marL="0" marR="0" indent="0" algn="ctr" defTabSz="914400" rtl="0" eaLnBrk="1" fontAlgn="ctr" latinLnBrk="0" hangingPunct="1">
                        <a:lnSpc>
                          <a:spcPts val="1600"/>
                        </a:lnSpc>
                        <a:spcBef>
                          <a:spcPts val="300"/>
                        </a:spcBef>
                        <a:spcAft>
                          <a:spcPts val="0"/>
                        </a:spcAft>
                        <a:buClrTx/>
                        <a:buSzTx/>
                        <a:buFontTx/>
                        <a:buNone/>
                        <a:tabLst/>
                        <a:defRPr/>
                      </a:pPr>
                      <a:r>
                        <a:rPr lang="en-US"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7622" marR="7622" marT="76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50000"/>
                      </a:srgbClr>
                    </a:solidFill>
                  </a:tcPr>
                </a:tc>
                <a:tc>
                  <a:txBody>
                    <a:bodyPr/>
                    <a:lstStyle/>
                    <a:p>
                      <a:pPr algn="ctr" fontAlgn="ctr"/>
                      <a:r>
                        <a:rPr lang="en-US" altLang="zh-TW" sz="1200" b="1"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60,100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30000"/>
                      </a:srgbClr>
                    </a:solidFill>
                  </a:tcPr>
                </a:tc>
                <a:tc vMerge="1">
                  <a:txBody>
                    <a:bodyPr/>
                    <a:lstStyle/>
                    <a:p>
                      <a:endParaRPr lang="zh-TW" altLang="en-US"/>
                    </a:p>
                  </a:txBody>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58,000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99">
                        <a:alpha val="2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-3.49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99">
                        <a:alpha val="20000"/>
                      </a:srgbClr>
                    </a:solidFill>
                  </a:tcPr>
                </a:tc>
                <a:tc vMerge="1">
                  <a:txBody>
                    <a:bodyPr/>
                    <a:lstStyle/>
                    <a:p>
                      <a:endParaRPr lang="zh-TW" altLang="en-US"/>
                    </a:p>
                  </a:txBody>
                  <a:tcPr/>
                </a:tc>
                <a:tc>
                  <a:txBody>
                    <a:bodyPr/>
                    <a:lstStyle/>
                    <a:p>
                      <a:pPr algn="ctr" fontAlgn="ctr"/>
                      <a:r>
                        <a:rPr lang="en-US" altLang="zh-TW" sz="1200" b="1" i="0" u="none" strike="noStrike"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57,000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50000"/>
                      </a:srgbClr>
                    </a:solidFill>
                  </a:tcPr>
                </a:tc>
                <a:extLst>
                  <a:ext uri="{0D108BD9-81ED-4DB2-BD59-A6C34878D82A}">
                    <a16:rowId xmlns:a16="http://schemas.microsoft.com/office/drawing/2014/main" val="10008"/>
                  </a:ext>
                </a:extLst>
              </a:tr>
            </a:tbl>
          </a:graphicData>
        </a:graphic>
      </p:graphicFrame>
      <p:sp>
        <p:nvSpPr>
          <p:cNvPr id="10" name="文字方塊 9"/>
          <p:cNvSpPr txBox="1"/>
          <p:nvPr/>
        </p:nvSpPr>
        <p:spPr>
          <a:xfrm>
            <a:off x="539552" y="5631631"/>
            <a:ext cx="8208912" cy="461665"/>
          </a:xfrm>
          <a:prstGeom prst="rect">
            <a:avLst/>
          </a:prstGeom>
          <a:noFill/>
        </p:spPr>
        <p:txBody>
          <a:bodyPr wrap="square" rtlCol="0">
            <a:spAutoFit/>
          </a:bodyPr>
          <a:lstStyle/>
          <a:p>
            <a:pPr marL="360363" marR="0" lvl="0" indent="-360363" algn="l" defTabSz="914400" rtl="0" eaLnBrk="1" fontAlgn="base" latinLnBrk="0" hangingPunct="1">
              <a:lnSpc>
                <a:spcPct val="100000"/>
              </a:lnSpc>
              <a:spcBef>
                <a:spcPct val="0"/>
              </a:spcBef>
              <a:spcAft>
                <a:spcPct val="0"/>
              </a:spcAft>
              <a:buClrTx/>
              <a:buSzTx/>
              <a:buFontTx/>
              <a:buNone/>
              <a:tabLst/>
              <a:defRPr/>
            </a:pPr>
            <a:r>
              <a:rPr kumimoji="1" lang="zh-TW"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註：第一期成本變動幅度係為</a:t>
            </a:r>
            <a:r>
              <a:rPr kumimoji="1" lang="en-US" altLang="zh-TW"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1" lang="zh-TW"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年第一期成本與</a:t>
            </a:r>
            <a:r>
              <a:rPr kumimoji="1" lang="en-US" altLang="zh-TW"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106</a:t>
            </a:r>
            <a:r>
              <a:rPr kumimoji="1" lang="zh-TW"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年第二期成本之比較；第二期成本變動幅度係為</a:t>
            </a:r>
            <a:r>
              <a:rPr kumimoji="1" lang="en-US" altLang="zh-TW"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1" lang="zh-TW"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年第二期成本與</a:t>
            </a:r>
            <a:r>
              <a:rPr kumimoji="1" lang="en-US" altLang="zh-TW"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1" lang="zh-TW"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年第一期成本之比較。</a:t>
            </a:r>
            <a:endParaRPr kumimoji="1" lang="en-US" altLang="zh-TW" sz="12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p:txBody>
      </p:sp>
      <p:sp>
        <p:nvSpPr>
          <p:cNvPr id="12"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2719998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2E9AFD2-5EED-4CD3-8039-689554ADF544}" type="slidenum">
              <a:rPr kumimoji="1" lang="en-US" altLang="zh-TW" sz="1400" b="0" i="0" u="none" strike="noStrike" kern="1200" cap="none" spc="0" normalizeH="0" baseline="0" noProof="0" smtClean="0">
                <a:ln>
                  <a:noFill/>
                </a:ln>
                <a:solidFill>
                  <a:srgbClr val="000000"/>
                </a:solidFill>
                <a:effectLst/>
                <a:uLnTx/>
                <a:uFillTx/>
                <a:latin typeface="Arial"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1" lang="en-US" altLang="zh-TW" sz="1400" b="0" i="0" u="none" strike="noStrike" kern="1200" cap="none" spc="0" normalizeH="0" baseline="0" noProof="0">
              <a:ln>
                <a:noFill/>
              </a:ln>
              <a:solidFill>
                <a:srgbClr val="000000"/>
              </a:solidFill>
              <a:effectLst/>
              <a:uLnTx/>
              <a:uFillTx/>
              <a:latin typeface="Arial" charset="0"/>
              <a:ea typeface="新細明體" pitchFamily="18" charset="-120"/>
              <a:cs typeface="+mn-cs"/>
            </a:endParaRPr>
          </a:p>
        </p:txBody>
      </p:sp>
      <p:sp>
        <p:nvSpPr>
          <p:cNvPr id="34819" name="Rectangle 29"/>
          <p:cNvSpPr txBox="1">
            <a:spLocks noGrp="1" noChangeArrowheads="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9DAF8C9-C307-4544-89DE-68ACB6DA0F21}" type="slidenum">
              <a:rPr kumimoji="1" lang="en-US" altLang="zh-TW" sz="1400" b="0" i="0" u="none" strike="noStrike" kern="1200" cap="none" spc="0" normalizeH="0" baseline="0" noProof="0">
                <a:ln>
                  <a:noFill/>
                </a:ln>
                <a:solidFill>
                  <a:srgbClr val="000000"/>
                </a:solidFill>
                <a:effectLst/>
                <a:uLnTx/>
                <a:uFillTx/>
                <a:latin typeface="Arial"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1" lang="en-US" altLang="zh-TW" sz="1400" b="0" i="0" u="none" strike="noStrike" kern="1200" cap="none" spc="0" normalizeH="0" baseline="0" noProof="0">
              <a:ln>
                <a:noFill/>
              </a:ln>
              <a:solidFill>
                <a:srgbClr val="000000"/>
              </a:solidFill>
              <a:effectLst/>
              <a:uLnTx/>
              <a:uFillTx/>
              <a:latin typeface="Arial" charset="0"/>
              <a:ea typeface="新細明體" pitchFamily="18" charset="-120"/>
              <a:cs typeface="+mn-cs"/>
            </a:endParaRPr>
          </a:p>
        </p:txBody>
      </p:sp>
      <p:sp>
        <p:nvSpPr>
          <p:cNvPr id="14340" name="Rectangle 3"/>
          <p:cNvSpPr>
            <a:spLocks noChangeArrowheads="1"/>
          </p:cNvSpPr>
          <p:nvPr/>
        </p:nvSpPr>
        <p:spPr bwMode="auto">
          <a:xfrm>
            <a:off x="142875" y="476672"/>
            <a:ext cx="8749605" cy="5904656"/>
          </a:xfrm>
          <a:prstGeom prst="rect">
            <a:avLst/>
          </a:prstGeom>
          <a:noFill/>
          <a:ln>
            <a:noFill/>
          </a:ln>
          <a:extLst/>
        </p:spPr>
        <p:txBody>
          <a:bodyPr/>
          <a:lstStyle/>
          <a:p>
            <a:pPr marL="180975" indent="-180975">
              <a:lnSpc>
                <a:spcPts val="2000"/>
              </a:lnSpc>
              <a:spcBef>
                <a:spcPts val="0"/>
              </a:spcBef>
              <a:buClr>
                <a:srgbClr val="CC9900"/>
              </a:buClr>
              <a:buSzPct val="65000"/>
              <a:defRPr/>
            </a:pPr>
            <a:r>
              <a:rPr lang="zh-TW" altLang="en-US" sz="2200" b="1" dirty="0">
                <a:solidFill>
                  <a:srgbClr val="000066"/>
                </a:solidFill>
                <a:latin typeface="Times New Roman" pitchFamily="18" charset="0"/>
                <a:ea typeface="標楷體" pitchFamily="65" charset="-120"/>
              </a:rPr>
              <a:t>五、 </a:t>
            </a:r>
            <a:r>
              <a:rPr lang="en-US" altLang="zh-TW" sz="2200" b="1" dirty="0">
                <a:solidFill>
                  <a:srgbClr val="000066"/>
                </a:solidFill>
                <a:latin typeface="Times New Roman" pitchFamily="18" charset="0"/>
                <a:ea typeface="標楷體" pitchFamily="65" charset="-120"/>
              </a:rPr>
              <a:t>107</a:t>
            </a:r>
            <a:r>
              <a:rPr lang="zh-TW" altLang="en-US" sz="2200" b="1" dirty="0">
                <a:solidFill>
                  <a:srgbClr val="000066"/>
                </a:solidFill>
                <a:latin typeface="Times New Roman" pitchFamily="18" charset="0"/>
                <a:ea typeface="標楷體" pitchFamily="65" charset="-120"/>
              </a:rPr>
              <a:t>年度太陽光電使用參數</a:t>
            </a:r>
            <a:endParaRPr lang="en-US" altLang="zh-TW" sz="2200" b="1" dirty="0">
              <a:solidFill>
                <a:srgbClr val="000066"/>
              </a:solidFill>
              <a:latin typeface="Times New Roman" pitchFamily="18" charset="0"/>
              <a:ea typeface="標楷體"/>
            </a:endParaRPr>
          </a:p>
          <a:p>
            <a:pPr marL="180975" marR="0" lvl="0" indent="-180975" algn="l" defTabSz="914400" rtl="0" eaLnBrk="1" fontAlgn="base" latinLnBrk="0" hangingPunct="1">
              <a:lnSpc>
                <a:spcPts val="2000"/>
              </a:lnSpc>
              <a:spcBef>
                <a:spcPts val="0"/>
              </a:spcBef>
              <a:spcAft>
                <a:spcPct val="0"/>
              </a:spcAft>
              <a:buClr>
                <a:srgbClr val="CC9900"/>
              </a:buClr>
              <a:buSzPct val="65000"/>
              <a:buFont typeface="Wingdings" pitchFamily="2" charset="2"/>
              <a:buNone/>
              <a:tabLst/>
              <a:defRPr/>
            </a:pPr>
            <a:r>
              <a:rPr kumimoji="1" lang="en-US" altLang="zh-TW" sz="2200" b="1" i="0" u="none" strike="noStrike" kern="1200" cap="none" spc="0" normalizeH="0" baseline="0" noProof="0" dirty="0">
                <a:ln>
                  <a:noFill/>
                </a:ln>
                <a:solidFill>
                  <a:srgbClr val="000066"/>
                </a:solidFill>
                <a:effectLst/>
                <a:uLnTx/>
                <a:uFillTx/>
                <a:latin typeface="Times New Roman" pitchFamily="18" charset="0"/>
                <a:ea typeface="標楷體"/>
                <a:cs typeface="+mn-cs"/>
              </a:rPr>
              <a:t>(</a:t>
            </a:r>
            <a:r>
              <a:rPr kumimoji="1" lang="zh-TW" altLang="en-US" sz="2200" b="1" i="0" u="none" strike="noStrike" kern="1200" cap="none" spc="0" normalizeH="0" baseline="0" noProof="0" dirty="0">
                <a:ln>
                  <a:noFill/>
                </a:ln>
                <a:solidFill>
                  <a:srgbClr val="000066"/>
                </a:solidFill>
                <a:effectLst/>
                <a:uLnTx/>
                <a:uFillTx/>
                <a:latin typeface="Times New Roman" pitchFamily="18" charset="0"/>
                <a:ea typeface="標楷體"/>
                <a:cs typeface="+mn-cs"/>
              </a:rPr>
              <a:t>二</a:t>
            </a:r>
            <a:r>
              <a:rPr kumimoji="1" lang="en-US" altLang="zh-TW" sz="2200" b="1" i="0" u="none" strike="noStrike" kern="1200" cap="none" spc="0" normalizeH="0" baseline="0" noProof="0" dirty="0">
                <a:ln>
                  <a:noFill/>
                </a:ln>
                <a:solidFill>
                  <a:srgbClr val="000066"/>
                </a:solidFill>
                <a:effectLst/>
                <a:uLnTx/>
                <a:uFillTx/>
                <a:latin typeface="Times New Roman" pitchFamily="18" charset="0"/>
                <a:ea typeface="標楷體"/>
                <a:cs typeface="+mn-cs"/>
              </a:rPr>
              <a:t>)</a:t>
            </a:r>
            <a:r>
              <a:rPr kumimoji="1" lang="zh-TW" altLang="en-US" sz="2200" b="1" i="0" u="none" strike="noStrike" kern="1200" cap="none" spc="0" normalizeH="0" baseline="0" noProof="0" dirty="0">
                <a:ln>
                  <a:noFill/>
                </a:ln>
                <a:solidFill>
                  <a:srgbClr val="000066"/>
                </a:solidFill>
                <a:effectLst/>
                <a:uLnTx/>
                <a:uFillTx/>
                <a:latin typeface="Times New Roman" pitchFamily="18" charset="0"/>
                <a:ea typeface="標楷體"/>
                <a:cs typeface="+mn-cs"/>
              </a:rPr>
              <a:t>年運轉維護費</a:t>
            </a:r>
            <a:endParaRPr kumimoji="1" lang="en-US" altLang="zh-TW" sz="2200" b="1" i="0" u="none" strike="noStrike" kern="1200" cap="none" spc="0" normalizeH="0" baseline="0" noProof="0" dirty="0">
              <a:ln>
                <a:noFill/>
              </a:ln>
              <a:solidFill>
                <a:srgbClr val="000066"/>
              </a:solidFill>
              <a:effectLst/>
              <a:uLnTx/>
              <a:uFillTx/>
              <a:latin typeface="Times New Roman" pitchFamily="18" charset="0"/>
              <a:ea typeface="標楷體"/>
              <a:cs typeface="+mn-cs"/>
            </a:endParaRPr>
          </a:p>
          <a:p>
            <a:pPr marL="180975" marR="0" lvl="0" indent="-93663" algn="l" defTabSz="914400" rtl="0" eaLnBrk="1" fontAlgn="base" latinLnBrk="0" hangingPunct="1">
              <a:lnSpc>
                <a:spcPts val="2000"/>
              </a:lnSpc>
              <a:spcBef>
                <a:spcPts val="0"/>
              </a:spcBef>
              <a:spcAft>
                <a:spcPct val="0"/>
              </a:spcAft>
              <a:buClr>
                <a:srgbClr val="CC9900"/>
              </a:buClr>
              <a:buSzPct val="65000"/>
              <a:buFont typeface="Wingdings" pitchFamily="2" charset="2"/>
              <a:buNone/>
              <a:tabLst/>
              <a:defRPr/>
            </a:pPr>
            <a:r>
              <a:rPr lang="en-US" altLang="zh-TW" b="1" dirty="0">
                <a:solidFill>
                  <a:srgbClr val="660066"/>
                </a:solidFill>
                <a:latin typeface="Times New Roman" pitchFamily="18" charset="0"/>
                <a:ea typeface="標楷體"/>
                <a:cs typeface="Times New Roman" pitchFamily="18" charset="0"/>
              </a:rPr>
              <a:t>1.</a:t>
            </a:r>
            <a:r>
              <a:rPr kumimoji="1" lang="zh-TW" altLang="zh-TW"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rPr>
              <a:t>10</a:t>
            </a:r>
            <a:r>
              <a:rPr kumimoji="1" lang="en-US" altLang="zh-TW"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rPr>
              <a:t>6</a:t>
            </a:r>
            <a:r>
              <a:rPr kumimoji="1" lang="zh-TW" altLang="zh-TW"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rPr>
              <a:t>年</a:t>
            </a:r>
            <a:r>
              <a:rPr kumimoji="1" lang="zh-TW" altLang="en-US"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rPr>
              <a:t>度</a:t>
            </a:r>
            <a:r>
              <a:rPr kumimoji="1" lang="zh-TW" altLang="zh-TW"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rPr>
              <a:t>審定會使用參數值</a:t>
            </a:r>
            <a:r>
              <a:rPr kumimoji="1" lang="zh-TW" altLang="en-US"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rPr>
              <a:t>：如下表所述</a:t>
            </a:r>
            <a:endParaRPr kumimoji="1" lang="en-US" altLang="zh-TW"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endParaRPr>
          </a:p>
          <a:p>
            <a:pPr marL="180975" marR="0" lvl="0" indent="-93663" algn="l" defTabSz="914400" rtl="0" eaLnBrk="1" fontAlgn="base" latinLnBrk="0" hangingPunct="1">
              <a:lnSpc>
                <a:spcPts val="2000"/>
              </a:lnSpc>
              <a:spcBef>
                <a:spcPts val="0"/>
              </a:spcBef>
              <a:spcAft>
                <a:spcPct val="0"/>
              </a:spcAft>
              <a:buClr>
                <a:srgbClr val="CC9900"/>
              </a:buClr>
              <a:buSzPct val="65000"/>
              <a:buFont typeface="Wingdings" pitchFamily="2" charset="2"/>
              <a:buNone/>
              <a:tabLst/>
              <a:defRPr/>
            </a:pPr>
            <a:r>
              <a:rPr lang="en-US" altLang="zh-TW" b="1" dirty="0">
                <a:solidFill>
                  <a:srgbClr val="660066"/>
                </a:solidFill>
                <a:latin typeface="Times New Roman" pitchFamily="18" charset="0"/>
                <a:ea typeface="標楷體"/>
                <a:cs typeface="Times New Roman" pitchFamily="18" charset="0"/>
              </a:rPr>
              <a:t>2.</a:t>
            </a:r>
            <a:r>
              <a:rPr kumimoji="1" lang="en-US" altLang="zh-TW"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rPr>
              <a:t>107</a:t>
            </a:r>
            <a:r>
              <a:rPr kumimoji="1" lang="zh-TW" altLang="en-US"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rPr>
              <a:t>年度分組會議共同意見建議數值：如下表所述</a:t>
            </a:r>
            <a:endParaRPr kumimoji="1" lang="en-US" altLang="zh-TW"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endParaRPr>
          </a:p>
          <a:p>
            <a:pPr marL="180975" marR="0" lvl="0" indent="-180975" algn="l" defTabSz="914400" rtl="0" eaLnBrk="1" fontAlgn="base" latinLnBrk="0" hangingPunct="1">
              <a:lnSpc>
                <a:spcPts val="2400"/>
              </a:lnSpc>
              <a:spcBef>
                <a:spcPct val="10000"/>
              </a:spcBef>
              <a:spcAft>
                <a:spcPct val="0"/>
              </a:spcAft>
              <a:buClr>
                <a:srgbClr val="CC9900"/>
              </a:buClr>
              <a:buSzPct val="65000"/>
              <a:buFont typeface="Wingdings" pitchFamily="2" charset="2"/>
              <a:buNone/>
              <a:tabLst/>
              <a:defRPr/>
            </a:pPr>
            <a:endPar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endParaRPr>
          </a:p>
          <a:p>
            <a:pPr marL="180975" marR="0" lvl="0" indent="-180975" algn="l" defTabSz="914400" rtl="0" eaLnBrk="1" fontAlgn="base" latinLnBrk="0" hangingPunct="1">
              <a:lnSpc>
                <a:spcPts val="2400"/>
              </a:lnSpc>
              <a:spcBef>
                <a:spcPct val="10000"/>
              </a:spcBef>
              <a:spcAft>
                <a:spcPct val="0"/>
              </a:spcAft>
              <a:buClr>
                <a:srgbClr val="CC9900"/>
              </a:buClr>
              <a:buSzPct val="65000"/>
              <a:buFont typeface="Wingdings" pitchFamily="2" charset="2"/>
              <a:buNone/>
              <a:tabLst/>
              <a:defRPr/>
            </a:pPr>
            <a:endPar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endParaRPr>
          </a:p>
          <a:p>
            <a:pPr marL="180975" marR="0" lvl="0" indent="-180975" algn="l" defTabSz="914400" rtl="0" eaLnBrk="1" fontAlgn="base" latinLnBrk="0" hangingPunct="1">
              <a:lnSpc>
                <a:spcPts val="2400"/>
              </a:lnSpc>
              <a:spcBef>
                <a:spcPct val="10000"/>
              </a:spcBef>
              <a:spcAft>
                <a:spcPct val="0"/>
              </a:spcAft>
              <a:buClr>
                <a:srgbClr val="CC9900"/>
              </a:buClr>
              <a:buSzPct val="65000"/>
              <a:buFont typeface="Wingdings" pitchFamily="2" charset="2"/>
              <a:buNone/>
              <a:tabLst/>
              <a:defRPr/>
            </a:pPr>
            <a:endPar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endParaRPr>
          </a:p>
          <a:p>
            <a:pPr marL="180975" marR="0" lvl="0" indent="-180975" algn="l" defTabSz="914400" rtl="0" eaLnBrk="1" fontAlgn="base" latinLnBrk="0" hangingPunct="1">
              <a:lnSpc>
                <a:spcPts val="2400"/>
              </a:lnSpc>
              <a:spcBef>
                <a:spcPct val="10000"/>
              </a:spcBef>
              <a:spcAft>
                <a:spcPct val="0"/>
              </a:spcAft>
              <a:buClr>
                <a:srgbClr val="CC9900"/>
              </a:buClr>
              <a:buSzPct val="65000"/>
              <a:buFont typeface="Wingdings" pitchFamily="2" charset="2"/>
              <a:buNone/>
              <a:tabLst/>
              <a:defRPr/>
            </a:pPr>
            <a:endPar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endParaRPr>
          </a:p>
          <a:p>
            <a:pPr marL="180975" marR="0" lvl="0" indent="-180975" algn="l" defTabSz="914400" rtl="0" eaLnBrk="1" fontAlgn="base" latinLnBrk="0" hangingPunct="1">
              <a:lnSpc>
                <a:spcPts val="2400"/>
              </a:lnSpc>
              <a:spcBef>
                <a:spcPct val="10000"/>
              </a:spcBef>
              <a:spcAft>
                <a:spcPct val="0"/>
              </a:spcAft>
              <a:buClr>
                <a:srgbClr val="CC9900"/>
              </a:buClr>
              <a:buSzPct val="65000"/>
              <a:buFont typeface="Wingdings" pitchFamily="2" charset="2"/>
              <a:buNone/>
              <a:tabLst/>
              <a:defRPr/>
            </a:pPr>
            <a:endPar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endParaRPr>
          </a:p>
          <a:p>
            <a:pPr marL="180975" marR="0" lvl="0" indent="-180975" algn="l" defTabSz="914400" rtl="0" eaLnBrk="1" fontAlgn="base" latinLnBrk="0" hangingPunct="1">
              <a:lnSpc>
                <a:spcPts val="2400"/>
              </a:lnSpc>
              <a:spcBef>
                <a:spcPct val="10000"/>
              </a:spcBef>
              <a:spcAft>
                <a:spcPct val="0"/>
              </a:spcAft>
              <a:buClr>
                <a:srgbClr val="CC9900"/>
              </a:buClr>
              <a:buSzPct val="65000"/>
              <a:buFont typeface="Wingdings" pitchFamily="2" charset="2"/>
              <a:buNone/>
              <a:tabLst/>
              <a:defRPr/>
            </a:pPr>
            <a:endPar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endParaRPr>
          </a:p>
          <a:p>
            <a:pPr marL="180975" marR="0" lvl="0" indent="-180975" algn="l" defTabSz="914400" rtl="0" eaLnBrk="1" fontAlgn="base" latinLnBrk="0" hangingPunct="1">
              <a:lnSpc>
                <a:spcPts val="2400"/>
              </a:lnSpc>
              <a:spcBef>
                <a:spcPct val="10000"/>
              </a:spcBef>
              <a:spcAft>
                <a:spcPct val="0"/>
              </a:spcAft>
              <a:buClr>
                <a:srgbClr val="CC9900"/>
              </a:buClr>
              <a:buSzPct val="65000"/>
              <a:buFont typeface="Wingdings" pitchFamily="2" charset="2"/>
              <a:buNone/>
              <a:tabLst/>
              <a:defRPr/>
            </a:pPr>
            <a:endParaRPr kumimoji="1" lang="en-US" altLang="zh-TW" sz="20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endParaRPr>
          </a:p>
          <a:p>
            <a:pPr marL="180975" marR="0" lvl="0" indent="-93663" algn="l" defTabSz="914400" rtl="0" eaLnBrk="1" fontAlgn="base" latinLnBrk="0" hangingPunct="1">
              <a:lnSpc>
                <a:spcPts val="2000"/>
              </a:lnSpc>
              <a:spcBef>
                <a:spcPts val="0"/>
              </a:spcBef>
              <a:spcAft>
                <a:spcPct val="0"/>
              </a:spcAft>
              <a:buClr>
                <a:srgbClr val="CC9900"/>
              </a:buClr>
              <a:buSzPct val="65000"/>
              <a:buFont typeface="Wingdings" pitchFamily="2" charset="2"/>
              <a:buNone/>
              <a:tabLst/>
              <a:defRPr/>
            </a:pPr>
            <a:r>
              <a:rPr kumimoji="1" lang="en-US" altLang="zh-TW"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rPr>
              <a:t>3.</a:t>
            </a:r>
            <a:r>
              <a:rPr kumimoji="1" lang="zh-TW" altLang="en-US" sz="1800" b="1" i="0" u="none" strike="noStrike" kern="1200" cap="none" spc="0" normalizeH="0" baseline="0" noProof="0" dirty="0">
                <a:ln>
                  <a:noFill/>
                </a:ln>
                <a:solidFill>
                  <a:srgbClr val="660066"/>
                </a:solidFill>
                <a:effectLst/>
                <a:uLnTx/>
                <a:uFillTx/>
                <a:latin typeface="Times New Roman" pitchFamily="18" charset="0"/>
                <a:ea typeface="標楷體"/>
                <a:cs typeface="Times New Roman" pitchFamily="18" charset="0"/>
              </a:rPr>
              <a:t>資料參採說明</a:t>
            </a:r>
          </a:p>
          <a:p>
            <a:pPr marL="536575" marR="0" lvl="1" indent="-263525" algn="just" defTabSz="914400" rtl="0" eaLnBrk="1" fontAlgn="base" latinLnBrk="0" hangingPunct="1">
              <a:lnSpc>
                <a:spcPts val="2000"/>
              </a:lnSpc>
              <a:spcBef>
                <a:spcPts val="0"/>
              </a:spcBef>
              <a:spcAft>
                <a:spcPct val="0"/>
              </a:spcAft>
              <a:buClr>
                <a:srgbClr val="CC9900"/>
              </a:buClr>
              <a:buSzPct val="65000"/>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(1)</a:t>
            </a:r>
            <a:r>
              <a:rPr kumimoji="1" lang="zh-TW" altLang="en-US" sz="1500" b="1" i="0" u="none" strike="noStrike" kern="1200" cap="none" spc="0" normalizeH="0" baseline="0" noProof="0" dirty="0">
                <a:ln>
                  <a:noFill/>
                </a:ln>
                <a:solidFill>
                  <a:srgbClr val="993366"/>
                </a:solidFill>
                <a:effectLst/>
                <a:uLnTx/>
                <a:uFillTx/>
                <a:latin typeface="Times New Roman" pitchFamily="18" charset="0"/>
                <a:ea typeface="標楷體" pitchFamily="65" charset="-120"/>
                <a:cs typeface="+mn-cs"/>
              </a:rPr>
              <a:t>太陽光電系統公會</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：考量太陽光電系統公會於</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106</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年度所提資料為實際發生，且為目前市場上運轉維護工作實際執行之模式，考量本年度資料蒐集結果，依據參數料參採原則，建議參考太陽光電系統公會</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106</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年資料及計算方式，即</a:t>
            </a:r>
            <a:r>
              <a:rPr kumimoji="1" lang="zh-TW" altLang="en-US"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屋頂型</a:t>
            </a:r>
            <a:r>
              <a:rPr kumimoji="1" lang="en-US" altLang="zh-TW"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500</a:t>
            </a:r>
            <a:r>
              <a:rPr kumimoji="1" lang="zh-TW" altLang="en-US"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瓩以上</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及</a:t>
            </a:r>
            <a:r>
              <a:rPr kumimoji="1" lang="zh-TW" altLang="en-US"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地面型</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則</a:t>
            </a:r>
            <a:r>
              <a:rPr kumimoji="1" lang="zh-TW" altLang="en-US"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以</a:t>
            </a:r>
            <a:r>
              <a:rPr kumimoji="1" lang="en-US" altLang="zh-TW"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100-500</a:t>
            </a:r>
            <a:r>
              <a:rPr kumimoji="1" lang="zh-TW" altLang="en-US"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瓩之資料進行估算</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a:p>
            <a:pPr marL="536575" marR="0" lvl="1" indent="-263525" algn="just" defTabSz="914400" rtl="0" eaLnBrk="1" fontAlgn="base" latinLnBrk="0" hangingPunct="0">
              <a:lnSpc>
                <a:spcPts val="2000"/>
              </a:lnSpc>
              <a:spcBef>
                <a:spcPts val="0"/>
              </a:spcBef>
              <a:spcAft>
                <a:spcPct val="0"/>
              </a:spcAft>
              <a:buClr>
                <a:srgbClr val="CC9900"/>
              </a:buClr>
              <a:buSzPct val="65000"/>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(2)</a:t>
            </a:r>
            <a:r>
              <a:rPr kumimoji="1" lang="zh-TW" altLang="en-US" sz="1500" b="1" i="0" u="none" strike="noStrike" kern="1200" cap="none" spc="0" normalizeH="0" baseline="0" noProof="0" dirty="0">
                <a:ln>
                  <a:noFill/>
                </a:ln>
                <a:solidFill>
                  <a:srgbClr val="993366"/>
                </a:solidFill>
                <a:effectLst/>
                <a:uLnTx/>
                <a:uFillTx/>
                <a:latin typeface="Times New Roman" pitchFamily="18" charset="0"/>
                <a:ea typeface="標楷體" pitchFamily="65" charset="-120"/>
                <a:cs typeface="+mn-cs"/>
              </a:rPr>
              <a:t>台電資料</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：觀察過往蒐集台電設置案場資料，完工時間介於</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98-103</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年間，考量近年市場運維模式的發展與改變，為能使運維模式能與目前市場發展狀況相符，建議</a:t>
            </a:r>
            <a:r>
              <a:rPr kumimoji="1" lang="zh-TW" altLang="en-US"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參採台電公司</a:t>
            </a:r>
            <a:r>
              <a:rPr kumimoji="1" lang="en-US" altLang="zh-TW"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101</a:t>
            </a:r>
            <a:r>
              <a:rPr kumimoji="1" lang="zh-TW" altLang="en-US"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年以後完工</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之資料，即參採</a:t>
            </a:r>
            <a:r>
              <a:rPr kumimoji="1" lang="zh-TW" altLang="en-US"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地面型</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案例</a:t>
            </a:r>
            <a:r>
              <a:rPr kumimoji="1" lang="zh-TW" altLang="en-US" sz="15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進行估算</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a:p>
            <a:pPr marL="536575" marR="0" lvl="1" indent="-263525" algn="just" defTabSz="914400" rtl="0" eaLnBrk="1" fontAlgn="base" latinLnBrk="0" hangingPunct="1">
              <a:lnSpc>
                <a:spcPts val="2000"/>
              </a:lnSpc>
              <a:spcBef>
                <a:spcPts val="0"/>
              </a:spcBef>
              <a:spcAft>
                <a:spcPct val="0"/>
              </a:spcAft>
              <a:buClr>
                <a:srgbClr val="CC9900"/>
              </a:buClr>
              <a:buSzPct val="65000"/>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(3)</a:t>
            </a:r>
            <a:r>
              <a:rPr kumimoji="1" lang="zh-TW" altLang="en-US" sz="1500" b="1" i="0" u="none" strike="noStrike" kern="1200" cap="none" spc="0" normalizeH="0" baseline="0" noProof="0" dirty="0">
                <a:ln>
                  <a:noFill/>
                </a:ln>
                <a:solidFill>
                  <a:srgbClr val="993366"/>
                </a:solidFill>
                <a:effectLst/>
                <a:uLnTx/>
                <a:uFillTx/>
                <a:latin typeface="Times New Roman" pitchFamily="18" charset="0"/>
                <a:ea typeface="標楷體" pitchFamily="65" charset="-120"/>
                <a:cs typeface="+mn-cs"/>
              </a:rPr>
              <a:t>水面型</a:t>
            </a:r>
            <a:r>
              <a:rPr kumimoji="1" lang="en-US" altLang="zh-TW" sz="1500" b="1" i="0" u="none" strike="noStrike" kern="1200" cap="none" spc="0" normalizeH="0" baseline="0" noProof="0" dirty="0">
                <a:ln>
                  <a:noFill/>
                </a:ln>
                <a:solidFill>
                  <a:srgbClr val="993366"/>
                </a:solidFill>
                <a:effectLst/>
                <a:uLnTx/>
                <a:uFillTx/>
                <a:latin typeface="Times New Roman" pitchFamily="18" charset="0"/>
                <a:ea typeface="標楷體" pitchFamily="65" charset="-120"/>
                <a:cs typeface="+mn-cs"/>
              </a:rPr>
              <a:t>(L</a:t>
            </a:r>
            <a:r>
              <a:rPr kumimoji="1" lang="zh-TW" altLang="en-US" sz="1500" b="1" i="0" u="none" strike="noStrike" kern="1200" cap="none" spc="0" normalizeH="0" baseline="0" noProof="0" dirty="0">
                <a:ln>
                  <a:noFill/>
                </a:ln>
                <a:solidFill>
                  <a:srgbClr val="993366"/>
                </a:solidFill>
                <a:effectLst/>
                <a:uLnTx/>
                <a:uFillTx/>
                <a:latin typeface="Times New Roman" pitchFamily="18" charset="0"/>
                <a:ea typeface="標楷體" pitchFamily="65" charset="-120"/>
                <a:cs typeface="+mn-cs"/>
              </a:rPr>
              <a:t>公司</a:t>
            </a:r>
            <a:r>
              <a:rPr kumimoji="1" lang="en-US" altLang="zh-TW" sz="1500" b="1" i="0" u="none" strike="noStrike" kern="1200" cap="none" spc="0" normalizeH="0" baseline="0" noProof="0" dirty="0">
                <a:ln>
                  <a:noFill/>
                </a:ln>
                <a:solidFill>
                  <a:srgbClr val="993366"/>
                </a:solidFill>
                <a:effectLst/>
                <a:uLnTx/>
                <a:uFillTx/>
                <a:latin typeface="Times New Roman" pitchFamily="18" charset="0"/>
                <a:ea typeface="標楷體" pitchFamily="65" charset="-120"/>
                <a:cs typeface="+mn-cs"/>
              </a:rPr>
              <a:t>)</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：考量所提運轉維護費用次數為業者評估之數值，且場址運轉未滿一年，故建議援用</a:t>
            </a: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106</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年度審定會做法，與地面型使用相同維護費用進行估算。</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a:p>
            <a:pPr marL="536575" marR="0" lvl="1" indent="-263525" algn="just" defTabSz="914400" rtl="0" eaLnBrk="1" fontAlgn="base" latinLnBrk="0" hangingPunct="1">
              <a:lnSpc>
                <a:spcPts val="2000"/>
              </a:lnSpc>
              <a:spcBef>
                <a:spcPts val="0"/>
              </a:spcBef>
              <a:spcAft>
                <a:spcPct val="0"/>
              </a:spcAft>
              <a:buClr>
                <a:srgbClr val="CC9900"/>
              </a:buClr>
              <a:buSzPct val="65000"/>
              <a:buFontTx/>
              <a:buNone/>
              <a:tabLst/>
              <a:defRPr/>
            </a:pPr>
            <a:r>
              <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a:cs typeface="+mn-cs"/>
              </a:rPr>
              <a:t>(4)</a:t>
            </a:r>
            <a:r>
              <a:rPr kumimoji="1" lang="zh-TW" altLang="en-US" sz="1500" b="1" i="0" u="none" strike="noStrike" kern="1200" cap="none" spc="0" normalizeH="0" baseline="0" noProof="0" dirty="0">
                <a:ln>
                  <a:noFill/>
                </a:ln>
                <a:solidFill>
                  <a:srgbClr val="000000"/>
                </a:solidFill>
                <a:effectLst/>
                <a:uLnTx/>
                <a:uFillTx/>
                <a:latin typeface="Times New Roman" pitchFamily="18" charset="0"/>
                <a:ea typeface="標楷體"/>
                <a:cs typeface="+mn-cs"/>
              </a:rPr>
              <a:t>近年天災颱風導致設備受損嚴重而產生額外的保險費用，</a:t>
            </a:r>
            <a:r>
              <a:rPr kumimoji="0"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故蒐集</a:t>
            </a:r>
            <a:r>
              <a:rPr kumimoji="0" lang="zh-TW" altLang="en-US" sz="15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保險費</a:t>
            </a:r>
            <a:r>
              <a:rPr kumimoji="0"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用資料</a:t>
            </a:r>
            <a:r>
              <a:rPr kumimoji="0"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r>
              <a:rPr kumimoji="0"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含電子設備及公共意外責任險</a:t>
            </a:r>
            <a:r>
              <a:rPr kumimoji="0" lang="en-US" altLang="zh-TW"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r>
              <a:rPr kumimoji="0"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，採約</a:t>
            </a:r>
            <a:r>
              <a:rPr kumimoji="0"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300</a:t>
            </a:r>
            <a:r>
              <a:rPr kumimoji="0" lang="zh-TW" altLang="en-US"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元</a:t>
            </a:r>
            <a:r>
              <a:rPr kumimoji="0" lang="en-US" altLang="zh-TW"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a:t>
            </a:r>
            <a:r>
              <a:rPr kumimoji="0" lang="zh-TW" altLang="en-US" sz="15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瓩</a:t>
            </a:r>
            <a:r>
              <a:rPr kumimoji="0" lang="zh-TW" altLang="en-US" sz="15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進行估算。</a:t>
            </a:r>
            <a:endParaRPr kumimoji="1" lang="en-US" altLang="zh-TW" sz="1500" b="1" i="0" u="none" strike="noStrike" kern="1200" cap="none" spc="0" normalizeH="0" baseline="0" noProof="0" dirty="0">
              <a:ln>
                <a:noFill/>
              </a:ln>
              <a:solidFill>
                <a:srgbClr val="000000"/>
              </a:solidFill>
              <a:effectLst/>
              <a:uLnTx/>
              <a:uFillTx/>
              <a:latin typeface="Times New Roman" pitchFamily="18" charset="0"/>
              <a:ea typeface="標楷體"/>
              <a:cs typeface="+mn-cs"/>
            </a:endParaRPr>
          </a:p>
        </p:txBody>
      </p:sp>
      <p:graphicFrame>
        <p:nvGraphicFramePr>
          <p:cNvPr id="6" name="表格 5"/>
          <p:cNvGraphicFramePr>
            <a:graphicFrameLocks noGrp="1"/>
          </p:cNvGraphicFramePr>
          <p:nvPr>
            <p:extLst>
              <p:ext uri="{D42A27DB-BD31-4B8C-83A1-F6EECF244321}">
                <p14:modId xmlns:p14="http://schemas.microsoft.com/office/powerpoint/2010/main" val="1908293245"/>
              </p:ext>
            </p:extLst>
          </p:nvPr>
        </p:nvGraphicFramePr>
        <p:xfrm>
          <a:off x="539552" y="1556792"/>
          <a:ext cx="7344816" cy="2354216"/>
        </p:xfrm>
        <a:graphic>
          <a:graphicData uri="http://schemas.openxmlformats.org/drawingml/2006/table">
            <a:tbl>
              <a:tblPr/>
              <a:tblGrid>
                <a:gridCol w="886366">
                  <a:extLst>
                    <a:ext uri="{9D8B030D-6E8A-4147-A177-3AD203B41FA5}">
                      <a16:colId xmlns:a16="http://schemas.microsoft.com/office/drawing/2014/main" val="20000"/>
                    </a:ext>
                  </a:extLst>
                </a:gridCol>
                <a:gridCol w="1855876">
                  <a:extLst>
                    <a:ext uri="{9D8B030D-6E8A-4147-A177-3AD203B41FA5}">
                      <a16:colId xmlns:a16="http://schemas.microsoft.com/office/drawing/2014/main" val="20001"/>
                    </a:ext>
                  </a:extLst>
                </a:gridCol>
                <a:gridCol w="2301287">
                  <a:extLst>
                    <a:ext uri="{9D8B030D-6E8A-4147-A177-3AD203B41FA5}">
                      <a16:colId xmlns:a16="http://schemas.microsoft.com/office/drawing/2014/main" val="20002"/>
                    </a:ext>
                  </a:extLst>
                </a:gridCol>
                <a:gridCol w="2301287">
                  <a:extLst>
                    <a:ext uri="{9D8B030D-6E8A-4147-A177-3AD203B41FA5}">
                      <a16:colId xmlns:a16="http://schemas.microsoft.com/office/drawing/2014/main" val="20003"/>
                    </a:ext>
                  </a:extLst>
                </a:gridCol>
              </a:tblGrid>
              <a:tr h="164260">
                <a:tc>
                  <a:txBody>
                    <a:bodyPr/>
                    <a:lstStyle/>
                    <a:p>
                      <a:pPr marL="0" marR="0" lvl="0" indent="0" algn="ctr" defTabSz="914400" rtl="0" eaLnBrk="1" fontAlgn="base" latinLnBrk="0" hangingPunct="1">
                        <a:lnSpc>
                          <a:spcPts val="1500"/>
                        </a:lnSpc>
                        <a:spcBef>
                          <a:spcPts val="0"/>
                        </a:spcBef>
                        <a:spcAft>
                          <a:spcPts val="0"/>
                        </a:spcAft>
                        <a:buClrTx/>
                        <a:buSzTx/>
                        <a:buFontTx/>
                        <a:buNone/>
                        <a:tabLst/>
                      </a:pP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類型</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30000"/>
                      </a:srgbClr>
                    </a:solidFill>
                  </a:tcPr>
                </a:tc>
                <a:tc>
                  <a:txBody>
                    <a:bodyPr/>
                    <a:lstStyle/>
                    <a:p>
                      <a:pPr marL="0" marR="0" lvl="0" indent="0" algn="ctr" defTabSz="914400" rtl="0" eaLnBrk="1" fontAlgn="base" latinLnBrk="0" hangingPunct="1">
                        <a:lnSpc>
                          <a:spcPts val="1500"/>
                        </a:lnSpc>
                        <a:spcBef>
                          <a:spcPts val="0"/>
                        </a:spcBef>
                        <a:spcAft>
                          <a:spcPts val="0"/>
                        </a:spcAft>
                        <a:buClrTx/>
                        <a:buSzTx/>
                        <a:buFontTx/>
                        <a:buNone/>
                        <a:tabLst/>
                      </a:pP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級距</a:t>
                      </a: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30000"/>
                      </a:srgbClr>
                    </a:solidFill>
                  </a:tcPr>
                </a:tc>
                <a:tc>
                  <a:txBody>
                    <a:bodyPr/>
                    <a:lstStyle/>
                    <a:p>
                      <a:pPr marL="0" marR="0" lvl="0" indent="0" algn="ctr" defTabSz="914400" rtl="0" eaLnBrk="1" fontAlgn="base" latinLnBrk="0" hangingPunct="1">
                        <a:lnSpc>
                          <a:spcPts val="1500"/>
                        </a:lnSpc>
                        <a:spcBef>
                          <a:spcPts val="0"/>
                        </a:spcBef>
                        <a:spcAft>
                          <a:spcPts val="0"/>
                        </a:spcAft>
                        <a:buClrTx/>
                        <a:buSzTx/>
                        <a:buFontTx/>
                        <a:buNone/>
                        <a:tabLst/>
                        <a:defRPr/>
                      </a:pPr>
                      <a:r>
                        <a:rPr kumimoji="0" lang="en-US" altLang="zh-TW" sz="1400" b="1" i="0" u="none" strike="noStrike" cap="none" normalizeH="0" baseline="0" dirty="0">
                          <a:ln>
                            <a:noFill/>
                          </a:ln>
                          <a:solidFill>
                            <a:srgbClr val="003366"/>
                          </a:solidFill>
                          <a:effectLst/>
                          <a:latin typeface="Times New Roman" panose="02020603050405020304" pitchFamily="18" charset="0"/>
                          <a:ea typeface="標楷體" panose="03000509000000000000" pitchFamily="65" charset="-120"/>
                          <a:cs typeface="Times New Roman" panose="02020603050405020304" pitchFamily="18" charset="0"/>
                        </a:rPr>
                        <a:t>106</a:t>
                      </a:r>
                      <a:r>
                        <a:rPr kumimoji="0" lang="zh-TW" altLang="en-US" sz="1400" b="1" i="0" u="none" strike="noStrike" cap="none" normalizeH="0" baseline="0" dirty="0">
                          <a:ln>
                            <a:noFill/>
                          </a:ln>
                          <a:solidFill>
                            <a:srgbClr val="003366"/>
                          </a:solidFill>
                          <a:effectLst/>
                          <a:latin typeface="Times New Roman" panose="02020603050405020304" pitchFamily="18" charset="0"/>
                          <a:ea typeface="標楷體" panose="03000509000000000000" pitchFamily="65" charset="-120"/>
                          <a:cs typeface="Times New Roman" panose="02020603050405020304" pitchFamily="18" charset="0"/>
                        </a:rPr>
                        <a:t>年度審定會使用參數值</a:t>
                      </a:r>
                      <a:endParaRPr kumimoji="0" lang="en-US" altLang="zh-TW" sz="1400" b="1" i="0" u="none" strike="noStrike" cap="none" normalizeH="0" baseline="0" dirty="0">
                        <a:ln>
                          <a:noFill/>
                        </a:ln>
                        <a:solidFill>
                          <a:srgbClr val="003366"/>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1" fontAlgn="base" latinLnBrk="0" hangingPunct="1">
                        <a:lnSpc>
                          <a:spcPts val="1500"/>
                        </a:lnSpc>
                        <a:spcBef>
                          <a:spcPts val="0"/>
                        </a:spcBef>
                        <a:spcAft>
                          <a:spcPts val="0"/>
                        </a:spcAft>
                        <a:buClrTx/>
                        <a:buSzTx/>
                        <a:buFontTx/>
                        <a:buNone/>
                        <a:tabLst/>
                        <a:defRPr/>
                      </a:pPr>
                      <a:r>
                        <a:rPr kumimoji="0" lang="en-US" altLang="zh-TW" sz="1400" b="1" i="0" u="none" strike="noStrike" cap="none" normalizeH="0" baseline="0" dirty="0">
                          <a:ln>
                            <a:noFill/>
                          </a:ln>
                          <a:solidFill>
                            <a:srgbClr val="003366"/>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kumimoji="0" lang="zh-TW" altLang="en-US" sz="1400" b="1" i="0" u="none" strike="noStrike" cap="none" normalizeH="0" baseline="0" dirty="0">
                        <a:ln>
                          <a:noFill/>
                        </a:ln>
                        <a:solidFill>
                          <a:srgbClr val="003366"/>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30000"/>
                      </a:srgbClr>
                    </a:solidFill>
                  </a:tcPr>
                </a:tc>
                <a:tc>
                  <a:txBody>
                    <a:bodyPr/>
                    <a:lstStyle/>
                    <a:p>
                      <a:pPr marL="0" marR="0" lvl="0" indent="0" algn="ctr" defTabSz="914400" rtl="0" eaLnBrk="1" fontAlgn="base" latinLnBrk="0" hangingPunct="1">
                        <a:lnSpc>
                          <a:spcPts val="1500"/>
                        </a:lnSpc>
                        <a:spcBef>
                          <a:spcPts val="0"/>
                        </a:spcBef>
                        <a:spcAft>
                          <a:spcPts val="0"/>
                        </a:spcAft>
                        <a:buClrTx/>
                        <a:buSzTx/>
                        <a:buFontTx/>
                        <a:buNone/>
                        <a:tabLst/>
                        <a:defRPr/>
                      </a:pPr>
                      <a:r>
                        <a:rPr kumimoji="0" lang="en-US" altLang="zh-TW" sz="1400" b="1" i="0" u="none" strike="noStrike" kern="1200" cap="none" normalizeH="0" baseline="0" dirty="0">
                          <a:ln>
                            <a:noFill/>
                          </a:ln>
                          <a:solidFill>
                            <a:srgbClr val="003366"/>
                          </a:solidFill>
                          <a:effectLst/>
                          <a:latin typeface="Times New Roman" panose="02020603050405020304" pitchFamily="18" charset="0"/>
                          <a:ea typeface="標楷體" panose="03000509000000000000" pitchFamily="65" charset="-120"/>
                          <a:cs typeface="Times New Roman" panose="02020603050405020304" pitchFamily="18" charset="0"/>
                        </a:rPr>
                        <a:t>107</a:t>
                      </a:r>
                      <a:r>
                        <a:rPr kumimoji="0" lang="zh-TW" altLang="en-US" sz="1400" b="1" i="0" u="none" strike="noStrike" kern="1200" cap="none" normalizeH="0" baseline="0" dirty="0">
                          <a:ln>
                            <a:noFill/>
                          </a:ln>
                          <a:solidFill>
                            <a:srgbClr val="003366"/>
                          </a:solidFill>
                          <a:effectLst/>
                          <a:latin typeface="Times New Roman" panose="02020603050405020304" pitchFamily="18" charset="0"/>
                          <a:ea typeface="標楷體" panose="03000509000000000000" pitchFamily="65" charset="-120"/>
                          <a:cs typeface="Times New Roman" panose="02020603050405020304" pitchFamily="18" charset="0"/>
                        </a:rPr>
                        <a:t>年度分組會議建議數值</a:t>
                      </a:r>
                      <a:endParaRPr kumimoji="0" lang="en-US" altLang="zh-TW" sz="1400" b="1" i="0" u="none" strike="noStrike" kern="1200" cap="none" normalizeH="0" baseline="0" dirty="0">
                        <a:ln>
                          <a:noFill/>
                        </a:ln>
                        <a:solidFill>
                          <a:srgbClr val="003366"/>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1" fontAlgn="base" latinLnBrk="0" hangingPunct="1">
                        <a:lnSpc>
                          <a:spcPts val="1500"/>
                        </a:lnSpc>
                        <a:spcBef>
                          <a:spcPts val="0"/>
                        </a:spcBef>
                        <a:spcAft>
                          <a:spcPts val="0"/>
                        </a:spcAft>
                        <a:buClrTx/>
                        <a:buSzTx/>
                        <a:buFontTx/>
                        <a:buNone/>
                        <a:tabLst/>
                        <a:defRPr/>
                      </a:pPr>
                      <a:r>
                        <a:rPr kumimoji="0" lang="en-US" altLang="zh-TW" sz="1400" b="1" i="0" u="none" strike="noStrike" kern="1200" cap="none" normalizeH="0" baseline="0" dirty="0">
                          <a:ln>
                            <a:noFill/>
                          </a:ln>
                          <a:solidFill>
                            <a:srgbClr val="003366"/>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kumimoji="0" lang="zh-TW" altLang="en-US" sz="1400" b="1" i="0" u="none" strike="noStrike" kern="1200" cap="none" normalizeH="0" baseline="0" dirty="0">
                        <a:ln>
                          <a:noFill/>
                        </a:ln>
                        <a:solidFill>
                          <a:srgbClr val="003366"/>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6" marR="91436"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alpha val="30000"/>
                      </a:srgbClr>
                    </a:solidFill>
                  </a:tcPr>
                </a:tc>
                <a:extLst>
                  <a:ext uri="{0D108BD9-81ED-4DB2-BD59-A6C34878D82A}">
                    <a16:rowId xmlns:a16="http://schemas.microsoft.com/office/drawing/2014/main" val="10000"/>
                  </a:ext>
                </a:extLst>
              </a:tr>
              <a:tr h="199308">
                <a:tc rowSpan="4">
                  <a:txBody>
                    <a:bodyPr/>
                    <a:lstStyle/>
                    <a:p>
                      <a:pPr marL="0" marR="0" lvl="0" indent="0" algn="ctr" defTabSz="914400" rtl="0" eaLnBrk="1" fontAlgn="base" latinLnBrk="0" hangingPunct="1">
                        <a:lnSpc>
                          <a:spcPts val="1500"/>
                        </a:lnSpc>
                        <a:spcBef>
                          <a:spcPts val="0"/>
                        </a:spcBef>
                        <a:spcAft>
                          <a:spcPts val="0"/>
                        </a:spcAft>
                        <a:buClrTx/>
                        <a:buSzTx/>
                        <a:buFontTx/>
                        <a:buNone/>
                        <a:tabLst/>
                      </a:pP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屋頂型</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ts val="1500"/>
                        </a:lnSpc>
                        <a:spcBef>
                          <a:spcPts val="0"/>
                        </a:spcBef>
                        <a:spcAft>
                          <a:spcPts val="0"/>
                        </a:spcAft>
                        <a:buClrTx/>
                        <a:buSzTx/>
                        <a:buFontTx/>
                        <a:buNone/>
                        <a:tabLst/>
                      </a:pP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a:t>
                      </a: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瓩以上未達</a:t>
                      </a: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20</a:t>
                      </a: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rowSpan="4">
                  <a:txBody>
                    <a:bodyPr/>
                    <a:lstStyle/>
                    <a:p>
                      <a:pPr algn="ctr" rtl="0" fontAlgn="ctr">
                        <a:lnSpc>
                          <a:spcPts val="1500"/>
                        </a:lnSpc>
                        <a:spcBef>
                          <a:spcPts val="0"/>
                        </a:spcBef>
                        <a:spcAft>
                          <a:spcPts val="0"/>
                        </a:spcAft>
                      </a:pP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2.55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rowSpan="4">
                  <a:txBody>
                    <a:bodyPr/>
                    <a:lstStyle/>
                    <a:p>
                      <a:pPr algn="ctr" rtl="0" fontAlgn="ctr">
                        <a:lnSpc>
                          <a:spcPts val="1500"/>
                        </a:lnSpc>
                        <a:spcBef>
                          <a:spcPts val="0"/>
                        </a:spcBef>
                        <a:spcAft>
                          <a:spcPts val="0"/>
                        </a:spcAft>
                      </a:pP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3.41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extLst>
                  <a:ext uri="{0D108BD9-81ED-4DB2-BD59-A6C34878D82A}">
                    <a16:rowId xmlns:a16="http://schemas.microsoft.com/office/drawing/2014/main" val="10001"/>
                  </a:ext>
                </a:extLst>
              </a:tr>
              <a:tr h="182592">
                <a:tc vMerge="1">
                  <a:txBody>
                    <a:bodyPr/>
                    <a:lstStyle/>
                    <a:p>
                      <a:endParaRPr lang="zh-TW" altLang="en-US"/>
                    </a:p>
                  </a:txBody>
                  <a:tcPr/>
                </a:tc>
                <a:tc>
                  <a:txBody>
                    <a:bodyPr/>
                    <a:lstStyle/>
                    <a:p>
                      <a:pPr marL="0" marR="0" lvl="0" indent="0" algn="ctr" defTabSz="914400" rtl="0" eaLnBrk="1" fontAlgn="base" latinLnBrk="0" hangingPunct="1">
                        <a:lnSpc>
                          <a:spcPts val="1500"/>
                        </a:lnSpc>
                        <a:spcBef>
                          <a:spcPts val="0"/>
                        </a:spcBef>
                        <a:spcAft>
                          <a:spcPts val="0"/>
                        </a:spcAft>
                        <a:buClrTx/>
                        <a:buSzTx/>
                        <a:buFontTx/>
                        <a:buNone/>
                        <a:tabLst/>
                      </a:pP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20</a:t>
                      </a: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瓩以上未達</a:t>
                      </a: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100</a:t>
                      </a: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vMerge="1">
                  <a:txBody>
                    <a:bodyPr/>
                    <a:lstStyle/>
                    <a:p>
                      <a:pPr algn="ctr" rtl="0" fontAlgn="ctr"/>
                      <a:endParaRPr lang="en-US" altLang="zh-TW" sz="1400" b="1" kern="1200" dirty="0">
                        <a:solidFill>
                          <a:schemeClr val="tx1"/>
                        </a:solidFill>
                        <a:latin typeface="Times New Roman" panose="02020603050405020304" pitchFamily="18" charset="0"/>
                        <a:ea typeface="+mj-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vMerge="1">
                  <a:txBody>
                    <a:bodyPr/>
                    <a:lstStyle/>
                    <a:p>
                      <a:endParaRPr lang="zh-TW" altLang="en-US"/>
                    </a:p>
                  </a:txBody>
                  <a:tcPr/>
                </a:tc>
                <a:extLst>
                  <a:ext uri="{0D108BD9-81ED-4DB2-BD59-A6C34878D82A}">
                    <a16:rowId xmlns:a16="http://schemas.microsoft.com/office/drawing/2014/main" val="10002"/>
                  </a:ext>
                </a:extLst>
              </a:tr>
              <a:tr h="165876">
                <a:tc vMerge="1">
                  <a:txBody>
                    <a:bodyPr/>
                    <a:lstStyle/>
                    <a:p>
                      <a:endParaRPr lang="zh-TW" altLang="en-US"/>
                    </a:p>
                  </a:txBody>
                  <a:tcPr/>
                </a:tc>
                <a:tc>
                  <a:txBody>
                    <a:bodyPr/>
                    <a:lstStyle/>
                    <a:p>
                      <a:pPr marL="0" marR="0" lvl="0" indent="0" algn="ctr" defTabSz="914400" rtl="0" eaLnBrk="1" fontAlgn="base" latinLnBrk="0" hangingPunct="1">
                        <a:lnSpc>
                          <a:spcPts val="1500"/>
                        </a:lnSpc>
                        <a:spcBef>
                          <a:spcPts val="0"/>
                        </a:spcBef>
                        <a:spcAft>
                          <a:spcPts val="0"/>
                        </a:spcAft>
                        <a:buClrTx/>
                        <a:buSzTx/>
                        <a:buFontTx/>
                        <a:buNone/>
                        <a:tabLst/>
                      </a:pP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100</a:t>
                      </a: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瓩以上未達</a:t>
                      </a: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500</a:t>
                      </a: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vMerge="1">
                  <a:txBody>
                    <a:bodyPr/>
                    <a:lstStyle/>
                    <a:p>
                      <a:pPr algn="ctr" rtl="0" fontAlgn="ctr"/>
                      <a:endParaRPr lang="en-US" altLang="zh-TW" sz="1400" b="1" kern="1200" dirty="0">
                        <a:solidFill>
                          <a:schemeClr val="tx1"/>
                        </a:solidFill>
                        <a:latin typeface="Times New Roman" panose="02020603050405020304" pitchFamily="18" charset="0"/>
                        <a:ea typeface="+mj-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vMerge="1">
                  <a:txBody>
                    <a:bodyPr/>
                    <a:lstStyle/>
                    <a:p>
                      <a:endParaRPr lang="zh-TW" altLang="en-US"/>
                    </a:p>
                  </a:txBody>
                  <a:tcPr/>
                </a:tc>
                <a:extLst>
                  <a:ext uri="{0D108BD9-81ED-4DB2-BD59-A6C34878D82A}">
                    <a16:rowId xmlns:a16="http://schemas.microsoft.com/office/drawing/2014/main" val="10003"/>
                  </a:ext>
                </a:extLst>
              </a:tr>
              <a:tr h="142352">
                <a:tc vMerge="1">
                  <a:txBody>
                    <a:bodyPr/>
                    <a:lstStyle/>
                    <a:p>
                      <a:endParaRPr lang="zh-TW" altLang="en-US"/>
                    </a:p>
                  </a:txBody>
                  <a:tcPr/>
                </a:tc>
                <a:tc>
                  <a:txBody>
                    <a:bodyPr/>
                    <a:lstStyle/>
                    <a:p>
                      <a:pPr marL="0" marR="0" lvl="0" indent="0" algn="ctr" defTabSz="914400" rtl="0" eaLnBrk="1" fontAlgn="base" latinLnBrk="0" hangingPunct="1">
                        <a:lnSpc>
                          <a:spcPts val="1500"/>
                        </a:lnSpc>
                        <a:spcBef>
                          <a:spcPts val="0"/>
                        </a:spcBef>
                        <a:spcAft>
                          <a:spcPts val="0"/>
                        </a:spcAft>
                        <a:buClrTx/>
                        <a:buSzTx/>
                        <a:buFontTx/>
                        <a:buNone/>
                        <a:tabLst/>
                      </a:pP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500</a:t>
                      </a: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瓩以上</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50000"/>
                      </a:srgbClr>
                    </a:solidFill>
                  </a:tcPr>
                </a:tc>
                <a:tc vMerge="1">
                  <a:txBody>
                    <a:bodyPr/>
                    <a:lstStyle/>
                    <a:p>
                      <a:pPr algn="ctr" rtl="0" fontAlgn="ctr"/>
                      <a:endParaRPr lang="en-US" altLang="zh-TW" sz="1400" b="1" kern="1200" dirty="0">
                        <a:solidFill>
                          <a:schemeClr val="tx1"/>
                        </a:solidFill>
                        <a:latin typeface="Times New Roman" panose="02020603050405020304" pitchFamily="18" charset="0"/>
                        <a:ea typeface="+mj-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vMerge="1">
                  <a:txBody>
                    <a:bodyPr/>
                    <a:lstStyle/>
                    <a:p>
                      <a:endParaRPr lang="zh-TW" altLang="en-US"/>
                    </a:p>
                  </a:txBody>
                  <a:tcPr/>
                </a:tc>
                <a:extLst>
                  <a:ext uri="{0D108BD9-81ED-4DB2-BD59-A6C34878D82A}">
                    <a16:rowId xmlns:a16="http://schemas.microsoft.com/office/drawing/2014/main" val="10004"/>
                  </a:ext>
                </a:extLst>
              </a:tr>
              <a:tr h="148496">
                <a:tc>
                  <a:txBody>
                    <a:bodyPr/>
                    <a:lstStyle/>
                    <a:p>
                      <a:pPr marL="0" marR="0" lvl="0" indent="0" algn="ctr" defTabSz="914400" rtl="0" eaLnBrk="1" fontAlgn="base" latinLnBrk="0" hangingPunct="1">
                        <a:lnSpc>
                          <a:spcPts val="1500"/>
                        </a:lnSpc>
                        <a:spcBef>
                          <a:spcPts val="0"/>
                        </a:spcBef>
                        <a:spcAft>
                          <a:spcPts val="0"/>
                        </a:spcAft>
                        <a:buClrTx/>
                        <a:buSzTx/>
                        <a:buFontTx/>
                        <a:buNone/>
                        <a:tabLst/>
                      </a:pP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地面型</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marL="0" marR="0" lvl="0" indent="0" algn="ctr" defTabSz="914400" rtl="0" eaLnBrk="1" fontAlgn="base" latinLnBrk="0" hangingPunct="1">
                        <a:lnSpc>
                          <a:spcPts val="1500"/>
                        </a:lnSpc>
                        <a:spcBef>
                          <a:spcPts val="0"/>
                        </a:spcBef>
                        <a:spcAft>
                          <a:spcPts val="0"/>
                        </a:spcAft>
                        <a:buClrTx/>
                        <a:buSzTx/>
                        <a:buFontTx/>
                        <a:buNone/>
                        <a:tabLst/>
                      </a:pP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a:t>
                      </a: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瓩以上</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algn="ctr" rtl="0" fontAlgn="ctr">
                        <a:lnSpc>
                          <a:spcPts val="1500"/>
                        </a:lnSpc>
                        <a:spcBef>
                          <a:spcPts val="0"/>
                        </a:spcBef>
                        <a:spcAft>
                          <a:spcPts val="0"/>
                        </a:spcAft>
                      </a:pP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algn="ctr" rtl="0" fontAlgn="ctr">
                        <a:lnSpc>
                          <a:spcPts val="1500"/>
                        </a:lnSpc>
                        <a:spcBef>
                          <a:spcPts val="0"/>
                        </a:spcBef>
                        <a:spcAft>
                          <a:spcPts val="0"/>
                        </a:spcAft>
                      </a:pP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extLst>
                  <a:ext uri="{0D108BD9-81ED-4DB2-BD59-A6C34878D82A}">
                    <a16:rowId xmlns:a16="http://schemas.microsoft.com/office/drawing/2014/main" val="10005"/>
                  </a:ext>
                </a:extLst>
              </a:tr>
              <a:tr h="154640">
                <a:tc>
                  <a:txBody>
                    <a:bodyPr/>
                    <a:lstStyle/>
                    <a:p>
                      <a:pPr marL="0" marR="0" lvl="0" indent="0" algn="ctr" defTabSz="914400" rtl="0" eaLnBrk="1" fontAlgn="base" latinLnBrk="0" hangingPunct="1">
                        <a:lnSpc>
                          <a:spcPts val="1500"/>
                        </a:lnSpc>
                        <a:spcBef>
                          <a:spcPts val="0"/>
                        </a:spcBef>
                        <a:spcAft>
                          <a:spcPts val="0"/>
                        </a:spcAft>
                        <a:buClrTx/>
                        <a:buSzTx/>
                        <a:buFontTx/>
                        <a:buNone/>
                        <a:tabLst/>
                      </a:pP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水面型</a:t>
                      </a:r>
                      <a:endPar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1" fontAlgn="base" latinLnBrk="0" hangingPunct="1">
                        <a:lnSpc>
                          <a:spcPts val="1500"/>
                        </a:lnSpc>
                        <a:spcBef>
                          <a:spcPts val="0"/>
                        </a:spcBef>
                        <a:spcAft>
                          <a:spcPts val="0"/>
                        </a:spcAft>
                        <a:buClrTx/>
                        <a:buSzTx/>
                        <a:buFontTx/>
                        <a:buNone/>
                        <a:tabLst/>
                      </a:pP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浮力式</a:t>
                      </a: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marL="0" marR="0" lvl="0" indent="0" algn="ctr" defTabSz="914400" rtl="0" eaLnBrk="1" fontAlgn="base" latinLnBrk="0" hangingPunct="1">
                        <a:lnSpc>
                          <a:spcPts val="1500"/>
                        </a:lnSpc>
                        <a:spcBef>
                          <a:spcPts val="0"/>
                        </a:spcBef>
                        <a:spcAft>
                          <a:spcPts val="0"/>
                        </a:spcAft>
                        <a:buClrTx/>
                        <a:buSzTx/>
                        <a:buFontTx/>
                        <a:buNone/>
                        <a:tabLst/>
                        <a:defRPr/>
                      </a:pPr>
                      <a:r>
                        <a:rPr kumimoji="0" lang="en-US" altLang="zh-TW"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a:t>
                      </a:r>
                      <a:r>
                        <a:rPr kumimoji="0" lang="zh-TW" altLang="en-US" sz="14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瓩以上</a:t>
                      </a:r>
                    </a:p>
                  </a:txBody>
                  <a:tcPr marL="91436" marR="91436" marT="45694" marB="456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algn="ctr" rtl="0" fontAlgn="ctr">
                        <a:lnSpc>
                          <a:spcPts val="1500"/>
                        </a:lnSpc>
                        <a:spcBef>
                          <a:spcPts val="0"/>
                        </a:spcBef>
                        <a:spcAft>
                          <a:spcPts val="0"/>
                        </a:spcAft>
                      </a:pP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tc>
                  <a:txBody>
                    <a:bodyPr/>
                    <a:lstStyle/>
                    <a:p>
                      <a:pPr algn="ctr" rtl="0" fontAlgn="ctr">
                        <a:lnSpc>
                          <a:spcPts val="1500"/>
                        </a:lnSpc>
                        <a:spcBef>
                          <a:spcPts val="0"/>
                        </a:spcBef>
                        <a:spcAft>
                          <a:spcPts val="0"/>
                        </a:spcAft>
                      </a:pP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2.09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alpha val="50000"/>
                      </a:srgbClr>
                    </a:solidFill>
                  </a:tcPr>
                </a:tc>
                <a:extLst>
                  <a:ext uri="{0D108BD9-81ED-4DB2-BD59-A6C34878D82A}">
                    <a16:rowId xmlns:a16="http://schemas.microsoft.com/office/drawing/2014/main" val="10006"/>
                  </a:ext>
                </a:extLst>
              </a:tr>
            </a:tbl>
          </a:graphicData>
        </a:graphic>
      </p:graphicFrame>
      <p:sp>
        <p:nvSpPr>
          <p:cNvPr id="7"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1765411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2E9AFD2-5EED-4CD3-8039-689554ADF544}" type="slidenum">
              <a:rPr kumimoji="1" lang="en-US" altLang="zh-TW" sz="1400" b="0" i="0" u="none" strike="noStrike" kern="1200" cap="none" spc="0" normalizeH="0" baseline="0" noProof="0" smtClean="0">
                <a:ln>
                  <a:noFill/>
                </a:ln>
                <a:solidFill>
                  <a:srgbClr val="000000"/>
                </a:solidFill>
                <a:effectLst/>
                <a:uLnTx/>
                <a:uFillTx/>
                <a:latin typeface="Arial"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1" lang="en-US" altLang="zh-TW" sz="1400" b="0" i="0" u="none" strike="noStrike" kern="1200" cap="none" spc="0" normalizeH="0" baseline="0" noProof="0">
              <a:ln>
                <a:noFill/>
              </a:ln>
              <a:solidFill>
                <a:srgbClr val="000000"/>
              </a:solidFill>
              <a:effectLst/>
              <a:uLnTx/>
              <a:uFillTx/>
              <a:latin typeface="Arial" charset="0"/>
              <a:ea typeface="新細明體" pitchFamily="18" charset="-120"/>
              <a:cs typeface="+mn-cs"/>
            </a:endParaRPr>
          </a:p>
        </p:txBody>
      </p:sp>
      <p:sp>
        <p:nvSpPr>
          <p:cNvPr id="34819" name="Rectangle 29"/>
          <p:cNvSpPr txBox="1">
            <a:spLocks noGrp="1" noChangeArrowheads="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9DAF8C9-C307-4544-89DE-68ACB6DA0F21}" type="slidenum">
              <a:rPr kumimoji="1" lang="en-US" altLang="zh-TW" sz="1400" b="0" i="0" u="none" strike="noStrike" kern="1200" cap="none" spc="0" normalizeH="0" baseline="0" noProof="0">
                <a:ln>
                  <a:noFill/>
                </a:ln>
                <a:solidFill>
                  <a:srgbClr val="000000"/>
                </a:solidFill>
                <a:effectLst/>
                <a:uLnTx/>
                <a:uFillTx/>
                <a:latin typeface="Arial"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1" lang="en-US" altLang="zh-TW" sz="1400" b="0" i="0" u="none" strike="noStrike" kern="1200" cap="none" spc="0" normalizeH="0" baseline="0" noProof="0">
              <a:ln>
                <a:noFill/>
              </a:ln>
              <a:solidFill>
                <a:srgbClr val="000000"/>
              </a:solidFill>
              <a:effectLst/>
              <a:uLnTx/>
              <a:uFillTx/>
              <a:latin typeface="Arial" charset="0"/>
              <a:ea typeface="新細明體" pitchFamily="18" charset="-120"/>
              <a:cs typeface="+mn-cs"/>
            </a:endParaRPr>
          </a:p>
        </p:txBody>
      </p:sp>
      <p:sp>
        <p:nvSpPr>
          <p:cNvPr id="14340" name="Rectangle 3"/>
          <p:cNvSpPr>
            <a:spLocks noChangeArrowheads="1"/>
          </p:cNvSpPr>
          <p:nvPr/>
        </p:nvSpPr>
        <p:spPr bwMode="auto">
          <a:xfrm>
            <a:off x="142875" y="477663"/>
            <a:ext cx="8749605" cy="6335713"/>
          </a:xfrm>
          <a:prstGeom prst="rect">
            <a:avLst/>
          </a:prstGeom>
          <a:noFill/>
          <a:ln>
            <a:noFill/>
          </a:ln>
          <a:extLst/>
        </p:spPr>
        <p:txBody>
          <a:bodyPr/>
          <a:lstStyle/>
          <a:p>
            <a:pPr marL="180975" indent="-180975">
              <a:lnSpc>
                <a:spcPct val="110000"/>
              </a:lnSpc>
              <a:spcBef>
                <a:spcPct val="10000"/>
              </a:spcBef>
              <a:buClr>
                <a:srgbClr val="CC9900"/>
              </a:buClr>
              <a:buSzPct val="65000"/>
              <a:defRPr/>
            </a:pPr>
            <a:r>
              <a:rPr lang="zh-TW" altLang="en-US" sz="2000" b="1" dirty="0">
                <a:solidFill>
                  <a:srgbClr val="000066"/>
                </a:solidFill>
                <a:latin typeface="Times New Roman" pitchFamily="18" charset="0"/>
                <a:ea typeface="標楷體" pitchFamily="65" charset="-120"/>
              </a:rPr>
              <a:t>五、 </a:t>
            </a:r>
            <a:r>
              <a:rPr lang="en-US" altLang="zh-TW" sz="2000" b="1" dirty="0">
                <a:solidFill>
                  <a:srgbClr val="000066"/>
                </a:solidFill>
                <a:latin typeface="Times New Roman" pitchFamily="18" charset="0"/>
                <a:ea typeface="標楷體" pitchFamily="65" charset="-120"/>
              </a:rPr>
              <a:t>107</a:t>
            </a:r>
            <a:r>
              <a:rPr lang="zh-TW" altLang="en-US" sz="2000" b="1" dirty="0">
                <a:solidFill>
                  <a:srgbClr val="000066"/>
                </a:solidFill>
                <a:latin typeface="Times New Roman" pitchFamily="18" charset="0"/>
                <a:ea typeface="標楷體" pitchFamily="65" charset="-120"/>
              </a:rPr>
              <a:t>年度太陽光電使用參數</a:t>
            </a:r>
            <a:endParaRPr lang="en-US" altLang="zh-TW" sz="2000" b="1" dirty="0">
              <a:solidFill>
                <a:srgbClr val="000066"/>
              </a:solidFill>
              <a:latin typeface="Times New Roman" pitchFamily="18" charset="0"/>
              <a:ea typeface="標楷體"/>
            </a:endParaRPr>
          </a:p>
          <a:p>
            <a:pPr marL="180975" marR="0" lvl="0" indent="-180975" algn="l" defTabSz="914400" rtl="0" eaLnBrk="1" fontAlgn="base" latinLnBrk="0" hangingPunct="1">
              <a:lnSpc>
                <a:spcPct val="110000"/>
              </a:lnSpc>
              <a:spcBef>
                <a:spcPct val="10000"/>
              </a:spcBef>
              <a:spcAft>
                <a:spcPct val="0"/>
              </a:spcAft>
              <a:buClr>
                <a:srgbClr val="CC9900"/>
              </a:buClr>
              <a:buSzPct val="65000"/>
              <a:buFont typeface="Wingdings" pitchFamily="2" charset="2"/>
              <a:buNone/>
              <a:tabLst/>
              <a:defRPr/>
            </a:pPr>
            <a:r>
              <a:rPr kumimoji="1" lang="en-US" altLang="zh-TW" sz="2000" b="1" i="0" u="none" strike="noStrike" kern="1200" cap="none" spc="0" normalizeH="0" baseline="0" noProof="0" dirty="0">
                <a:ln>
                  <a:noFill/>
                </a:ln>
                <a:solidFill>
                  <a:srgbClr val="000066"/>
                </a:solidFill>
                <a:effectLst/>
                <a:uLnTx/>
                <a:uFillTx/>
                <a:latin typeface="Times New Roman" pitchFamily="18" charset="0"/>
                <a:ea typeface="標楷體"/>
                <a:cs typeface="+mn-cs"/>
              </a:rPr>
              <a:t>(</a:t>
            </a:r>
            <a:r>
              <a:rPr kumimoji="1" lang="zh-TW" altLang="en-US" sz="2000" b="1" i="0" u="none" strike="noStrike" kern="1200" cap="none" spc="0" normalizeH="0" baseline="0" noProof="0" dirty="0">
                <a:ln>
                  <a:noFill/>
                </a:ln>
                <a:solidFill>
                  <a:srgbClr val="000066"/>
                </a:solidFill>
                <a:effectLst/>
                <a:uLnTx/>
                <a:uFillTx/>
                <a:latin typeface="Times New Roman" pitchFamily="18" charset="0"/>
                <a:ea typeface="標楷體"/>
                <a:cs typeface="+mn-cs"/>
              </a:rPr>
              <a:t>二</a:t>
            </a:r>
            <a:r>
              <a:rPr kumimoji="1" lang="en-US" altLang="zh-TW" sz="2000" b="1" i="0" u="none" strike="noStrike" kern="1200" cap="none" spc="0" normalizeH="0" baseline="0" noProof="0" dirty="0">
                <a:ln>
                  <a:noFill/>
                </a:ln>
                <a:solidFill>
                  <a:srgbClr val="000066"/>
                </a:solidFill>
                <a:effectLst/>
                <a:uLnTx/>
                <a:uFillTx/>
                <a:latin typeface="Times New Roman" pitchFamily="18" charset="0"/>
                <a:ea typeface="標楷體"/>
                <a:cs typeface="+mn-cs"/>
              </a:rPr>
              <a:t>)</a:t>
            </a:r>
            <a:r>
              <a:rPr kumimoji="1" lang="zh-TW" altLang="en-US" sz="2000" b="1" i="0" u="none" strike="noStrike" kern="1200" cap="none" spc="0" normalizeH="0" baseline="0" noProof="0" dirty="0">
                <a:ln>
                  <a:noFill/>
                </a:ln>
                <a:solidFill>
                  <a:srgbClr val="000066"/>
                </a:solidFill>
                <a:effectLst/>
                <a:uLnTx/>
                <a:uFillTx/>
                <a:latin typeface="Times New Roman" pitchFamily="18" charset="0"/>
                <a:ea typeface="標楷體"/>
                <a:cs typeface="+mn-cs"/>
              </a:rPr>
              <a:t>年運轉維護費</a:t>
            </a:r>
            <a:endParaRPr kumimoji="1" lang="en-US" altLang="zh-TW" sz="2000" b="1" i="0" u="none" strike="noStrike" kern="1200" cap="none" spc="0" normalizeH="0" baseline="0" noProof="0" dirty="0">
              <a:ln>
                <a:noFill/>
              </a:ln>
              <a:solidFill>
                <a:srgbClr val="000066"/>
              </a:solidFill>
              <a:effectLst/>
              <a:uLnTx/>
              <a:uFillTx/>
              <a:latin typeface="Times New Roman" pitchFamily="18" charset="0"/>
              <a:ea typeface="標楷體"/>
              <a:cs typeface="+mn-cs"/>
            </a:endParaRPr>
          </a:p>
          <a:p>
            <a:pPr marL="360363" marR="0" lvl="1" indent="-273050" algn="just" defTabSz="914400" rtl="0" eaLnBrk="1" fontAlgn="auto" latinLnBrk="0" hangingPunct="0">
              <a:lnSpc>
                <a:spcPct val="100000"/>
              </a:lnSpc>
              <a:spcBef>
                <a:spcPts val="0"/>
              </a:spcBef>
              <a:spcAft>
                <a:spcPts val="0"/>
              </a:spcAft>
              <a:buClr>
                <a:srgbClr val="CC9900"/>
              </a:buClr>
              <a:buSzPct val="65000"/>
              <a:buFontTx/>
              <a:buNone/>
              <a:tabLst/>
              <a:defRPr/>
            </a:pP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(5)</a:t>
            </a:r>
            <a:r>
              <a:rPr kumimoji="0" lang="en-US" altLang="zh-TW"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107</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年度運轉維護費用金額採台電公司與</a:t>
            </a:r>
            <a:r>
              <a:rPr kumimoji="1" lang="zh-TW" altLang="en-US" sz="1800" b="1" i="0" u="none" strike="noStrike" kern="1200" cap="none" spc="0" normalizeH="0" baseline="0" noProof="0" dirty="0">
                <a:ln>
                  <a:noFill/>
                </a:ln>
                <a:solidFill>
                  <a:srgbClr val="000000"/>
                </a:solidFill>
                <a:effectLst/>
                <a:uLnTx/>
                <a:uFillTx/>
                <a:latin typeface="Times New Roman" pitchFamily="18" charset="0"/>
                <a:ea typeface="標楷體"/>
                <a:cs typeface="+mn-cs"/>
              </a:rPr>
              <a:t>太陽光電系統公會</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所提資料並加計保險費用進行估算，進行估算後之</a:t>
            </a:r>
            <a:r>
              <a:rPr kumimoji="0" lang="zh-TW" altLang="en-US" sz="1800" b="1" i="0" u="sng"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屋頂型</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比例為</a:t>
            </a:r>
            <a:r>
              <a:rPr kumimoji="0" lang="en-US" altLang="zh-TW" sz="1800" b="1" i="0" u="sng"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3.41%</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r>
              <a:rPr kumimoji="0" lang="zh-TW" altLang="en-US"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地面型</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為</a:t>
            </a:r>
            <a:r>
              <a:rPr kumimoji="0" lang="en-US" altLang="zh-TW"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2.33%</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及</a:t>
            </a:r>
            <a:r>
              <a:rPr kumimoji="0" lang="zh-TW" altLang="en-US"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水面型</a:t>
            </a:r>
            <a:r>
              <a:rPr kumimoji="0" lang="en-US" altLang="zh-TW"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a:t>
            </a:r>
            <a:r>
              <a:rPr kumimoji="0" lang="zh-TW" altLang="en-US"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浮力式</a:t>
            </a:r>
            <a:r>
              <a:rPr kumimoji="0" lang="en-US" altLang="zh-TW"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為</a:t>
            </a:r>
            <a:r>
              <a:rPr kumimoji="0" lang="en-US" altLang="zh-TW"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2.09%</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，故建議</a:t>
            </a:r>
            <a:r>
              <a:rPr kumimoji="0" lang="en-US" altLang="zh-TW"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107</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年度太陽光電年運轉維護費占期初設置成本比例</a:t>
            </a:r>
            <a:r>
              <a:rPr kumimoji="0" lang="zh-TW" altLang="en-US" sz="1800" b="1" i="0" u="sng"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屋頂型</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為</a:t>
            </a:r>
            <a:r>
              <a:rPr kumimoji="0" lang="en-US" altLang="zh-TW" sz="1800" b="1" i="0" u="sng" strike="noStrike" kern="1200" cap="none" spc="0" normalizeH="0" baseline="0" noProof="0" dirty="0">
                <a:ln>
                  <a:noFill/>
                </a:ln>
                <a:solidFill>
                  <a:srgbClr val="FF3399"/>
                </a:solidFill>
                <a:effectLst/>
                <a:uLnTx/>
                <a:uFillTx/>
                <a:latin typeface="Times New Roman" pitchFamily="18" charset="0"/>
                <a:ea typeface="標楷體" pitchFamily="65" charset="-120"/>
                <a:cs typeface="+mn-cs"/>
              </a:rPr>
              <a:t>3.41%</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r>
              <a:rPr kumimoji="0" lang="zh-TW" altLang="en-US"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地面型</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為</a:t>
            </a:r>
            <a:r>
              <a:rPr kumimoji="0" lang="en-US" altLang="zh-TW"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2.33%</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及</a:t>
            </a:r>
            <a:r>
              <a:rPr kumimoji="0" lang="zh-TW" altLang="en-US"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水面型</a:t>
            </a:r>
            <a:r>
              <a:rPr kumimoji="0" lang="en-US" altLang="zh-TW"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a:t>
            </a:r>
            <a:r>
              <a:rPr kumimoji="0" lang="zh-TW" altLang="en-US"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浮力式</a:t>
            </a:r>
            <a:r>
              <a:rPr kumimoji="0" lang="en-US" altLang="zh-TW"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為</a:t>
            </a:r>
            <a:r>
              <a:rPr kumimoji="0" lang="en-US" altLang="zh-TW" sz="18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2.09% </a:t>
            </a:r>
            <a:r>
              <a:rPr kumimoji="0" lang="zh-TW" altLang="en-US"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endParaRPr kumimoji="0" lang="en-US" altLang="zh-TW"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p:txBody>
      </p:sp>
      <p:graphicFrame>
        <p:nvGraphicFramePr>
          <p:cNvPr id="9" name="表格 8">
            <a:extLst/>
          </p:cNvPr>
          <p:cNvGraphicFramePr>
            <a:graphicFrameLocks noGrp="1"/>
          </p:cNvGraphicFramePr>
          <p:nvPr>
            <p:extLst>
              <p:ext uri="{D42A27DB-BD31-4B8C-83A1-F6EECF244321}">
                <p14:modId xmlns:p14="http://schemas.microsoft.com/office/powerpoint/2010/main" val="2475873248"/>
              </p:ext>
            </p:extLst>
          </p:nvPr>
        </p:nvGraphicFramePr>
        <p:xfrm>
          <a:off x="1307671" y="2490713"/>
          <a:ext cx="6420011" cy="1882697"/>
        </p:xfrm>
        <a:graphic>
          <a:graphicData uri="http://schemas.openxmlformats.org/drawingml/2006/table">
            <a:tbl>
              <a:tblPr firstRow="1" bandRow="1">
                <a:tableStyleId>{5C22544A-7EE6-4342-B048-85BDC9FD1C3A}</a:tableStyleId>
              </a:tblPr>
              <a:tblGrid>
                <a:gridCol w="787688">
                  <a:extLst>
                    <a:ext uri="{9D8B030D-6E8A-4147-A177-3AD203B41FA5}">
                      <a16:colId xmlns:a16="http://schemas.microsoft.com/office/drawing/2014/main" val="20000"/>
                    </a:ext>
                  </a:extLst>
                </a:gridCol>
                <a:gridCol w="1211977">
                  <a:extLst>
                    <a:ext uri="{9D8B030D-6E8A-4147-A177-3AD203B41FA5}">
                      <a16:colId xmlns:a16="http://schemas.microsoft.com/office/drawing/2014/main" val="20001"/>
                    </a:ext>
                  </a:extLst>
                </a:gridCol>
                <a:gridCol w="1323929">
                  <a:extLst>
                    <a:ext uri="{9D8B030D-6E8A-4147-A177-3AD203B41FA5}">
                      <a16:colId xmlns:a16="http://schemas.microsoft.com/office/drawing/2014/main" val="20002"/>
                    </a:ext>
                  </a:extLst>
                </a:gridCol>
                <a:gridCol w="1196457">
                  <a:extLst>
                    <a:ext uri="{9D8B030D-6E8A-4147-A177-3AD203B41FA5}">
                      <a16:colId xmlns:a16="http://schemas.microsoft.com/office/drawing/2014/main" val="20003"/>
                    </a:ext>
                  </a:extLst>
                </a:gridCol>
                <a:gridCol w="589643">
                  <a:extLst>
                    <a:ext uri="{9D8B030D-6E8A-4147-A177-3AD203B41FA5}">
                      <a16:colId xmlns:a16="http://schemas.microsoft.com/office/drawing/2014/main" val="20004"/>
                    </a:ext>
                  </a:extLst>
                </a:gridCol>
                <a:gridCol w="1310317">
                  <a:extLst>
                    <a:ext uri="{9D8B030D-6E8A-4147-A177-3AD203B41FA5}">
                      <a16:colId xmlns:a16="http://schemas.microsoft.com/office/drawing/2014/main" val="20005"/>
                    </a:ext>
                  </a:extLst>
                </a:gridCol>
              </a:tblGrid>
              <a:tr h="447391">
                <a:tc>
                  <a:txBody>
                    <a:bodyPr/>
                    <a:lstStyle/>
                    <a:p>
                      <a:pPr algn="ctr">
                        <a:lnSpc>
                          <a:spcPts val="1400"/>
                        </a:lnSpc>
                        <a:spcBef>
                          <a:spcPts val="0"/>
                        </a:spcBef>
                        <a:spcAft>
                          <a:spcPts val="0"/>
                        </a:spcAft>
                      </a:pP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類型</a:t>
                      </a:r>
                    </a:p>
                  </a:txBody>
                  <a:tcPr marL="91412" marR="91412" marT="45805" marB="45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alpha val="50000"/>
                      </a:srgbClr>
                    </a:solidFill>
                  </a:tcPr>
                </a:tc>
                <a:tc>
                  <a:txBody>
                    <a:bodyPr/>
                    <a:lstStyle/>
                    <a:p>
                      <a:pPr algn="ctr">
                        <a:lnSpc>
                          <a:spcPts val="1400"/>
                        </a:lnSpc>
                        <a:spcBef>
                          <a:spcPts val="0"/>
                        </a:spcBef>
                        <a:spcAft>
                          <a:spcPts val="0"/>
                        </a:spcAft>
                      </a:pPr>
                      <a:r>
                        <a:rPr lang="zh-TW"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裝置容量級距</a:t>
                      </a:r>
                      <a:endPar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lnSpc>
                          <a:spcPts val="1400"/>
                        </a:lnSpc>
                        <a:spcBef>
                          <a:spcPts val="0"/>
                        </a:spcBef>
                        <a:spcAft>
                          <a:spcPts val="0"/>
                        </a:spcAft>
                      </a:pP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txBody>
                  <a:tcPr marL="91412" marR="91412" marT="45805" marB="45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alpha val="50000"/>
                      </a:srgbClr>
                    </a:solidFill>
                  </a:tcPr>
                </a:tc>
                <a:tc>
                  <a:txBody>
                    <a:bodyPr/>
                    <a:lstStyle/>
                    <a:p>
                      <a:pPr algn="ctr">
                        <a:lnSpc>
                          <a:spcPts val="1400"/>
                        </a:lnSpc>
                        <a:spcBef>
                          <a:spcPts val="0"/>
                        </a:spcBef>
                        <a:spcAft>
                          <a:spcPts val="0"/>
                        </a:spcAft>
                      </a:pP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年度期初設置成本</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6" marR="91426" marT="45746" marB="457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alpha val="50000"/>
                      </a:srgbClr>
                    </a:solidFill>
                  </a:tcPr>
                </a:tc>
                <a:tc>
                  <a:txBody>
                    <a:bodyPr/>
                    <a:lstStyle/>
                    <a:p>
                      <a:pPr algn="ctr">
                        <a:lnSpc>
                          <a:spcPts val="1400"/>
                        </a:lnSpc>
                        <a:spcBef>
                          <a:spcPts val="0"/>
                        </a:spcBef>
                        <a:spcAft>
                          <a:spcPts val="0"/>
                        </a:spcAft>
                      </a:pPr>
                      <a:r>
                        <a:rPr lang="zh-TW"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運轉維護費用</a:t>
                      </a:r>
                      <a:endPar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marR="0" indent="0" algn="ctr" defTabSz="914400" rtl="0" eaLnBrk="1" fontAlgn="auto" latinLnBrk="0" hangingPunct="1">
                        <a:lnSpc>
                          <a:spcPts val="1400"/>
                        </a:lnSpc>
                        <a:spcBef>
                          <a:spcPts val="0"/>
                        </a:spcBef>
                        <a:spcAft>
                          <a:spcPts val="0"/>
                        </a:spcAft>
                        <a:buClrTx/>
                        <a:buSzTx/>
                        <a:buFontTx/>
                        <a:buNone/>
                        <a:tabLst/>
                        <a:defRPr/>
                      </a:pP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6" marR="91426" marT="45746" marB="457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alpha val="50000"/>
                      </a:srgbClr>
                    </a:solid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lang="zh-TW" altLang="en-US" sz="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占比</a:t>
                      </a:r>
                      <a:endParaRPr lang="en-US" altLang="zh-TW" sz="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marR="0" indent="0" algn="ctr" defTabSz="914400" rtl="0" eaLnBrk="1" fontAlgn="auto" latinLnBrk="0" hangingPunct="1">
                        <a:lnSpc>
                          <a:spcPts val="1400"/>
                        </a:lnSpc>
                        <a:spcBef>
                          <a:spcPts val="0"/>
                        </a:spcBef>
                        <a:spcAft>
                          <a:spcPts val="0"/>
                        </a:spcAft>
                        <a:buClrTx/>
                        <a:buSzTx/>
                        <a:buFontTx/>
                        <a:buNone/>
                        <a:tabLst/>
                        <a:defRPr/>
                      </a:pPr>
                      <a:r>
                        <a:rPr lang="en-US" altLang="zh-TW" sz="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6" marR="91426" marT="45746" marB="457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alpha val="50000"/>
                      </a:srgbClr>
                    </a:solid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各類型占比</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marR="0" indent="0" algn="ctr" defTabSz="914400" rtl="0" eaLnBrk="1" fontAlgn="auto" latinLnBrk="0" hangingPunct="1">
                        <a:lnSpc>
                          <a:spcPts val="1400"/>
                        </a:lnSpc>
                        <a:spcBef>
                          <a:spcPts val="0"/>
                        </a:spcBef>
                        <a:spcAft>
                          <a:spcPts val="0"/>
                        </a:spcAft>
                        <a:buClrTx/>
                        <a:buSzTx/>
                        <a:buFontTx/>
                        <a:buNone/>
                        <a:tabLst/>
                        <a:defRPr/>
                      </a:pP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平均值</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6" marR="91426" marT="45746" marB="457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alpha val="50000"/>
                      </a:srgbClr>
                    </a:solidFill>
                  </a:tcPr>
                </a:tc>
                <a:extLst>
                  <a:ext uri="{0D108BD9-81ED-4DB2-BD59-A6C34878D82A}">
                    <a16:rowId xmlns:a16="http://schemas.microsoft.com/office/drawing/2014/main" val="10000"/>
                  </a:ext>
                </a:extLst>
              </a:tr>
              <a:tr h="190597">
                <a:tc rowSpan="4">
                  <a:txBody>
                    <a:bodyPr/>
                    <a:lstStyle/>
                    <a:p>
                      <a:pPr algn="ctr">
                        <a:lnSpc>
                          <a:spcPts val="1200"/>
                        </a:lnSpc>
                        <a:spcBef>
                          <a:spcPts val="0"/>
                        </a:spcBef>
                      </a:pP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屋頂型</a:t>
                      </a:r>
                    </a:p>
                  </a:txBody>
                  <a:tcPr marL="91412" marR="91412" marT="45805" marB="458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marL="0" marR="0" lvl="0" indent="0" algn="ctr" defTabSz="914400" rtl="0" eaLnBrk="0" fontAlgn="base" latinLnBrk="0" hangingPunct="0">
                        <a:lnSpc>
                          <a:spcPts val="1200"/>
                        </a:lnSpc>
                        <a:spcBef>
                          <a:spcPts val="0"/>
                        </a:spcBef>
                        <a:spcAft>
                          <a:spcPts val="0"/>
                        </a:spcAft>
                        <a:buClrTx/>
                        <a:buSzTx/>
                        <a:buFontTx/>
                        <a:buNone/>
                        <a:tabLst/>
                      </a:pPr>
                      <a:r>
                        <a:rPr lang="en-US"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 ~ &lt;20</a:t>
                      </a:r>
                      <a:endParaRPr lang="zh-TW"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57,450</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2,286 </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3.98</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rowSpan="4">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3.41</a:t>
                      </a:r>
                    </a:p>
                  </a:txBody>
                  <a:tcPr marL="9525" marR="9525" marT="95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alpha val="50000"/>
                      </a:srgbClr>
                    </a:solidFill>
                  </a:tcPr>
                </a:tc>
                <a:extLst>
                  <a:ext uri="{0D108BD9-81ED-4DB2-BD59-A6C34878D82A}">
                    <a16:rowId xmlns:a16="http://schemas.microsoft.com/office/drawing/2014/main" val="10001"/>
                  </a:ext>
                </a:extLst>
              </a:tr>
              <a:tr h="223010">
                <a:tc vMerge="1">
                  <a:txBody>
                    <a:bodyPr/>
                    <a:lstStyle/>
                    <a:p>
                      <a:endParaRPr lang="zh-TW"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ts val="1200"/>
                        </a:lnSpc>
                        <a:spcBef>
                          <a:spcPts val="0"/>
                        </a:spcBef>
                        <a:spcAft>
                          <a:spcPts val="0"/>
                        </a:spcAft>
                        <a:buClrTx/>
                        <a:buSzTx/>
                        <a:buFontTx/>
                        <a:buNone/>
                        <a:tabLst/>
                      </a:pPr>
                      <a:r>
                        <a:rPr lang="en-US"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20~ &lt; 100</a:t>
                      </a:r>
                      <a:endParaRPr lang="zh-TW"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51,050 </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1,689 </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3.31</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vMerge="1">
                  <a:txBody>
                    <a:bodyPr/>
                    <a:lstStyle/>
                    <a:p>
                      <a:pPr algn="ctr" fontAlgn="ctr"/>
                      <a:endPar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0002"/>
                  </a:ext>
                </a:extLst>
              </a:tr>
              <a:tr h="190597">
                <a:tc vMerge="1">
                  <a:txBody>
                    <a:bodyPr/>
                    <a:lstStyle/>
                    <a:p>
                      <a:endParaRPr lang="zh-TW"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ts val="1200"/>
                        </a:lnSpc>
                        <a:spcBef>
                          <a:spcPts val="0"/>
                        </a:spcBef>
                        <a:spcAft>
                          <a:spcPts val="0"/>
                        </a:spcAft>
                        <a:buClrTx/>
                        <a:buSzTx/>
                        <a:buFontTx/>
                        <a:buNone/>
                        <a:tabLst/>
                      </a:pPr>
                      <a:r>
                        <a:rPr lang="en-US"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100 ~ &lt; 500</a:t>
                      </a:r>
                      <a:endParaRPr lang="zh-TW"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47,500 </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1,486 </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3.13</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vMerge="1">
                  <a:txBody>
                    <a:bodyPr/>
                    <a:lstStyle/>
                    <a:p>
                      <a:pPr algn="ctr" fontAlgn="ctr"/>
                      <a:endPar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0003"/>
                  </a:ext>
                </a:extLst>
              </a:tr>
              <a:tr h="190597">
                <a:tc vMerge="1">
                  <a:txBody>
                    <a:bodyPr/>
                    <a:lstStyle/>
                    <a:p>
                      <a:endParaRPr lang="zh-TW"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ts val="1200"/>
                        </a:lnSpc>
                        <a:spcBef>
                          <a:spcPts val="0"/>
                        </a:spcBef>
                        <a:spcAft>
                          <a:spcPts val="0"/>
                        </a:spcAft>
                        <a:buClrTx/>
                        <a:buSzTx/>
                        <a:buFontTx/>
                        <a:buNone/>
                        <a:tabLst/>
                      </a:pPr>
                      <a:r>
                        <a:rPr lang="en-US"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500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46,150 </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1,486 </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3.22</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alpha val="50000"/>
                      </a:srgbClr>
                    </a:solidFill>
                  </a:tcPr>
                </a:tc>
                <a:tc vMerge="1">
                  <a:txBody>
                    <a:bodyPr/>
                    <a:lstStyle/>
                    <a:p>
                      <a:pPr algn="ctr" fontAlgn="ctr"/>
                      <a:endParaRPr lang="en-US" altLang="zh-TW" sz="1400" b="1"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0004"/>
                  </a:ext>
                </a:extLst>
              </a:tr>
              <a:tr h="244095">
                <a:tc>
                  <a:txBody>
                    <a:bodyPr/>
                    <a:lstStyle/>
                    <a:p>
                      <a:pPr algn="ctr">
                        <a:lnSpc>
                          <a:spcPts val="1200"/>
                        </a:lnSpc>
                        <a:spcBef>
                          <a:spcPts val="0"/>
                        </a:spcBef>
                      </a:pP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地面型</a:t>
                      </a:r>
                    </a:p>
                  </a:txBody>
                  <a:tcPr marL="91412" marR="91412" marT="45805" marB="458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lnSpc>
                          <a:spcPts val="1200"/>
                        </a:lnSpc>
                        <a:spcBef>
                          <a:spcPts val="0"/>
                        </a:spcBef>
                      </a:pPr>
                      <a:r>
                        <a:rPr lang="en-US"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7621" marR="7621" marT="76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51,500 </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1,200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2.33</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2.33</a:t>
                      </a:r>
                    </a:p>
                  </a:txBody>
                  <a:tcPr marL="9523" marR="9523" marT="95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alpha val="50000"/>
                      </a:srgbClr>
                    </a:solidFill>
                  </a:tcPr>
                </a:tc>
                <a:extLst>
                  <a:ext uri="{0D108BD9-81ED-4DB2-BD59-A6C34878D82A}">
                    <a16:rowId xmlns:a16="http://schemas.microsoft.com/office/drawing/2014/main" val="10005"/>
                  </a:ext>
                </a:extLst>
              </a:tr>
              <a:tr h="244088">
                <a:tc>
                  <a:txBody>
                    <a:bodyPr/>
                    <a:lstStyle/>
                    <a:p>
                      <a:pPr algn="ctr">
                        <a:lnSpc>
                          <a:spcPts val="1200"/>
                        </a:lnSpc>
                        <a:spcBef>
                          <a:spcPts val="0"/>
                        </a:spcBef>
                      </a:pP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水面型</a:t>
                      </a:r>
                      <a:endPar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lnSpc>
                          <a:spcPts val="1200"/>
                        </a:lnSpc>
                        <a:spcBef>
                          <a:spcPts val="0"/>
                        </a:spcBef>
                      </a:pP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浮力式</a:t>
                      </a: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12" marR="91412" marT="45805" marB="458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marL="0" marR="0" indent="0" algn="ctr" defTabSz="914400" rtl="0" eaLnBrk="1" fontAlgn="ctr" latinLnBrk="0" hangingPunct="1">
                        <a:lnSpc>
                          <a:spcPts val="1200"/>
                        </a:lnSpc>
                        <a:spcBef>
                          <a:spcPts val="0"/>
                        </a:spcBef>
                        <a:spcAft>
                          <a:spcPts val="0"/>
                        </a:spcAft>
                        <a:buClrTx/>
                        <a:buSzTx/>
                        <a:buFontTx/>
                        <a:buNone/>
                        <a:tabLst/>
                        <a:defRPr/>
                      </a:pPr>
                      <a:r>
                        <a:rPr lang="en-US"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7621" marR="7621" marT="76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57,500 </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1,200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2.09</a:t>
                      </a:r>
                    </a:p>
                  </a:txBody>
                  <a:tcPr marL="7620" marR="7620" marT="7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alpha val="50000"/>
                      </a:srgbClr>
                    </a:solidFill>
                  </a:tcPr>
                </a:tc>
                <a:tc>
                  <a:txBody>
                    <a:bodyPr/>
                    <a:lstStyle/>
                    <a:p>
                      <a:pPr algn="ctr" fontAlgn="ctr"/>
                      <a:r>
                        <a:rPr lang="en-US" altLang="zh-TW" sz="1200" b="0" i="0" u="none" strike="noStrike" kern="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2.09</a:t>
                      </a:r>
                    </a:p>
                  </a:txBody>
                  <a:tcPr marL="9523" marR="9523" marT="95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alpha val="50000"/>
                      </a:srgbClr>
                    </a:solidFill>
                  </a:tcPr>
                </a:tc>
                <a:extLst>
                  <a:ext uri="{0D108BD9-81ED-4DB2-BD59-A6C34878D82A}">
                    <a16:rowId xmlns:a16="http://schemas.microsoft.com/office/drawing/2014/main" val="10006"/>
                  </a:ext>
                </a:extLst>
              </a:tr>
            </a:tbl>
          </a:graphicData>
        </a:graphic>
      </p:graphicFrame>
      <p:sp>
        <p:nvSpPr>
          <p:cNvPr id="7"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2481822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ChangeArrowheads="1"/>
          </p:cNvSpPr>
          <p:nvPr/>
        </p:nvSpPr>
        <p:spPr bwMode="auto">
          <a:xfrm>
            <a:off x="142875" y="549275"/>
            <a:ext cx="8821613" cy="3815829"/>
          </a:xfrm>
          <a:prstGeom prst="rect">
            <a:avLst/>
          </a:prstGeom>
          <a:noFill/>
          <a:ln>
            <a:noFill/>
          </a:ln>
          <a:extLst/>
        </p:spPr>
        <p:txBody>
          <a:bodyPr/>
          <a:lstStyle/>
          <a:p>
            <a:pPr marL="180975" indent="-180975">
              <a:lnSpc>
                <a:spcPts val="2200"/>
              </a:lnSpc>
              <a:spcBef>
                <a:spcPct val="10000"/>
              </a:spcBef>
              <a:buClr>
                <a:srgbClr val="CC9900"/>
              </a:buClr>
              <a:buSzPct val="65000"/>
              <a:defRPr/>
            </a:pPr>
            <a:r>
              <a:rPr lang="zh-TW" altLang="en-US" sz="2400" b="1" dirty="0">
                <a:solidFill>
                  <a:srgbClr val="000066"/>
                </a:solidFill>
                <a:latin typeface="Times New Roman" pitchFamily="18" charset="0"/>
                <a:ea typeface="標楷體" pitchFamily="65" charset="-120"/>
              </a:rPr>
              <a:t>五、 </a:t>
            </a:r>
            <a:r>
              <a:rPr lang="en-US" altLang="zh-TW" sz="2400" b="1" dirty="0">
                <a:solidFill>
                  <a:srgbClr val="000066"/>
                </a:solidFill>
                <a:latin typeface="Times New Roman" pitchFamily="18" charset="0"/>
                <a:ea typeface="標楷體" pitchFamily="65" charset="-120"/>
              </a:rPr>
              <a:t>107</a:t>
            </a:r>
            <a:r>
              <a:rPr lang="zh-TW" altLang="en-US" sz="2400" b="1" dirty="0">
                <a:solidFill>
                  <a:srgbClr val="000066"/>
                </a:solidFill>
                <a:latin typeface="Times New Roman" pitchFamily="18" charset="0"/>
                <a:ea typeface="標楷體" pitchFamily="65" charset="-120"/>
              </a:rPr>
              <a:t>年度太陽光電使用參數</a:t>
            </a:r>
            <a:endParaRPr lang="en-US" altLang="zh-TW" sz="2400" b="1" dirty="0">
              <a:solidFill>
                <a:srgbClr val="000066"/>
              </a:solidFill>
              <a:latin typeface="Times New Roman" pitchFamily="18" charset="0"/>
              <a:ea typeface="標楷體"/>
            </a:endParaRPr>
          </a:p>
          <a:p>
            <a:pPr marL="180975" indent="-180975">
              <a:lnSpc>
                <a:spcPts val="2500"/>
              </a:lnSpc>
              <a:spcBef>
                <a:spcPts val="200"/>
              </a:spcBef>
              <a:buClr>
                <a:srgbClr val="CC9900"/>
              </a:buClr>
              <a:buSzPct val="65000"/>
              <a:buFont typeface="Wingdings" pitchFamily="2" charset="2"/>
              <a:buNone/>
              <a:defRPr/>
            </a:pPr>
            <a:r>
              <a:rPr lang="en-US" altLang="zh-TW" sz="2400" b="1" dirty="0">
                <a:solidFill>
                  <a:srgbClr val="000066"/>
                </a:solidFill>
                <a:latin typeface="Times New Roman" pitchFamily="18" charset="0"/>
                <a:ea typeface="標楷體"/>
              </a:rPr>
              <a:t>(</a:t>
            </a:r>
            <a:r>
              <a:rPr lang="zh-TW" altLang="en-US" sz="2400" b="1" dirty="0">
                <a:solidFill>
                  <a:srgbClr val="000066"/>
                </a:solidFill>
                <a:latin typeface="Times New Roman" pitchFamily="18" charset="0"/>
                <a:ea typeface="標楷體"/>
              </a:rPr>
              <a:t>三</a:t>
            </a:r>
            <a:r>
              <a:rPr lang="en-US" altLang="zh-TW" sz="2400" b="1" dirty="0">
                <a:solidFill>
                  <a:srgbClr val="000066"/>
                </a:solidFill>
                <a:latin typeface="Times New Roman" pitchFamily="18" charset="0"/>
                <a:ea typeface="標楷體"/>
              </a:rPr>
              <a:t>)</a:t>
            </a:r>
            <a:r>
              <a:rPr lang="zh-TW" altLang="en-US" sz="2400" b="1" dirty="0">
                <a:solidFill>
                  <a:srgbClr val="000066"/>
                </a:solidFill>
                <a:latin typeface="Times New Roman" pitchFamily="18" charset="0"/>
                <a:ea typeface="標楷體"/>
              </a:rPr>
              <a:t>年售電量</a:t>
            </a:r>
            <a:endParaRPr lang="en-US" altLang="zh-TW" sz="2400" b="1" dirty="0">
              <a:solidFill>
                <a:srgbClr val="000066"/>
              </a:solidFill>
              <a:latin typeface="Times New Roman" pitchFamily="18" charset="0"/>
              <a:ea typeface="標楷體"/>
            </a:endParaRPr>
          </a:p>
          <a:p>
            <a:pPr marL="87313">
              <a:lnSpc>
                <a:spcPts val="2400"/>
              </a:lnSpc>
              <a:spcBef>
                <a:spcPts val="300"/>
              </a:spcBef>
              <a:buClr>
                <a:srgbClr val="CC9900"/>
              </a:buClr>
              <a:buSzPct val="65000"/>
              <a:buFont typeface="Wingdings" pitchFamily="2" charset="2"/>
              <a:buNone/>
              <a:defRPr/>
            </a:pPr>
            <a:r>
              <a:rPr lang="en-US" altLang="zh-TW" sz="2000" b="1" dirty="0">
                <a:solidFill>
                  <a:srgbClr val="660066"/>
                </a:solidFill>
                <a:latin typeface="Times New Roman" pitchFamily="18" charset="0"/>
                <a:ea typeface="標楷體"/>
                <a:cs typeface="Times New Roman" pitchFamily="18" charset="0"/>
              </a:rPr>
              <a:t>1.</a:t>
            </a:r>
            <a:r>
              <a:rPr lang="zh-TW" altLang="zh-TW" sz="2000" b="1" dirty="0">
                <a:solidFill>
                  <a:srgbClr val="660066"/>
                </a:solidFill>
                <a:latin typeface="Times New Roman" pitchFamily="18" charset="0"/>
                <a:ea typeface="標楷體"/>
                <a:cs typeface="Times New Roman" pitchFamily="18" charset="0"/>
              </a:rPr>
              <a:t>10</a:t>
            </a:r>
            <a:r>
              <a:rPr lang="en-US" altLang="zh-TW" sz="2000" b="1" dirty="0">
                <a:solidFill>
                  <a:srgbClr val="660066"/>
                </a:solidFill>
                <a:latin typeface="Times New Roman" pitchFamily="18" charset="0"/>
                <a:ea typeface="標楷體"/>
                <a:cs typeface="Times New Roman" pitchFamily="18" charset="0"/>
              </a:rPr>
              <a:t>6</a:t>
            </a:r>
            <a:r>
              <a:rPr lang="zh-TW" altLang="zh-TW" sz="2000" b="1" dirty="0">
                <a:solidFill>
                  <a:srgbClr val="660066"/>
                </a:solidFill>
                <a:latin typeface="Times New Roman" pitchFamily="18" charset="0"/>
                <a:ea typeface="標楷體"/>
                <a:cs typeface="Times New Roman" pitchFamily="18" charset="0"/>
              </a:rPr>
              <a:t>年</a:t>
            </a:r>
            <a:r>
              <a:rPr lang="zh-TW" altLang="en-US" sz="2000" b="1" dirty="0">
                <a:solidFill>
                  <a:srgbClr val="660066"/>
                </a:solidFill>
                <a:latin typeface="Times New Roman" pitchFamily="18" charset="0"/>
                <a:ea typeface="標楷體"/>
                <a:cs typeface="Times New Roman" pitchFamily="18" charset="0"/>
              </a:rPr>
              <a:t>度</a:t>
            </a:r>
            <a:r>
              <a:rPr lang="zh-TW" altLang="zh-TW" sz="2000" b="1" dirty="0">
                <a:solidFill>
                  <a:srgbClr val="660066"/>
                </a:solidFill>
                <a:latin typeface="Times New Roman" pitchFamily="18" charset="0"/>
                <a:ea typeface="標楷體"/>
                <a:cs typeface="Times New Roman" pitchFamily="18" charset="0"/>
              </a:rPr>
              <a:t>審定會使用參數值</a:t>
            </a:r>
            <a:r>
              <a:rPr lang="zh-TW" altLang="en-US" sz="2000" b="1" dirty="0">
                <a:solidFill>
                  <a:srgbClr val="660066"/>
                </a:solidFill>
                <a:latin typeface="Times New Roman" pitchFamily="18" charset="0"/>
                <a:ea typeface="標楷體"/>
                <a:cs typeface="Times New Roman" pitchFamily="18" charset="0"/>
              </a:rPr>
              <a:t>：</a:t>
            </a:r>
            <a:r>
              <a:rPr lang="en-US" altLang="zh-TW" sz="2000" b="1" dirty="0">
                <a:solidFill>
                  <a:srgbClr val="660066"/>
                </a:solidFill>
                <a:latin typeface="Times New Roman" pitchFamily="18" charset="0"/>
                <a:ea typeface="標楷體"/>
                <a:cs typeface="Times New Roman" pitchFamily="18" charset="0"/>
              </a:rPr>
              <a:t>1,250</a:t>
            </a:r>
            <a:r>
              <a:rPr lang="zh-TW" altLang="en-US" sz="2000" b="1" dirty="0">
                <a:solidFill>
                  <a:srgbClr val="660066"/>
                </a:solidFill>
                <a:latin typeface="Times New Roman" pitchFamily="18" charset="0"/>
                <a:ea typeface="標楷體"/>
                <a:cs typeface="Times New Roman" pitchFamily="18" charset="0"/>
              </a:rPr>
              <a:t>度</a:t>
            </a:r>
            <a:r>
              <a:rPr lang="en-US" altLang="zh-TW" sz="2000" b="1" dirty="0">
                <a:solidFill>
                  <a:srgbClr val="660066"/>
                </a:solidFill>
                <a:latin typeface="Times New Roman" pitchFamily="18" charset="0"/>
                <a:ea typeface="標楷體"/>
                <a:cs typeface="Times New Roman" pitchFamily="18" charset="0"/>
              </a:rPr>
              <a:t>/</a:t>
            </a:r>
            <a:r>
              <a:rPr lang="zh-TW" altLang="en-US" sz="2000" b="1" dirty="0">
                <a:solidFill>
                  <a:srgbClr val="660066"/>
                </a:solidFill>
                <a:latin typeface="Times New Roman" pitchFamily="18" charset="0"/>
                <a:ea typeface="標楷體"/>
                <a:cs typeface="Times New Roman" pitchFamily="18" charset="0"/>
              </a:rPr>
              <a:t>瓩</a:t>
            </a:r>
            <a:endParaRPr lang="en-US" altLang="zh-TW" sz="2000" b="1" dirty="0">
              <a:solidFill>
                <a:srgbClr val="660066"/>
              </a:solidFill>
              <a:latin typeface="Times New Roman" pitchFamily="18" charset="0"/>
              <a:ea typeface="標楷體"/>
              <a:cs typeface="Times New Roman" pitchFamily="18" charset="0"/>
            </a:endParaRPr>
          </a:p>
          <a:p>
            <a:pPr marL="87313">
              <a:lnSpc>
                <a:spcPts val="2400"/>
              </a:lnSpc>
              <a:spcBef>
                <a:spcPts val="300"/>
              </a:spcBef>
              <a:buClr>
                <a:srgbClr val="CC9900"/>
              </a:buClr>
              <a:buSzPct val="65000"/>
              <a:defRPr/>
            </a:pPr>
            <a:r>
              <a:rPr lang="en-US" altLang="zh-TW" sz="2000" b="1" dirty="0">
                <a:solidFill>
                  <a:srgbClr val="660066"/>
                </a:solidFill>
                <a:latin typeface="Times New Roman" pitchFamily="18" charset="0"/>
                <a:ea typeface="標楷體"/>
                <a:cs typeface="Times New Roman" pitchFamily="18" charset="0"/>
              </a:rPr>
              <a:t>2.107</a:t>
            </a:r>
            <a:r>
              <a:rPr lang="zh-TW" altLang="en-US" sz="2000" b="1" dirty="0">
                <a:solidFill>
                  <a:srgbClr val="660066"/>
                </a:solidFill>
                <a:latin typeface="Times New Roman" pitchFamily="18" charset="0"/>
                <a:ea typeface="標楷體"/>
                <a:cs typeface="Times New Roman" pitchFamily="18" charset="0"/>
              </a:rPr>
              <a:t>年度</a:t>
            </a:r>
            <a:r>
              <a:rPr lang="zh-TW" altLang="en-US" sz="2000" b="1" dirty="0">
                <a:solidFill>
                  <a:srgbClr val="660066"/>
                </a:solidFill>
                <a:latin typeface="Times New Roman" pitchFamily="18" charset="0"/>
                <a:ea typeface="標楷體" pitchFamily="65" charset="-120"/>
                <a:cs typeface="Times New Roman" pitchFamily="18" charset="0"/>
              </a:rPr>
              <a:t>第二次</a:t>
            </a:r>
            <a:r>
              <a:rPr lang="zh-TW" altLang="zh-TW" sz="2000" b="1" dirty="0">
                <a:solidFill>
                  <a:srgbClr val="660066"/>
                </a:solidFill>
                <a:latin typeface="Times New Roman" pitchFamily="18" charset="0"/>
                <a:ea typeface="標楷體" pitchFamily="65" charset="-120"/>
                <a:cs typeface="Times New Roman" pitchFamily="18" charset="0"/>
              </a:rPr>
              <a:t>審定會</a:t>
            </a:r>
            <a:r>
              <a:rPr lang="zh-TW" altLang="en-US" sz="2000" b="1" dirty="0">
                <a:solidFill>
                  <a:srgbClr val="660066"/>
                </a:solidFill>
                <a:latin typeface="Times New Roman" pitchFamily="18" charset="0"/>
                <a:ea typeface="標楷體" pitchFamily="65" charset="-120"/>
                <a:cs typeface="Times New Roman" pitchFamily="18" charset="0"/>
              </a:rPr>
              <a:t>決議</a:t>
            </a:r>
            <a:r>
              <a:rPr lang="zh-TW" altLang="zh-TW" sz="2000" b="1" dirty="0">
                <a:solidFill>
                  <a:srgbClr val="660066"/>
                </a:solidFill>
                <a:latin typeface="Times New Roman" pitchFamily="18" charset="0"/>
                <a:ea typeface="標楷體" pitchFamily="65" charset="-120"/>
                <a:cs typeface="Times New Roman" pitchFamily="18" charset="0"/>
              </a:rPr>
              <a:t>數值</a:t>
            </a:r>
            <a:r>
              <a:rPr lang="zh-TW" altLang="en-US" sz="2000" b="1" dirty="0">
                <a:solidFill>
                  <a:srgbClr val="660066"/>
                </a:solidFill>
                <a:latin typeface="Times New Roman" pitchFamily="18" charset="0"/>
                <a:ea typeface="標楷體"/>
                <a:cs typeface="Times New Roman" pitchFamily="18" charset="0"/>
              </a:rPr>
              <a:t>：</a:t>
            </a:r>
            <a:r>
              <a:rPr lang="en-US" altLang="zh-TW" sz="2000" b="1" dirty="0">
                <a:solidFill>
                  <a:srgbClr val="660066"/>
                </a:solidFill>
                <a:latin typeface="Times New Roman" pitchFamily="18" charset="0"/>
                <a:ea typeface="標楷體"/>
                <a:cs typeface="Times New Roman" pitchFamily="18" charset="0"/>
              </a:rPr>
              <a:t>1,250</a:t>
            </a:r>
            <a:r>
              <a:rPr lang="zh-TW" altLang="en-US" sz="2000" b="1" dirty="0">
                <a:solidFill>
                  <a:srgbClr val="660066"/>
                </a:solidFill>
                <a:latin typeface="Times New Roman" pitchFamily="18" charset="0"/>
                <a:ea typeface="標楷體"/>
                <a:cs typeface="Times New Roman" pitchFamily="18" charset="0"/>
              </a:rPr>
              <a:t>度</a:t>
            </a:r>
            <a:r>
              <a:rPr lang="en-US" altLang="zh-TW" sz="2000" b="1" dirty="0">
                <a:solidFill>
                  <a:srgbClr val="660066"/>
                </a:solidFill>
                <a:latin typeface="Times New Roman" pitchFamily="18" charset="0"/>
                <a:ea typeface="標楷體"/>
                <a:cs typeface="Times New Roman" pitchFamily="18" charset="0"/>
              </a:rPr>
              <a:t>/</a:t>
            </a:r>
            <a:r>
              <a:rPr lang="zh-TW" altLang="en-US" sz="2000" b="1" dirty="0">
                <a:solidFill>
                  <a:srgbClr val="660066"/>
                </a:solidFill>
                <a:latin typeface="Times New Roman" pitchFamily="18" charset="0"/>
                <a:ea typeface="標楷體"/>
                <a:cs typeface="Times New Roman" pitchFamily="18" charset="0"/>
              </a:rPr>
              <a:t>瓩</a:t>
            </a:r>
            <a:endParaRPr lang="en-US" altLang="zh-TW" sz="2000" b="1" dirty="0">
              <a:solidFill>
                <a:srgbClr val="660066"/>
              </a:solidFill>
              <a:latin typeface="Times New Roman" pitchFamily="18" charset="0"/>
              <a:ea typeface="標楷體"/>
              <a:cs typeface="Times New Roman" pitchFamily="18" charset="0"/>
            </a:endParaRPr>
          </a:p>
          <a:p>
            <a:pPr marL="87313">
              <a:spcBef>
                <a:spcPts val="300"/>
              </a:spcBef>
              <a:defRPr/>
            </a:pPr>
            <a:r>
              <a:rPr lang="en-US" altLang="zh-TW" sz="2000" b="1" dirty="0">
                <a:solidFill>
                  <a:srgbClr val="660066"/>
                </a:solidFill>
                <a:latin typeface="Times New Roman" pitchFamily="18" charset="0"/>
                <a:ea typeface="標楷體"/>
                <a:cs typeface="Times New Roman" pitchFamily="18" charset="0"/>
              </a:rPr>
              <a:t>3.</a:t>
            </a:r>
            <a:r>
              <a:rPr lang="zh-TW" altLang="en-US" sz="2000" b="1" dirty="0">
                <a:solidFill>
                  <a:srgbClr val="660066"/>
                </a:solidFill>
                <a:latin typeface="Times New Roman" pitchFamily="18" charset="0"/>
                <a:ea typeface="標楷體"/>
                <a:cs typeface="Times New Roman" pitchFamily="18" charset="0"/>
              </a:rPr>
              <a:t>資料參採說明</a:t>
            </a:r>
            <a:endParaRPr lang="en-US" altLang="zh-TW" sz="2000" b="1" dirty="0">
              <a:solidFill>
                <a:srgbClr val="660066"/>
              </a:solidFill>
              <a:latin typeface="Times New Roman" pitchFamily="18" charset="0"/>
              <a:ea typeface="標楷體"/>
              <a:cs typeface="Times New Roman" pitchFamily="18" charset="0"/>
            </a:endParaRPr>
          </a:p>
          <a:p>
            <a:pPr marL="536575" lvl="1" indent="-263525" algn="just">
              <a:spcBef>
                <a:spcPts val="300"/>
              </a:spcBef>
              <a:defRPr/>
            </a:pPr>
            <a:r>
              <a:rPr lang="en-US" altLang="zh-TW" b="1" dirty="0">
                <a:solidFill>
                  <a:srgbClr val="000000"/>
                </a:solidFill>
                <a:latin typeface="Times New Roman" pitchFamily="18" charset="0"/>
                <a:ea typeface="標楷體"/>
              </a:rPr>
              <a:t>(1)</a:t>
            </a:r>
            <a:r>
              <a:rPr lang="zh-TW" altLang="en-US" b="1" dirty="0">
                <a:solidFill>
                  <a:srgbClr val="000000"/>
                </a:solidFill>
                <a:latin typeface="Times New Roman" pitchFamily="18" charset="0"/>
                <a:ea typeface="標楷體"/>
              </a:rPr>
              <a:t>考量優先鼓勵開發優良場址</a:t>
            </a:r>
            <a:r>
              <a:rPr kumimoji="0" lang="zh-TW" altLang="en-US" b="1" dirty="0">
                <a:solidFill>
                  <a:srgbClr val="000000"/>
                </a:solidFill>
                <a:latin typeface="Times New Roman" pitchFamily="18" charset="0"/>
                <a:ea typeface="標楷體"/>
              </a:rPr>
              <a:t>，並引導發電效率較好之產品進入市場，</a:t>
            </a:r>
            <a:r>
              <a:rPr lang="zh-TW" altLang="en-US" b="1" dirty="0">
                <a:solidFill>
                  <a:srgbClr val="000000"/>
                </a:solidFill>
                <a:latin typeface="Times New Roman" pitchFamily="18" charset="0"/>
                <a:ea typeface="標楷體"/>
              </a:rPr>
              <a:t>為避免發電量參數波動過大，應觀察長期參數資料而非單一年度資料。</a:t>
            </a:r>
            <a:endParaRPr lang="en-US" altLang="zh-TW" b="1" dirty="0">
              <a:solidFill>
                <a:srgbClr val="000000"/>
              </a:solidFill>
              <a:latin typeface="Times New Roman" pitchFamily="18" charset="0"/>
              <a:ea typeface="標楷體"/>
            </a:endParaRPr>
          </a:p>
          <a:p>
            <a:pPr marL="536575" lvl="1" indent="-263525" algn="just" fontAlgn="auto" hangingPunct="0">
              <a:spcBef>
                <a:spcPts val="300"/>
              </a:spcBef>
              <a:spcAft>
                <a:spcPts val="0"/>
              </a:spcAft>
              <a:defRPr/>
            </a:pPr>
            <a:r>
              <a:rPr lang="en-US" altLang="zh-TW" b="1" dirty="0">
                <a:solidFill>
                  <a:srgbClr val="000000"/>
                </a:solidFill>
                <a:latin typeface="Times New Roman" pitchFamily="18" charset="0"/>
                <a:ea typeface="標楷體"/>
              </a:rPr>
              <a:t>(2)</a:t>
            </a:r>
            <a:r>
              <a:rPr lang="zh-TW" altLang="en-US" b="1" dirty="0">
                <a:solidFill>
                  <a:srgbClr val="000000"/>
                </a:solidFill>
                <a:latin typeface="Times New Roman" pitchFamily="18" charset="0"/>
                <a:ea typeface="標楷體" pitchFamily="65" charset="-120"/>
              </a:rPr>
              <a:t>觀察台電、工研院及電能補貼</a:t>
            </a:r>
            <a:r>
              <a:rPr lang="en-US" altLang="zh-TW" b="1" dirty="0">
                <a:solidFill>
                  <a:srgbClr val="000000"/>
                </a:solidFill>
                <a:latin typeface="Times New Roman" pitchFamily="18" charset="0"/>
                <a:ea typeface="標楷體" pitchFamily="65" charset="-120"/>
              </a:rPr>
              <a:t>103</a:t>
            </a:r>
            <a:r>
              <a:rPr lang="zh-TW" altLang="en-US" b="1" dirty="0">
                <a:solidFill>
                  <a:srgbClr val="000000"/>
                </a:solidFill>
                <a:latin typeface="Times New Roman" pitchFamily="18" charset="0"/>
                <a:ea typeface="標楷體" pitchFamily="65" charset="-120"/>
              </a:rPr>
              <a:t>與</a:t>
            </a:r>
            <a:r>
              <a:rPr lang="en-US" altLang="zh-TW" b="1" dirty="0">
                <a:solidFill>
                  <a:srgbClr val="000000"/>
                </a:solidFill>
                <a:latin typeface="Times New Roman" pitchFamily="18" charset="0"/>
                <a:ea typeface="標楷體" pitchFamily="65" charset="-120"/>
              </a:rPr>
              <a:t>105</a:t>
            </a:r>
            <a:r>
              <a:rPr lang="zh-TW" altLang="en-US" b="1" dirty="0">
                <a:solidFill>
                  <a:srgbClr val="000000"/>
                </a:solidFill>
                <a:latin typeface="Times New Roman" pitchFamily="18" charset="0"/>
                <a:ea typeface="標楷體" pitchFamily="65" charset="-120"/>
              </a:rPr>
              <a:t>年資料，</a:t>
            </a:r>
            <a:r>
              <a:rPr lang="zh-TW" altLang="en-US" b="1" dirty="0">
                <a:solidFill>
                  <a:srgbClr val="800080"/>
                </a:solidFill>
                <a:latin typeface="Times New Roman" pitchFamily="18" charset="0"/>
                <a:ea typeface="標楷體" pitchFamily="65" charset="-120"/>
              </a:rPr>
              <a:t>全臺灣場址</a:t>
            </a:r>
            <a:r>
              <a:rPr lang="zh-TW" altLang="en-US" b="1" dirty="0">
                <a:solidFill>
                  <a:srgbClr val="000000"/>
                </a:solidFill>
                <a:latin typeface="Times New Roman" pitchFamily="18" charset="0"/>
                <a:ea typeface="標楷體" pitchFamily="65" charset="-120"/>
              </a:rPr>
              <a:t>年發電量介於</a:t>
            </a:r>
            <a:r>
              <a:rPr lang="en-US" altLang="zh-TW" b="1" dirty="0">
                <a:solidFill>
                  <a:srgbClr val="000000"/>
                </a:solidFill>
                <a:latin typeface="Times New Roman" pitchFamily="18" charset="0"/>
                <a:ea typeface="標楷體" pitchFamily="65" charset="-120"/>
              </a:rPr>
              <a:t>1,090~1,303</a:t>
            </a:r>
            <a:r>
              <a:rPr lang="zh-TW" altLang="en-US" b="1" dirty="0">
                <a:solidFill>
                  <a:srgbClr val="000000"/>
                </a:solidFill>
                <a:latin typeface="Times New Roman" pitchFamily="18" charset="0"/>
                <a:ea typeface="標楷體" pitchFamily="65" charset="-120"/>
              </a:rPr>
              <a:t>度</a:t>
            </a:r>
            <a:r>
              <a:rPr lang="en-US" altLang="zh-TW" b="1" dirty="0">
                <a:solidFill>
                  <a:srgbClr val="000000"/>
                </a:solidFill>
                <a:latin typeface="Times New Roman" pitchFamily="18" charset="0"/>
                <a:ea typeface="標楷體" pitchFamily="65" charset="-120"/>
              </a:rPr>
              <a:t>/</a:t>
            </a:r>
            <a:r>
              <a:rPr lang="zh-TW" altLang="en-US" b="1" dirty="0">
                <a:solidFill>
                  <a:srgbClr val="000000"/>
                </a:solidFill>
                <a:latin typeface="Times New Roman" pitchFamily="18" charset="0"/>
                <a:ea typeface="標楷體" pitchFamily="65" charset="-120"/>
              </a:rPr>
              <a:t>瓩，平均為</a:t>
            </a:r>
            <a:r>
              <a:rPr lang="en-US" altLang="zh-TW" b="1" u="sng" dirty="0">
                <a:solidFill>
                  <a:srgbClr val="800080"/>
                </a:solidFill>
                <a:latin typeface="Times New Roman" pitchFamily="18" charset="0"/>
                <a:ea typeface="標楷體" pitchFamily="65" charset="-120"/>
              </a:rPr>
              <a:t>1,226</a:t>
            </a:r>
            <a:r>
              <a:rPr lang="zh-TW" altLang="en-US" b="1" dirty="0">
                <a:solidFill>
                  <a:srgbClr val="000000"/>
                </a:solidFill>
                <a:latin typeface="Times New Roman" pitchFamily="18" charset="0"/>
                <a:ea typeface="標楷體" pitchFamily="65" charset="-120"/>
              </a:rPr>
              <a:t>度</a:t>
            </a:r>
            <a:r>
              <a:rPr lang="en-US" altLang="zh-TW" b="1" dirty="0">
                <a:solidFill>
                  <a:srgbClr val="000000"/>
                </a:solidFill>
                <a:latin typeface="Times New Roman" pitchFamily="18" charset="0"/>
                <a:ea typeface="標楷體" pitchFamily="65" charset="-120"/>
              </a:rPr>
              <a:t>/</a:t>
            </a:r>
            <a:r>
              <a:rPr lang="zh-TW" altLang="en-US" b="1" dirty="0">
                <a:solidFill>
                  <a:srgbClr val="000000"/>
                </a:solidFill>
                <a:latin typeface="Times New Roman" pitchFamily="18" charset="0"/>
                <a:ea typeface="標楷體" pitchFamily="65" charset="-120"/>
              </a:rPr>
              <a:t>瓩，考量</a:t>
            </a:r>
            <a:r>
              <a:rPr lang="zh-TW" altLang="en-US" b="1" dirty="0">
                <a:solidFill>
                  <a:srgbClr val="800080"/>
                </a:solidFill>
                <a:latin typeface="Times New Roman" pitchFamily="18" charset="0"/>
                <a:ea typeface="標楷體" pitchFamily="65" charset="-120"/>
              </a:rPr>
              <a:t>效率遞減率</a:t>
            </a:r>
            <a:r>
              <a:rPr kumimoji="0" lang="en-US" altLang="zh-TW" b="1" dirty="0">
                <a:solidFill>
                  <a:srgbClr val="0070C0"/>
                </a:solidFill>
                <a:latin typeface="Times New Roman" pitchFamily="18" charset="0"/>
                <a:ea typeface="標楷體" pitchFamily="65" charset="-120"/>
              </a:rPr>
              <a:t>(</a:t>
            </a:r>
            <a:r>
              <a:rPr kumimoji="0" lang="zh-TW" altLang="en-US" b="1" dirty="0">
                <a:solidFill>
                  <a:srgbClr val="0070C0"/>
                </a:solidFill>
                <a:latin typeface="Times New Roman" pitchFamily="18" charset="0"/>
                <a:ea typeface="標楷體" pitchFamily="65" charset="-120"/>
              </a:rPr>
              <a:t>第</a:t>
            </a:r>
            <a:r>
              <a:rPr kumimoji="0" lang="en-US" altLang="zh-TW" b="1" dirty="0">
                <a:solidFill>
                  <a:srgbClr val="0070C0"/>
                </a:solidFill>
                <a:latin typeface="Times New Roman" pitchFamily="18" charset="0"/>
                <a:ea typeface="標楷體" pitchFamily="65" charset="-120"/>
              </a:rPr>
              <a:t>11</a:t>
            </a:r>
            <a:r>
              <a:rPr kumimoji="0" lang="zh-TW" altLang="en-US" b="1" dirty="0">
                <a:solidFill>
                  <a:srgbClr val="0070C0"/>
                </a:solidFill>
                <a:latin typeface="Times New Roman" pitchFamily="18" charset="0"/>
                <a:ea typeface="標楷體" pitchFamily="65" charset="-120"/>
              </a:rPr>
              <a:t>年起每年遞減</a:t>
            </a:r>
            <a:r>
              <a:rPr kumimoji="0" lang="en-US" altLang="zh-TW" b="1" dirty="0">
                <a:solidFill>
                  <a:srgbClr val="0070C0"/>
                </a:solidFill>
                <a:latin typeface="Times New Roman" pitchFamily="18" charset="0"/>
                <a:ea typeface="標楷體" pitchFamily="65" charset="-120"/>
              </a:rPr>
              <a:t>1%)</a:t>
            </a:r>
            <a:r>
              <a:rPr lang="zh-TW" altLang="en-US" b="1" dirty="0">
                <a:solidFill>
                  <a:srgbClr val="000000"/>
                </a:solidFill>
                <a:latin typeface="Times New Roman" pitchFamily="18" charset="0"/>
                <a:ea typeface="標楷體" pitchFamily="65" charset="-120"/>
              </a:rPr>
              <a:t>後平均為</a:t>
            </a:r>
            <a:r>
              <a:rPr lang="en-US" altLang="zh-TW" b="1" u="sng" dirty="0">
                <a:solidFill>
                  <a:srgbClr val="800080"/>
                </a:solidFill>
                <a:latin typeface="Times New Roman" pitchFamily="18" charset="0"/>
                <a:ea typeface="標楷體" pitchFamily="65" charset="-120"/>
              </a:rPr>
              <a:t>1,172</a:t>
            </a:r>
            <a:r>
              <a:rPr lang="zh-TW" altLang="en-US" b="1" dirty="0">
                <a:solidFill>
                  <a:srgbClr val="000000"/>
                </a:solidFill>
                <a:latin typeface="Times New Roman" pitchFamily="18" charset="0"/>
                <a:ea typeface="標楷體" pitchFamily="65" charset="-120"/>
              </a:rPr>
              <a:t>度</a:t>
            </a:r>
            <a:r>
              <a:rPr lang="en-US" altLang="zh-TW" b="1" dirty="0">
                <a:solidFill>
                  <a:srgbClr val="000000"/>
                </a:solidFill>
                <a:latin typeface="Times New Roman" pitchFamily="18" charset="0"/>
                <a:ea typeface="標楷體" pitchFamily="65" charset="-120"/>
              </a:rPr>
              <a:t>/</a:t>
            </a:r>
            <a:r>
              <a:rPr lang="zh-TW" altLang="en-US" b="1" dirty="0">
                <a:solidFill>
                  <a:srgbClr val="000000"/>
                </a:solidFill>
                <a:latin typeface="Times New Roman" pitchFamily="18" charset="0"/>
                <a:ea typeface="標楷體" pitchFamily="65" charset="-120"/>
              </a:rPr>
              <a:t>瓩；</a:t>
            </a:r>
            <a:r>
              <a:rPr lang="zh-TW" altLang="en-US" b="1" dirty="0">
                <a:solidFill>
                  <a:srgbClr val="FF0000"/>
                </a:solidFill>
                <a:latin typeface="Times New Roman" pitchFamily="18" charset="0"/>
                <a:ea typeface="標楷體" pitchFamily="65" charset="-120"/>
              </a:rPr>
              <a:t>台中以南</a:t>
            </a:r>
            <a:r>
              <a:rPr lang="zh-TW" altLang="en-US" b="1" dirty="0">
                <a:solidFill>
                  <a:srgbClr val="000000"/>
                </a:solidFill>
                <a:latin typeface="Times New Roman" pitchFamily="18" charset="0"/>
                <a:ea typeface="標楷體" pitchFamily="65" charset="-120"/>
              </a:rPr>
              <a:t>場址年發電量介於</a:t>
            </a:r>
            <a:r>
              <a:rPr lang="en-US" altLang="zh-TW" b="1" dirty="0">
                <a:solidFill>
                  <a:srgbClr val="000000"/>
                </a:solidFill>
                <a:latin typeface="Times New Roman" pitchFamily="18" charset="0"/>
                <a:ea typeface="標楷體" pitchFamily="65" charset="-120"/>
              </a:rPr>
              <a:t>1,158~1,321</a:t>
            </a:r>
            <a:r>
              <a:rPr lang="zh-TW" altLang="en-US" b="1" dirty="0">
                <a:solidFill>
                  <a:srgbClr val="000000"/>
                </a:solidFill>
                <a:latin typeface="Times New Roman" pitchFamily="18" charset="0"/>
                <a:ea typeface="標楷體" pitchFamily="65" charset="-120"/>
              </a:rPr>
              <a:t>度</a:t>
            </a:r>
            <a:r>
              <a:rPr lang="en-US" altLang="zh-TW" b="1" dirty="0">
                <a:solidFill>
                  <a:srgbClr val="000000"/>
                </a:solidFill>
                <a:latin typeface="Times New Roman" pitchFamily="18" charset="0"/>
                <a:ea typeface="標楷體" pitchFamily="65" charset="-120"/>
              </a:rPr>
              <a:t>/</a:t>
            </a:r>
            <a:r>
              <a:rPr lang="zh-TW" altLang="en-US" b="1" dirty="0">
                <a:solidFill>
                  <a:srgbClr val="000000"/>
                </a:solidFill>
                <a:latin typeface="Times New Roman" pitchFamily="18" charset="0"/>
                <a:ea typeface="標楷體" pitchFamily="65" charset="-120"/>
              </a:rPr>
              <a:t>瓩，平均為</a:t>
            </a:r>
            <a:r>
              <a:rPr lang="en-US" altLang="zh-TW" b="1" u="sng" dirty="0">
                <a:solidFill>
                  <a:srgbClr val="FF0000"/>
                </a:solidFill>
                <a:latin typeface="Times New Roman" pitchFamily="18" charset="0"/>
                <a:ea typeface="標楷體" pitchFamily="65" charset="-120"/>
              </a:rPr>
              <a:t>1,258</a:t>
            </a:r>
            <a:r>
              <a:rPr lang="zh-TW" altLang="en-US" b="1" dirty="0">
                <a:solidFill>
                  <a:srgbClr val="000000"/>
                </a:solidFill>
                <a:latin typeface="Times New Roman" pitchFamily="18" charset="0"/>
                <a:ea typeface="標楷體" pitchFamily="65" charset="-120"/>
              </a:rPr>
              <a:t>度</a:t>
            </a:r>
            <a:r>
              <a:rPr lang="en-US" altLang="zh-TW" b="1" dirty="0">
                <a:solidFill>
                  <a:srgbClr val="000000"/>
                </a:solidFill>
                <a:latin typeface="Times New Roman" pitchFamily="18" charset="0"/>
                <a:ea typeface="標楷體" pitchFamily="65" charset="-120"/>
              </a:rPr>
              <a:t>/</a:t>
            </a:r>
            <a:r>
              <a:rPr lang="zh-TW" altLang="en-US" b="1" dirty="0">
                <a:solidFill>
                  <a:srgbClr val="000000"/>
                </a:solidFill>
                <a:latin typeface="Times New Roman" pitchFamily="18" charset="0"/>
                <a:ea typeface="標楷體" pitchFamily="65" charset="-120"/>
              </a:rPr>
              <a:t>瓩，考量</a:t>
            </a:r>
            <a:r>
              <a:rPr lang="zh-TW" altLang="en-US" b="1" dirty="0">
                <a:solidFill>
                  <a:srgbClr val="FF0066"/>
                </a:solidFill>
                <a:latin typeface="Times New Roman" pitchFamily="18" charset="0"/>
                <a:ea typeface="標楷體" pitchFamily="65" charset="-120"/>
              </a:rPr>
              <a:t>效率遞減率</a:t>
            </a:r>
            <a:r>
              <a:rPr kumimoji="0" lang="en-US" altLang="zh-TW" b="1" dirty="0">
                <a:solidFill>
                  <a:srgbClr val="0070C0"/>
                </a:solidFill>
                <a:latin typeface="Times New Roman" pitchFamily="18" charset="0"/>
                <a:ea typeface="標楷體" pitchFamily="65" charset="-120"/>
              </a:rPr>
              <a:t>(</a:t>
            </a:r>
            <a:r>
              <a:rPr kumimoji="0" lang="zh-TW" altLang="en-US" b="1" dirty="0">
                <a:solidFill>
                  <a:srgbClr val="0070C0"/>
                </a:solidFill>
                <a:latin typeface="Times New Roman" pitchFamily="18" charset="0"/>
                <a:ea typeface="標楷體" pitchFamily="65" charset="-120"/>
              </a:rPr>
              <a:t>第</a:t>
            </a:r>
            <a:r>
              <a:rPr kumimoji="0" lang="en-US" altLang="zh-TW" b="1" dirty="0">
                <a:solidFill>
                  <a:srgbClr val="0070C0"/>
                </a:solidFill>
                <a:latin typeface="Times New Roman" pitchFamily="18" charset="0"/>
                <a:ea typeface="標楷體" pitchFamily="65" charset="-120"/>
              </a:rPr>
              <a:t>11</a:t>
            </a:r>
            <a:r>
              <a:rPr kumimoji="0" lang="zh-TW" altLang="en-US" b="1" dirty="0">
                <a:solidFill>
                  <a:srgbClr val="0070C0"/>
                </a:solidFill>
                <a:latin typeface="Times New Roman" pitchFamily="18" charset="0"/>
                <a:ea typeface="標楷體" pitchFamily="65" charset="-120"/>
              </a:rPr>
              <a:t>年起每年遞減</a:t>
            </a:r>
            <a:r>
              <a:rPr kumimoji="0" lang="en-US" altLang="zh-TW" b="1" dirty="0">
                <a:solidFill>
                  <a:srgbClr val="0070C0"/>
                </a:solidFill>
                <a:latin typeface="Times New Roman" pitchFamily="18" charset="0"/>
                <a:ea typeface="標楷體" pitchFamily="65" charset="-120"/>
              </a:rPr>
              <a:t>1%)</a:t>
            </a:r>
            <a:r>
              <a:rPr lang="zh-TW" altLang="en-US" b="1" dirty="0">
                <a:solidFill>
                  <a:srgbClr val="000000"/>
                </a:solidFill>
                <a:latin typeface="Times New Roman" pitchFamily="18" charset="0"/>
                <a:ea typeface="標楷體" pitchFamily="65" charset="-120"/>
              </a:rPr>
              <a:t>後平均為</a:t>
            </a:r>
            <a:r>
              <a:rPr lang="en-US" altLang="zh-TW" b="1" u="sng" dirty="0">
                <a:solidFill>
                  <a:srgbClr val="FF0000"/>
                </a:solidFill>
                <a:latin typeface="Times New Roman" pitchFamily="18" charset="0"/>
                <a:ea typeface="標楷體" pitchFamily="65" charset="-120"/>
              </a:rPr>
              <a:t>1,203</a:t>
            </a:r>
            <a:r>
              <a:rPr lang="zh-TW" altLang="en-US" b="1" dirty="0">
                <a:solidFill>
                  <a:srgbClr val="000000"/>
                </a:solidFill>
                <a:latin typeface="Times New Roman" pitchFamily="18" charset="0"/>
                <a:ea typeface="標楷體" pitchFamily="65" charset="-120"/>
              </a:rPr>
              <a:t>度</a:t>
            </a:r>
            <a:r>
              <a:rPr lang="en-US" altLang="zh-TW" b="1" dirty="0">
                <a:solidFill>
                  <a:srgbClr val="000000"/>
                </a:solidFill>
                <a:latin typeface="Times New Roman" pitchFamily="18" charset="0"/>
                <a:ea typeface="標楷體" pitchFamily="65" charset="-120"/>
              </a:rPr>
              <a:t>/</a:t>
            </a:r>
            <a:r>
              <a:rPr lang="zh-TW" altLang="en-US" b="1" dirty="0">
                <a:solidFill>
                  <a:srgbClr val="000000"/>
                </a:solidFill>
                <a:latin typeface="Times New Roman" pitchFamily="18" charset="0"/>
                <a:ea typeface="標楷體" pitchFamily="65" charset="-120"/>
              </a:rPr>
              <a:t>瓩。</a:t>
            </a:r>
            <a:r>
              <a:rPr kumimoji="0" lang="en-US" altLang="zh-TW" b="1" dirty="0">
                <a:solidFill>
                  <a:srgbClr val="000000"/>
                </a:solidFill>
                <a:latin typeface="Times New Roman" pitchFamily="18" charset="0"/>
                <a:ea typeface="標楷體" pitchFamily="65" charset="-120"/>
              </a:rPr>
              <a:t>(</a:t>
            </a:r>
            <a:r>
              <a:rPr kumimoji="0" lang="zh-TW" altLang="en-US" b="1" dirty="0">
                <a:solidFill>
                  <a:srgbClr val="000000"/>
                </a:solidFill>
                <a:latin typeface="Times New Roman" pitchFamily="18" charset="0"/>
                <a:ea typeface="標楷體" pitchFamily="65" charset="-120"/>
              </a:rPr>
              <a:t>詳如表</a:t>
            </a:r>
            <a:r>
              <a:rPr kumimoji="0" lang="en-US" altLang="zh-TW" b="1" dirty="0">
                <a:solidFill>
                  <a:srgbClr val="000000"/>
                </a:solidFill>
                <a:latin typeface="Times New Roman" pitchFamily="18" charset="0"/>
                <a:ea typeface="標楷體" pitchFamily="65" charset="-120"/>
              </a:rPr>
              <a:t>1)</a:t>
            </a:r>
          </a:p>
          <a:p>
            <a:pPr marL="536575" lvl="1" indent="-263525" algn="just" hangingPunct="0">
              <a:spcBef>
                <a:spcPts val="300"/>
              </a:spcBef>
              <a:defRPr/>
            </a:pPr>
            <a:r>
              <a:rPr lang="en-US" altLang="zh-TW" b="1" dirty="0">
                <a:solidFill>
                  <a:srgbClr val="000000"/>
                </a:solidFill>
                <a:latin typeface="Times New Roman" pitchFamily="18" charset="0"/>
                <a:ea typeface="標楷體"/>
                <a:cs typeface="Times New Roman" pitchFamily="18" charset="0"/>
              </a:rPr>
              <a:t>(3)</a:t>
            </a:r>
            <a:r>
              <a:rPr kumimoji="0" lang="zh-TW" altLang="en-US" b="1" dirty="0">
                <a:solidFill>
                  <a:srgbClr val="000000"/>
                </a:solidFill>
                <a:latin typeface="Times New Roman" pitchFamily="18" charset="0"/>
                <a:ea typeface="標楷體" pitchFamily="65" charset="-120"/>
              </a:rPr>
              <a:t>依據上述計算結果，因與</a:t>
            </a:r>
            <a:r>
              <a:rPr kumimoji="0" lang="en-US" altLang="zh-TW" b="1" dirty="0">
                <a:solidFill>
                  <a:srgbClr val="000000"/>
                </a:solidFill>
                <a:latin typeface="Times New Roman" pitchFamily="18" charset="0"/>
                <a:ea typeface="標楷體" pitchFamily="65" charset="-120"/>
              </a:rPr>
              <a:t>106</a:t>
            </a:r>
            <a:r>
              <a:rPr kumimoji="0" lang="zh-TW" altLang="en-US" b="1" dirty="0">
                <a:solidFill>
                  <a:srgbClr val="000000"/>
                </a:solidFill>
                <a:latin typeface="Times New Roman" pitchFamily="18" charset="0"/>
                <a:ea typeface="標楷體" pitchFamily="65" charset="-120"/>
              </a:rPr>
              <a:t>年度審定會所採之數值差異不大，故建議太陽光電</a:t>
            </a:r>
            <a:r>
              <a:rPr kumimoji="0" lang="en-US" altLang="zh-TW" b="1" dirty="0">
                <a:solidFill>
                  <a:srgbClr val="000000"/>
                </a:solidFill>
                <a:latin typeface="Times New Roman" pitchFamily="18" charset="0"/>
                <a:ea typeface="標楷體" pitchFamily="65" charset="-120"/>
              </a:rPr>
              <a:t>107</a:t>
            </a:r>
            <a:r>
              <a:rPr kumimoji="0" lang="zh-TW" altLang="en-US" b="1" dirty="0">
                <a:solidFill>
                  <a:srgbClr val="000000"/>
                </a:solidFill>
                <a:latin typeface="Times New Roman" pitchFamily="18" charset="0"/>
                <a:ea typeface="標楷體" pitchFamily="65" charset="-120"/>
              </a:rPr>
              <a:t>年度之年售電量仍維持</a:t>
            </a:r>
            <a:r>
              <a:rPr kumimoji="0" lang="en-US" altLang="zh-TW" b="1" dirty="0">
                <a:solidFill>
                  <a:srgbClr val="FF0000"/>
                </a:solidFill>
                <a:latin typeface="Times New Roman" pitchFamily="18" charset="0"/>
                <a:ea typeface="標楷體" pitchFamily="65" charset="-120"/>
              </a:rPr>
              <a:t>1,250</a:t>
            </a:r>
            <a:r>
              <a:rPr kumimoji="0" lang="zh-TW" altLang="en-US" b="1" dirty="0">
                <a:solidFill>
                  <a:srgbClr val="FF0000"/>
                </a:solidFill>
                <a:latin typeface="Times New Roman" pitchFamily="18" charset="0"/>
                <a:ea typeface="標楷體" pitchFamily="65" charset="-120"/>
              </a:rPr>
              <a:t>度</a:t>
            </a:r>
            <a:r>
              <a:rPr kumimoji="0" lang="en-US" altLang="zh-TW" b="1" dirty="0">
                <a:solidFill>
                  <a:srgbClr val="FF0000"/>
                </a:solidFill>
                <a:latin typeface="Times New Roman" pitchFamily="18" charset="0"/>
                <a:ea typeface="標楷體" pitchFamily="65" charset="-120"/>
              </a:rPr>
              <a:t>/</a:t>
            </a:r>
            <a:r>
              <a:rPr kumimoji="0" lang="zh-TW" altLang="en-US" b="1" dirty="0">
                <a:solidFill>
                  <a:srgbClr val="FF0000"/>
                </a:solidFill>
                <a:latin typeface="Times New Roman" pitchFamily="18" charset="0"/>
                <a:ea typeface="標楷體" pitchFamily="65" charset="-120"/>
              </a:rPr>
              <a:t>瓩</a:t>
            </a:r>
            <a:r>
              <a:rPr kumimoji="0" lang="zh-TW" altLang="en-US" b="1" dirty="0">
                <a:solidFill>
                  <a:srgbClr val="000000"/>
                </a:solidFill>
                <a:latin typeface="Times New Roman" pitchFamily="18" charset="0"/>
                <a:ea typeface="標楷體" pitchFamily="65" charset="-120"/>
              </a:rPr>
              <a:t>。</a:t>
            </a:r>
            <a:endParaRPr lang="en-US" altLang="zh-TW" b="1" dirty="0">
              <a:solidFill>
                <a:srgbClr val="000000"/>
              </a:solidFill>
              <a:latin typeface="Times New Roman" pitchFamily="18" charset="0"/>
              <a:ea typeface="標楷體"/>
            </a:endParaRPr>
          </a:p>
          <a:p>
            <a:pPr marL="360363" lvl="1" indent="-190500" algn="just">
              <a:lnSpc>
                <a:spcPts val="2200"/>
              </a:lnSpc>
              <a:spcBef>
                <a:spcPts val="600"/>
              </a:spcBef>
              <a:defRPr/>
            </a:pPr>
            <a:endParaRPr lang="en-US" altLang="zh-TW" b="1" dirty="0">
              <a:solidFill>
                <a:srgbClr val="000000"/>
              </a:solidFill>
              <a:latin typeface="Times New Roman" pitchFamily="18" charset="0"/>
              <a:ea typeface="標楷體"/>
            </a:endParaRPr>
          </a:p>
          <a:p>
            <a:pPr marL="360363" lvl="1" indent="-190500" algn="just">
              <a:lnSpc>
                <a:spcPts val="2200"/>
              </a:lnSpc>
              <a:spcBef>
                <a:spcPts val="600"/>
              </a:spcBef>
              <a:defRPr/>
            </a:pPr>
            <a:endParaRPr lang="en-US" altLang="zh-TW" b="1" dirty="0">
              <a:solidFill>
                <a:srgbClr val="000000"/>
              </a:solidFill>
              <a:latin typeface="Times New Roman" pitchFamily="18" charset="0"/>
              <a:ea typeface="標楷體"/>
            </a:endParaRPr>
          </a:p>
        </p:txBody>
      </p:sp>
      <p:sp>
        <p:nvSpPr>
          <p:cNvPr id="9" name="Rectangle 29"/>
          <p:cNvSpPr>
            <a:spLocks noGrp="1" noChangeArrowheads="1"/>
          </p:cNvSpPr>
          <p:nvPr>
            <p:ph type="sldNum" sz="quarter" idx="12"/>
          </p:nvPr>
        </p:nvSpPr>
        <p:spPr>
          <a:xfrm>
            <a:off x="7019925" y="6408738"/>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D2E9AFD2-5EED-4CD3-8039-689554ADF544}" type="slidenum">
              <a:rPr lang="en-US" altLang="zh-TW" smtClean="0">
                <a:solidFill>
                  <a:srgbClr val="000000"/>
                </a:solidFill>
              </a:rPr>
              <a:pPr eaLnBrk="1" hangingPunct="1"/>
              <a:t>17</a:t>
            </a:fld>
            <a:endParaRPr lang="en-US" altLang="zh-TW">
              <a:solidFill>
                <a:srgbClr val="000000"/>
              </a:solidFill>
            </a:endParaRPr>
          </a:p>
        </p:txBody>
      </p:sp>
      <p:sp>
        <p:nvSpPr>
          <p:cNvPr id="6" name="Rectangle 2"/>
          <p:cNvSpPr txBox="1">
            <a:spLocks noChangeArrowheads="1"/>
          </p:cNvSpPr>
          <p:nvPr/>
        </p:nvSpPr>
        <p:spPr bwMode="auto">
          <a:xfrm>
            <a:off x="971550" y="45020"/>
            <a:ext cx="8208963" cy="431652"/>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1899273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9"/>
          <p:cNvSpPr>
            <a:spLocks noGrp="1" noChangeArrowheads="1"/>
          </p:cNvSpPr>
          <p:nvPr>
            <p:ph type="sldNum" sz="quarter" idx="12"/>
          </p:nvPr>
        </p:nvSpPr>
        <p:spPr>
          <a:xfrm>
            <a:off x="7019925" y="6408738"/>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D2E9AFD2-5EED-4CD3-8039-689554ADF544}" type="slidenum">
              <a:rPr lang="en-US" altLang="zh-TW" smtClean="0">
                <a:solidFill>
                  <a:srgbClr val="000000"/>
                </a:solidFill>
              </a:rPr>
              <a:pPr eaLnBrk="1" hangingPunct="1"/>
              <a:t>18</a:t>
            </a:fld>
            <a:endParaRPr lang="en-US" altLang="zh-TW">
              <a:solidFill>
                <a:srgbClr val="000000"/>
              </a:solidFill>
            </a:endParaRPr>
          </a:p>
        </p:txBody>
      </p:sp>
      <p:sp>
        <p:nvSpPr>
          <p:cNvPr id="6" name="Rectangle 3"/>
          <p:cNvSpPr txBox="1">
            <a:spLocks noChangeArrowheads="1"/>
          </p:cNvSpPr>
          <p:nvPr/>
        </p:nvSpPr>
        <p:spPr bwMode="auto">
          <a:xfrm>
            <a:off x="2123728" y="643264"/>
            <a:ext cx="576103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6700" indent="-266700"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spcBef>
                <a:spcPct val="10000"/>
              </a:spcBef>
            </a:pPr>
            <a:r>
              <a:rPr lang="zh-TW" altLang="en-US" b="1" dirty="0">
                <a:solidFill>
                  <a:srgbClr val="000000"/>
                </a:solidFill>
                <a:latin typeface="Times New Roman" pitchFamily="18" charset="0"/>
                <a:ea typeface="標楷體" pitchFamily="65" charset="-120"/>
                <a:cs typeface="Times New Roman" pitchFamily="18" charset="0"/>
              </a:rPr>
              <a:t>表</a:t>
            </a:r>
            <a:r>
              <a:rPr lang="en-US" altLang="zh-TW" b="1" dirty="0">
                <a:solidFill>
                  <a:srgbClr val="000000"/>
                </a:solidFill>
                <a:latin typeface="Times New Roman" pitchFamily="18" charset="0"/>
                <a:ea typeface="標楷體" pitchFamily="65" charset="-120"/>
                <a:cs typeface="Times New Roman" pitchFamily="18" charset="0"/>
              </a:rPr>
              <a:t>1</a:t>
            </a:r>
            <a:r>
              <a:rPr lang="zh-TW" altLang="en-US" b="1" dirty="0">
                <a:solidFill>
                  <a:srgbClr val="000000"/>
                </a:solidFill>
                <a:latin typeface="Times New Roman" pitchFamily="18" charset="0"/>
                <a:ea typeface="標楷體" pitchFamily="65" charset="-120"/>
                <a:cs typeface="Times New Roman" pitchFamily="18" charset="0"/>
              </a:rPr>
              <a:t>　</a:t>
            </a:r>
            <a:r>
              <a:rPr lang="en-US" altLang="zh-TW" b="1" dirty="0">
                <a:solidFill>
                  <a:srgbClr val="000000"/>
                </a:solidFill>
                <a:latin typeface="Times New Roman" pitchFamily="18" charset="0"/>
                <a:ea typeface="標楷體" pitchFamily="65" charset="-120"/>
                <a:cs typeface="Times New Roman" pitchFamily="18" charset="0"/>
              </a:rPr>
              <a:t>103-105</a:t>
            </a:r>
            <a:r>
              <a:rPr lang="zh-TW" altLang="en-US" b="1" dirty="0">
                <a:solidFill>
                  <a:srgbClr val="000000"/>
                </a:solidFill>
                <a:latin typeface="Times New Roman" pitchFamily="18" charset="0"/>
                <a:ea typeface="標楷體" pitchFamily="65" charset="-120"/>
                <a:cs typeface="Times New Roman" pitchFamily="18" charset="0"/>
              </a:rPr>
              <a:t>年國內太陽光電年售電量資料</a:t>
            </a:r>
            <a:endParaRPr kumimoji="0" lang="en-US" altLang="zh-TW" b="1" dirty="0">
              <a:solidFill>
                <a:srgbClr val="000000"/>
              </a:solidFill>
              <a:latin typeface="Times New Roman" pitchFamily="18" charset="0"/>
              <a:ea typeface="標楷體" pitchFamily="65" charset="-120"/>
              <a:cs typeface="Times New Roman" pitchFamily="18" charset="0"/>
            </a:endParaRPr>
          </a:p>
          <a:p>
            <a:pPr eaLnBrk="1" hangingPunct="1">
              <a:spcBef>
                <a:spcPct val="10000"/>
              </a:spcBef>
            </a:pPr>
            <a:endParaRPr kumimoji="0" lang="en-US" altLang="zh-TW" b="1" dirty="0">
              <a:solidFill>
                <a:srgbClr val="000099"/>
              </a:solidFill>
              <a:latin typeface="Times New Roman" pitchFamily="18" charset="0"/>
              <a:ea typeface="標楷體" pitchFamily="65" charset="-120"/>
              <a:cs typeface="Times New Roman" pitchFamily="18" charset="0"/>
            </a:endParaRPr>
          </a:p>
          <a:p>
            <a:pPr eaLnBrk="1" hangingPunct="1">
              <a:spcBef>
                <a:spcPct val="10000"/>
              </a:spcBef>
            </a:pPr>
            <a:endParaRPr kumimoji="0" lang="zh-TW" altLang="en-US" b="1" dirty="0">
              <a:solidFill>
                <a:srgbClr val="000099"/>
              </a:solidFill>
              <a:latin typeface="Times New Roman" pitchFamily="18" charset="0"/>
              <a:ea typeface="標楷體" pitchFamily="65" charset="-120"/>
              <a:cs typeface="Times New Roman" pitchFamily="18" charset="0"/>
            </a:endParaRPr>
          </a:p>
        </p:txBody>
      </p:sp>
      <p:sp>
        <p:nvSpPr>
          <p:cNvPr id="8" name="Rectangle 2"/>
          <p:cNvSpPr txBox="1">
            <a:spLocks noChangeArrowheads="1"/>
          </p:cNvSpPr>
          <p:nvPr/>
        </p:nvSpPr>
        <p:spPr bwMode="auto">
          <a:xfrm>
            <a:off x="971550" y="45020"/>
            <a:ext cx="8208963" cy="431652"/>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graphicFrame>
        <p:nvGraphicFramePr>
          <p:cNvPr id="7" name="表格 6">
            <a:extLst/>
          </p:cNvPr>
          <p:cNvGraphicFramePr>
            <a:graphicFrameLocks noGrp="1"/>
          </p:cNvGraphicFramePr>
          <p:nvPr>
            <p:extLst>
              <p:ext uri="{D42A27DB-BD31-4B8C-83A1-F6EECF244321}">
                <p14:modId xmlns:p14="http://schemas.microsoft.com/office/powerpoint/2010/main" val="1572154747"/>
              </p:ext>
            </p:extLst>
          </p:nvPr>
        </p:nvGraphicFramePr>
        <p:xfrm>
          <a:off x="683568" y="1119514"/>
          <a:ext cx="8137525" cy="2434636"/>
        </p:xfrm>
        <a:graphic>
          <a:graphicData uri="http://schemas.openxmlformats.org/drawingml/2006/table">
            <a:tbl>
              <a:tblPr firstRow="1" firstCol="1" bandRow="1"/>
              <a:tblGrid>
                <a:gridCol w="504094">
                  <a:extLst>
                    <a:ext uri="{9D8B030D-6E8A-4147-A177-3AD203B41FA5}">
                      <a16:colId xmlns:a16="http://schemas.microsoft.com/office/drawing/2014/main" val="20000"/>
                    </a:ext>
                  </a:extLst>
                </a:gridCol>
                <a:gridCol w="812774">
                  <a:extLst>
                    <a:ext uri="{9D8B030D-6E8A-4147-A177-3AD203B41FA5}">
                      <a16:colId xmlns:a16="http://schemas.microsoft.com/office/drawing/2014/main" val="20001"/>
                    </a:ext>
                  </a:extLst>
                </a:gridCol>
                <a:gridCol w="754407">
                  <a:extLst>
                    <a:ext uri="{9D8B030D-6E8A-4147-A177-3AD203B41FA5}">
                      <a16:colId xmlns:a16="http://schemas.microsoft.com/office/drawing/2014/main" val="20002"/>
                    </a:ext>
                  </a:extLst>
                </a:gridCol>
                <a:gridCol w="497346">
                  <a:extLst>
                    <a:ext uri="{9D8B030D-6E8A-4147-A177-3AD203B41FA5}">
                      <a16:colId xmlns:a16="http://schemas.microsoft.com/office/drawing/2014/main" val="20003"/>
                    </a:ext>
                  </a:extLst>
                </a:gridCol>
                <a:gridCol w="936552">
                  <a:extLst>
                    <a:ext uri="{9D8B030D-6E8A-4147-A177-3AD203B41FA5}">
                      <a16:colId xmlns:a16="http://schemas.microsoft.com/office/drawing/2014/main" val="20004"/>
                    </a:ext>
                  </a:extLst>
                </a:gridCol>
                <a:gridCol w="851409">
                  <a:extLst>
                    <a:ext uri="{9D8B030D-6E8A-4147-A177-3AD203B41FA5}">
                      <a16:colId xmlns:a16="http://schemas.microsoft.com/office/drawing/2014/main" val="20005"/>
                    </a:ext>
                  </a:extLst>
                </a:gridCol>
                <a:gridCol w="468870">
                  <a:extLst>
                    <a:ext uri="{9D8B030D-6E8A-4147-A177-3AD203B41FA5}">
                      <a16:colId xmlns:a16="http://schemas.microsoft.com/office/drawing/2014/main" val="20006"/>
                    </a:ext>
                  </a:extLst>
                </a:gridCol>
                <a:gridCol w="940751">
                  <a:extLst>
                    <a:ext uri="{9D8B030D-6E8A-4147-A177-3AD203B41FA5}">
                      <a16:colId xmlns:a16="http://schemas.microsoft.com/office/drawing/2014/main" val="20007"/>
                    </a:ext>
                  </a:extLst>
                </a:gridCol>
                <a:gridCol w="837816">
                  <a:extLst>
                    <a:ext uri="{9D8B030D-6E8A-4147-A177-3AD203B41FA5}">
                      <a16:colId xmlns:a16="http://schemas.microsoft.com/office/drawing/2014/main" val="20008"/>
                    </a:ext>
                  </a:extLst>
                </a:gridCol>
                <a:gridCol w="498319">
                  <a:extLst>
                    <a:ext uri="{9D8B030D-6E8A-4147-A177-3AD203B41FA5}">
                      <a16:colId xmlns:a16="http://schemas.microsoft.com/office/drawing/2014/main" val="20009"/>
                    </a:ext>
                  </a:extLst>
                </a:gridCol>
                <a:gridCol w="1035187">
                  <a:extLst>
                    <a:ext uri="{9D8B030D-6E8A-4147-A177-3AD203B41FA5}">
                      <a16:colId xmlns:a16="http://schemas.microsoft.com/office/drawing/2014/main" val="20010"/>
                    </a:ext>
                  </a:extLst>
                </a:gridCol>
              </a:tblGrid>
              <a:tr h="167704">
                <a:tc rowSpan="12">
                  <a:txBody>
                    <a:bodyPr/>
                    <a:lstStyle/>
                    <a:p>
                      <a:pPr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歷年估算數值</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10">
                  <a:txBody>
                    <a:bodyPr/>
                    <a:lstStyle/>
                    <a:p>
                      <a:pPr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全臺灣</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167704">
                <a:tc vMerge="1">
                  <a:txBody>
                    <a:bodyPr/>
                    <a:lstStyle/>
                    <a:p>
                      <a:pPr algn="ctr">
                        <a:spcAft>
                          <a:spcPts val="0"/>
                        </a:spcAft>
                      </a:pPr>
                      <a:endParaRPr lang="zh-TW" sz="1100" b="1" kern="100" dirty="0">
                        <a:solidFill>
                          <a:schemeClr val="tx1"/>
                        </a:solidFill>
                        <a:effectLst/>
                        <a:latin typeface="Times New Roman" panose="02020603050405020304" pitchFamily="18" charset="0"/>
                        <a:ea typeface="+mn-ea"/>
                        <a:cs typeface="Times New Roman" panose="02020603050405020304" pitchFamily="18" charset="0"/>
                      </a:endParaRPr>
                    </a:p>
                  </a:txBody>
                  <a:tcPr marL="68566" marR="685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資料</a:t>
                      </a:r>
                      <a:endPar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年度</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台電</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hMerge="1">
                  <a:txBody>
                    <a:bodyPr/>
                    <a:lstStyle/>
                    <a:p>
                      <a:endParaRPr lang="zh-TW" altLang="en-US"/>
                    </a:p>
                  </a:txBody>
                  <a:tcPr/>
                </a:tc>
                <a:tc hMerge="1">
                  <a:txBody>
                    <a:bodyPr/>
                    <a:lstStyle/>
                    <a:p>
                      <a:endParaRPr lang="zh-TW" altLang="en-US"/>
                    </a:p>
                  </a:txBody>
                  <a:tcPr/>
                </a:tc>
                <a:tc gridSpan="3">
                  <a:txBody>
                    <a:bodyPr/>
                    <a:lstStyle/>
                    <a:p>
                      <a:pPr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工研院</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hMerge="1">
                  <a:txBody>
                    <a:bodyPr/>
                    <a:lstStyle/>
                    <a:p>
                      <a:endParaRPr lang="zh-TW" altLang="en-US"/>
                    </a:p>
                  </a:txBody>
                  <a:tcPr/>
                </a:tc>
                <a:tc hMerge="1">
                  <a:txBody>
                    <a:bodyPr/>
                    <a:lstStyle/>
                    <a:p>
                      <a:endParaRPr lang="zh-TW" altLang="en-US"/>
                    </a:p>
                  </a:txBody>
                  <a:tcPr/>
                </a:tc>
                <a:tc gridSpan="3">
                  <a:txBody>
                    <a:bodyPr/>
                    <a:lstStyle/>
                    <a:p>
                      <a:pPr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電能補貼</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1"/>
                  </a:ext>
                </a:extLst>
              </a:tr>
              <a:tr h="335409">
                <a:tc vMerge="1">
                  <a:txBody>
                    <a:bodyPr/>
                    <a:lstStyle/>
                    <a:p>
                      <a:endParaRPr lang="zh-TW" altLang="en-US"/>
                    </a:p>
                  </a:txBody>
                  <a:tcPr/>
                </a:tc>
                <a:tc vMerge="1">
                  <a:txBody>
                    <a:bodyPr/>
                    <a:lstStyle/>
                    <a:p>
                      <a:pPr algn="ctr">
                        <a:spcAft>
                          <a:spcPts val="0"/>
                        </a:spcAft>
                      </a:pP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簡單平均</a:t>
                      </a:r>
                      <a:endPar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indent="0"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度</a:t>
                      </a: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瓩年</a:t>
                      </a: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參採案件</a:t>
                      </a: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indent="0"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裝置容量</a:t>
                      </a:r>
                      <a:endPar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indent="0"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(kW)</a:t>
                      </a: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indent="0"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簡單平均</a:t>
                      </a:r>
                      <a:endPar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indent="0"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度</a:t>
                      </a: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瓩年</a:t>
                      </a: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zh-TW" altLang="en-US" sz="1200" b="1" dirty="0">
                          <a:latin typeface="Times New Roman" panose="02020603050405020304" pitchFamily="18" charset="0"/>
                          <a:ea typeface="標楷體" panose="03000509000000000000" pitchFamily="65" charset="-120"/>
                          <a:cs typeface="Times New Roman" panose="02020603050405020304" pitchFamily="18" charset="0"/>
                        </a:rPr>
                        <a:t>參採案件</a:t>
                      </a: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indent="0"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裝置容量</a:t>
                      </a:r>
                      <a:endPar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(kW)</a:t>
                      </a: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indent="0"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簡單平均</a:t>
                      </a:r>
                      <a:endPar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indent="0"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度</a:t>
                      </a: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瓩年</a:t>
                      </a: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zh-TW" altLang="en-US" sz="1200" b="1" dirty="0">
                          <a:latin typeface="Times New Roman" panose="02020603050405020304" pitchFamily="18" charset="0"/>
                          <a:ea typeface="標楷體" panose="03000509000000000000" pitchFamily="65" charset="-120"/>
                          <a:cs typeface="Times New Roman" panose="02020603050405020304" pitchFamily="18" charset="0"/>
                        </a:rPr>
                        <a:t>參採案件</a:t>
                      </a: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marL="0" indent="0"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裝置容量</a:t>
                      </a:r>
                      <a:endPar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(kW)</a:t>
                      </a: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177223">
                <a:tc vMerge="1">
                  <a:txBody>
                    <a:bodyPr/>
                    <a:lstStyle/>
                    <a:p>
                      <a:pPr algn="ctr">
                        <a:spcAft>
                          <a:spcPts val="0"/>
                        </a:spcAft>
                      </a:pPr>
                      <a:endParaRPr lang="zh-TW" sz="1100" b="1" kern="100" dirty="0">
                        <a:solidFill>
                          <a:schemeClr val="tx1"/>
                        </a:solidFill>
                        <a:effectLst/>
                        <a:latin typeface="Times New Roman" panose="02020603050405020304" pitchFamily="18" charset="0"/>
                        <a:ea typeface="+mn-ea"/>
                        <a:cs typeface="Times New Roman" panose="02020603050405020304" pitchFamily="18" charset="0"/>
                      </a:endParaRPr>
                    </a:p>
                  </a:txBody>
                  <a:tcPr marL="68566" marR="685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103</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年</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1,281</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21</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15,516.825</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1,218</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23</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252.433</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1,249</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2,349</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207,982.04 </a:t>
                      </a:r>
                    </a:p>
                  </a:txBody>
                  <a:tcPr marL="9525" marR="9525" marT="95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r h="177223">
                <a:tc vMerge="1">
                  <a:txBody>
                    <a:bodyPr/>
                    <a:lstStyle/>
                    <a:p>
                      <a:endParaRPr lang="zh-TW" altLang="en-US"/>
                    </a:p>
                  </a:txBody>
                  <a:tcPr/>
                </a:tc>
                <a:tc>
                  <a:txBody>
                    <a:bodyPr/>
                    <a:lstStyle/>
                    <a:p>
                      <a:pPr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104</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年</a:t>
                      </a:r>
                      <a:endPar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zh-TW" sz="12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1,303</a:t>
                      </a:r>
                      <a:endParaRPr lang="zh-TW" altLang="en-US" sz="12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22</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18,237.165 </a:t>
                      </a:r>
                    </a:p>
                  </a:txBody>
                  <a:tcPr marL="7620" marR="7620" marT="76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1,233</a:t>
                      </a:r>
                      <a:endParaRPr lang="zh-TW" altLang="en-US"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22</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260.088</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1,281</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5,721</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443,822.66</a:t>
                      </a:r>
                    </a:p>
                  </a:txBody>
                  <a:tcPr marL="9525" marR="9525" marT="95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4"/>
                  </a:ext>
                </a:extLst>
              </a:tr>
              <a:tr h="177223">
                <a:tc vMerge="1">
                  <a:txBody>
                    <a:bodyPr/>
                    <a:lstStyle/>
                    <a:p>
                      <a:endParaRPr lang="zh-TW" altLang="en-US"/>
                    </a:p>
                  </a:txBody>
                  <a:tcPr/>
                </a:tc>
                <a:tc>
                  <a:txBody>
                    <a:bodyPr/>
                    <a:lstStyle/>
                    <a:p>
                      <a:pPr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年</a:t>
                      </a:r>
                      <a:endPar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1,186</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22</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18,236.355</a:t>
                      </a:r>
                    </a:p>
                  </a:txBody>
                  <a:tcPr marL="7620" marR="7620" marT="76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kern="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1,090</a:t>
                      </a:r>
                      <a:endParaRPr lang="zh-TW" altLang="en-US" sz="1200" b="1" kern="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18</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97.101</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1,197</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8,271</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5"/>
                  </a:ext>
                </a:extLst>
              </a:tr>
              <a:tr h="167704">
                <a:tc vMerge="1">
                  <a:txBody>
                    <a:bodyPr/>
                    <a:lstStyle/>
                    <a:p>
                      <a:pPr algn="ctr">
                        <a:spcAft>
                          <a:spcPts val="0"/>
                        </a:spcAft>
                      </a:pPr>
                      <a:endParaRPr lang="zh-TW" sz="1100" b="1" kern="100" dirty="0">
                        <a:solidFill>
                          <a:schemeClr val="tx1"/>
                        </a:solidFill>
                        <a:effectLst/>
                        <a:latin typeface="Times New Roman" panose="02020603050405020304" pitchFamily="18" charset="0"/>
                        <a:ea typeface="+mn-ea"/>
                        <a:cs typeface="Times New Roman" panose="02020603050405020304" pitchFamily="18" charset="0"/>
                      </a:endParaRPr>
                    </a:p>
                  </a:txBody>
                  <a:tcPr marL="68566" marR="685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平均</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en-US" altLang="zh-TW" sz="12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1,257</a:t>
                      </a: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indent="0" algn="ctr" defTabSz="914400" rtl="0" eaLnBrk="1" latinLnBrk="0" hangingPunct="1">
                        <a:spcAft>
                          <a:spcPts val="0"/>
                        </a:spcAft>
                      </a:pPr>
                      <a:r>
                        <a:rPr lang="en-US" altLang="zh-TW" sz="12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1,180</a:t>
                      </a:r>
                      <a:endParaRPr lang="zh-TW" altLang="en-US" sz="12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1,242</a:t>
                      </a:r>
                      <a:endParaRPr lang="zh-TW" altLang="en-US" sz="12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6"/>
                  </a:ext>
                </a:extLst>
              </a:tr>
              <a:tr h="167704">
                <a:tc vMerge="1">
                  <a:txBody>
                    <a:bodyPr/>
                    <a:lstStyle/>
                    <a:p>
                      <a:pPr algn="ctr">
                        <a:spcAft>
                          <a:spcPts val="0"/>
                        </a:spcAft>
                      </a:pPr>
                      <a:endParaRPr lang="zh-TW" sz="1100" b="1" kern="100" dirty="0">
                        <a:solidFill>
                          <a:schemeClr val="tx1"/>
                        </a:solidFill>
                        <a:effectLst/>
                        <a:latin typeface="Times New Roman" panose="02020603050405020304" pitchFamily="18" charset="0"/>
                        <a:ea typeface="+mn-ea"/>
                        <a:cs typeface="Times New Roman" panose="02020603050405020304" pitchFamily="18" charset="0"/>
                      </a:endParaRPr>
                    </a:p>
                  </a:txBody>
                  <a:tcPr marL="68566" marR="685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gridSpan="10">
                  <a:txBody>
                    <a:bodyPr/>
                    <a:lstStyle/>
                    <a:p>
                      <a:pPr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台中以南</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71" marR="68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7"/>
                  </a:ext>
                </a:extLst>
              </a:tr>
              <a:tr h="192459">
                <a:tc vMerge="1">
                  <a:txBody>
                    <a:bodyPr/>
                    <a:lstStyle/>
                    <a:p>
                      <a:pPr algn="ctr">
                        <a:spcAft>
                          <a:spcPts val="0"/>
                        </a:spcAft>
                      </a:pPr>
                      <a:endParaRPr lang="zh-TW" sz="1100" b="1" kern="100" dirty="0">
                        <a:solidFill>
                          <a:schemeClr val="tx1"/>
                        </a:solidFill>
                        <a:effectLst/>
                        <a:latin typeface="Times New Roman" panose="02020603050405020304" pitchFamily="18" charset="0"/>
                        <a:ea typeface="+mn-ea"/>
                        <a:cs typeface="Times New Roman" panose="02020603050405020304" pitchFamily="18" charset="0"/>
                      </a:endParaRPr>
                    </a:p>
                  </a:txBody>
                  <a:tcPr marL="68566" marR="685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103</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年</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1,304</a:t>
                      </a: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18</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14,783.255</a:t>
                      </a:r>
                      <a:r>
                        <a:rPr lang="en-US" altLang="zh-TW" sz="12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 </a:t>
                      </a:r>
                    </a:p>
                  </a:txBody>
                  <a:tcPr marL="9524" marR="9524" marT="9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00" cap="none" spc="0" normalizeH="0" baseline="0" noProof="0" dirty="0">
                          <a:ln>
                            <a:noFill/>
                          </a:ln>
                          <a:solidFill>
                            <a:schemeClr val="tx1"/>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1,269</a:t>
                      </a:r>
                      <a:endParaRPr kumimoji="0" lang="zh-TW" altLang="en-US" sz="1200" b="1" i="0" u="none" strike="noStrike" kern="100" cap="none" spc="0" normalizeH="0" baseline="0" noProof="0" dirty="0">
                        <a:ln>
                          <a:noFill/>
                        </a:ln>
                        <a:solidFill>
                          <a:schemeClr val="tx1"/>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18</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62.58</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1,256</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2,238</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205,573.36</a:t>
                      </a: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8"/>
                  </a:ext>
                </a:extLst>
              </a:tr>
              <a:tr h="177223">
                <a:tc vMerge="1">
                  <a:txBody>
                    <a:bodyPr/>
                    <a:lstStyle/>
                    <a:p>
                      <a:endParaRPr lang="zh-TW" altLang="en-US"/>
                    </a:p>
                  </a:txBody>
                  <a:tcPr/>
                </a:tc>
                <a:tc>
                  <a:txBody>
                    <a:bodyPr/>
                    <a:lstStyle/>
                    <a:p>
                      <a:pPr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104</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年</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en-US" altLang="zh-TW" sz="12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1,321</a:t>
                      </a: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19</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rtl="0" fontAlgn="ct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17,503.60</a:t>
                      </a:r>
                    </a:p>
                  </a:txBody>
                  <a:tcPr marL="9524" marR="9524" marT="9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kern="1200" noProof="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1,314</a:t>
                      </a:r>
                      <a:endParaRPr lang="zh-TW" altLang="en-US" sz="1200" b="1" kern="1200" noProof="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14</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50.4</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1,291</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5,380</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431,707.32</a:t>
                      </a: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9"/>
                  </a:ext>
                </a:extLst>
              </a:tr>
              <a:tr h="177223">
                <a:tc vMerge="1">
                  <a:txBody>
                    <a:bodyPr/>
                    <a:lstStyle/>
                    <a:p>
                      <a:endParaRPr lang="zh-TW" altLang="en-US"/>
                    </a:p>
                  </a:txBody>
                  <a:tcPr/>
                </a:tc>
                <a:tc>
                  <a:txBody>
                    <a:bodyPr/>
                    <a:lstStyle/>
                    <a:p>
                      <a:pPr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年</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en-US" alt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1,199</a:t>
                      </a: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19</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rtl="0" fontAlgn="ctr"/>
                      <a:r>
                        <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17503.595</a:t>
                      </a:r>
                    </a:p>
                  </a:txBody>
                  <a:tcPr marL="9524" marR="9524" marT="9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kern="1200" noProof="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1,158</a:t>
                      </a:r>
                      <a:endParaRPr lang="zh-TW" altLang="en-US" sz="1200" b="1" kern="1200" noProof="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11</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35.00</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1,206</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zh-TW" sz="1200" b="1" dirty="0">
                          <a:latin typeface="Times New Roman" panose="02020603050405020304" pitchFamily="18" charset="0"/>
                          <a:ea typeface="標楷體" panose="03000509000000000000" pitchFamily="65" charset="-120"/>
                          <a:cs typeface="Times New Roman" panose="02020603050405020304" pitchFamily="18" charset="0"/>
                        </a:rPr>
                        <a:t>7,828</a:t>
                      </a:r>
                      <a:endParaRPr lang="zh-TW" altLang="en-US" sz="1200" b="1" dirty="0">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en-US" altLang="zh-TW" sz="12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10"/>
                  </a:ext>
                </a:extLst>
              </a:tr>
              <a:tr h="172623">
                <a:tc vMerge="1">
                  <a:txBody>
                    <a:bodyPr/>
                    <a:lstStyle/>
                    <a:p>
                      <a:pPr algn="ctr">
                        <a:spcAft>
                          <a:spcPts val="0"/>
                        </a:spcAft>
                      </a:pPr>
                      <a:endParaRPr lang="zh-TW" sz="1100" b="1" kern="100" dirty="0">
                        <a:solidFill>
                          <a:schemeClr val="tx1"/>
                        </a:solidFill>
                        <a:effectLst/>
                        <a:latin typeface="Times New Roman" panose="02020603050405020304" pitchFamily="18" charset="0"/>
                        <a:ea typeface="+mn-ea"/>
                        <a:cs typeface="Times New Roman" panose="02020603050405020304" pitchFamily="18" charset="0"/>
                      </a:endParaRPr>
                    </a:p>
                  </a:txBody>
                  <a:tcPr marL="68566" marR="685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altLang="en-US"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平均</a:t>
                      </a:r>
                      <a:endParaRPr lang="zh-TW" sz="12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en-US" altLang="zh-TW" sz="12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1,275</a:t>
                      </a: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00" cap="none" spc="0" normalizeH="0" baseline="0" noProof="0" dirty="0">
                          <a:ln>
                            <a:noFill/>
                          </a:ln>
                          <a:solidFill>
                            <a:srgbClr val="FF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1,247</a:t>
                      </a:r>
                      <a:endParaRPr kumimoji="0" lang="zh-TW" altLang="en-US" sz="1200" b="1" i="0" u="none" strike="noStrike" kern="100" cap="none" spc="0" normalizeH="0" baseline="0" noProof="0" dirty="0">
                        <a:ln>
                          <a:noFill/>
                        </a:ln>
                        <a:solidFill>
                          <a:srgbClr val="FF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en-US" altLang="zh-TW" sz="12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1,251</a:t>
                      </a:r>
                      <a:endParaRPr lang="zh-TW" altLang="en-US" sz="12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zh-TW"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64" marR="68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71885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687388" y="188913"/>
            <a:ext cx="7772400"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zh-TW" altLang="en-US" sz="4400" b="1">
                <a:solidFill>
                  <a:srgbClr val="000099"/>
                </a:solidFill>
                <a:ea typeface="標楷體" pitchFamily="65" charset="-120"/>
              </a:rPr>
              <a:t>目錄</a:t>
            </a:r>
          </a:p>
        </p:txBody>
      </p:sp>
      <p:sp>
        <p:nvSpPr>
          <p:cNvPr id="5123" name="Rectangle 10"/>
          <p:cNvSpPr>
            <a:spLocks noChangeArrowheads="1"/>
          </p:cNvSpPr>
          <p:nvPr/>
        </p:nvSpPr>
        <p:spPr bwMode="auto">
          <a:xfrm>
            <a:off x="179512" y="1196975"/>
            <a:ext cx="8856538" cy="2952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12800" indent="-812800">
              <a:spcBef>
                <a:spcPct val="30000"/>
              </a:spcBef>
              <a:tabLst>
                <a:tab pos="711200" algn="l"/>
              </a:tabLst>
            </a:pPr>
            <a:r>
              <a:rPr lang="zh-TW" altLang="en-US" sz="3000" b="1" dirty="0">
                <a:solidFill>
                  <a:srgbClr val="000099"/>
                </a:solidFill>
                <a:latin typeface="Times New Roman" pitchFamily="18" charset="0"/>
                <a:ea typeface="標楷體" pitchFamily="65" charset="-120"/>
              </a:rPr>
              <a:t>壹、</a:t>
            </a:r>
            <a:r>
              <a:rPr lang="en-US" altLang="zh-TW" sz="3000" b="1" dirty="0">
                <a:solidFill>
                  <a:srgbClr val="000099"/>
                </a:solidFill>
                <a:latin typeface="Times New Roman" pitchFamily="18" charset="0"/>
                <a:ea typeface="標楷體" pitchFamily="65" charset="-120"/>
              </a:rPr>
              <a:t>107</a:t>
            </a:r>
            <a:r>
              <a:rPr lang="zh-TW" altLang="en-US" sz="3000" b="1" dirty="0">
                <a:solidFill>
                  <a:srgbClr val="000099"/>
                </a:solidFill>
                <a:latin typeface="Times New Roman" pitchFamily="18" charset="0"/>
                <a:ea typeface="標楷體" pitchFamily="65" charset="-120"/>
              </a:rPr>
              <a:t>年度再生能源電能躉購費率計算公式</a:t>
            </a:r>
          </a:p>
          <a:p>
            <a:pPr marL="812800" indent="-812800">
              <a:spcBef>
                <a:spcPct val="30000"/>
              </a:spcBef>
              <a:tabLst>
                <a:tab pos="711200" algn="l"/>
              </a:tabLst>
            </a:pPr>
            <a:r>
              <a:rPr lang="zh-TW" altLang="en-US" sz="3000" b="1" dirty="0">
                <a:solidFill>
                  <a:srgbClr val="000099"/>
                </a:solidFill>
                <a:latin typeface="Times New Roman" pitchFamily="18" charset="0"/>
                <a:ea typeface="標楷體" pitchFamily="65" charset="-120"/>
              </a:rPr>
              <a:t>貳、</a:t>
            </a:r>
            <a:r>
              <a:rPr lang="en-US" altLang="zh-TW" sz="3000" b="1" dirty="0">
                <a:solidFill>
                  <a:srgbClr val="000099"/>
                </a:solidFill>
                <a:latin typeface="Times New Roman" pitchFamily="18" charset="0"/>
                <a:ea typeface="標楷體" pitchFamily="65" charset="-120"/>
              </a:rPr>
              <a:t> 107</a:t>
            </a:r>
            <a:r>
              <a:rPr lang="zh-TW" altLang="en-US" sz="3000" b="1" dirty="0">
                <a:solidFill>
                  <a:srgbClr val="000099"/>
                </a:solidFill>
                <a:latin typeface="Times New Roman" pitchFamily="18" charset="0"/>
                <a:ea typeface="標楷體" pitchFamily="65" charset="-120"/>
              </a:rPr>
              <a:t>年度太陽光電電能躉購費率</a:t>
            </a:r>
            <a:endParaRPr lang="en-US" altLang="zh-TW" sz="3000" b="1" dirty="0">
              <a:solidFill>
                <a:srgbClr val="000099"/>
              </a:solidFill>
              <a:latin typeface="Times New Roman" pitchFamily="18" charset="0"/>
              <a:ea typeface="標楷體" pitchFamily="65" charset="-120"/>
            </a:endParaRPr>
          </a:p>
          <a:p>
            <a:pPr marL="1171575" indent="-812800">
              <a:spcBef>
                <a:spcPct val="30000"/>
              </a:spcBef>
            </a:pPr>
            <a:r>
              <a:rPr lang="zh-TW" altLang="en-US" sz="3000" b="1" dirty="0">
                <a:solidFill>
                  <a:srgbClr val="000099"/>
                </a:solidFill>
                <a:latin typeface="Times New Roman" pitchFamily="18" charset="0"/>
                <a:ea typeface="標楷體" pitchFamily="65" charset="-120"/>
              </a:rPr>
              <a:t>一、電能躉購費率審定原則</a:t>
            </a:r>
            <a:endParaRPr lang="en-US" altLang="zh-TW" sz="3000" b="1" dirty="0">
              <a:solidFill>
                <a:srgbClr val="000099"/>
              </a:solidFill>
              <a:latin typeface="Times New Roman" pitchFamily="18" charset="0"/>
              <a:ea typeface="標楷體" pitchFamily="65" charset="-120"/>
            </a:endParaRPr>
          </a:p>
          <a:p>
            <a:pPr marL="1171575" indent="-812800">
              <a:spcBef>
                <a:spcPct val="30000"/>
              </a:spcBef>
            </a:pPr>
            <a:r>
              <a:rPr lang="zh-TW" altLang="en-US" sz="3000" b="1" dirty="0">
                <a:solidFill>
                  <a:srgbClr val="000099"/>
                </a:solidFill>
                <a:latin typeface="Times New Roman" pitchFamily="18" charset="0"/>
                <a:ea typeface="標楷體" pitchFamily="65" charset="-120"/>
              </a:rPr>
              <a:t>二、</a:t>
            </a:r>
            <a:r>
              <a:rPr lang="en-US" altLang="zh-TW" sz="3000" b="1" dirty="0">
                <a:solidFill>
                  <a:srgbClr val="000099"/>
                </a:solidFill>
                <a:latin typeface="Times New Roman" pitchFamily="18" charset="0"/>
                <a:ea typeface="標楷體" pitchFamily="65" charset="-120"/>
              </a:rPr>
              <a:t>107</a:t>
            </a:r>
            <a:r>
              <a:rPr lang="zh-TW" altLang="en-US" sz="3000" b="1" dirty="0">
                <a:solidFill>
                  <a:srgbClr val="000099"/>
                </a:solidFill>
                <a:latin typeface="Times New Roman" pitchFamily="18" charset="0"/>
                <a:ea typeface="標楷體" pitchFamily="65" charset="-120"/>
              </a:rPr>
              <a:t>年度太陽光電電能躉購費率試算</a:t>
            </a:r>
            <a:endParaRPr lang="en-US" altLang="zh-TW" sz="3000" b="1" dirty="0">
              <a:solidFill>
                <a:srgbClr val="000099"/>
              </a:solidFill>
              <a:latin typeface="Times New Roman" pitchFamily="18" charset="0"/>
              <a:ea typeface="標楷體" pitchFamily="65" charset="-120"/>
            </a:endParaRPr>
          </a:p>
          <a:p>
            <a:pPr marL="1171575" indent="-812800">
              <a:spcBef>
                <a:spcPct val="30000"/>
              </a:spcBef>
            </a:pPr>
            <a:r>
              <a:rPr lang="zh-TW" altLang="en-US" sz="3000" b="1" dirty="0">
                <a:solidFill>
                  <a:srgbClr val="000099"/>
                </a:solidFill>
                <a:latin typeface="Times New Roman" pitchFamily="18" charset="0"/>
                <a:ea typeface="標楷體" pitchFamily="65" charset="-120"/>
              </a:rPr>
              <a:t>三、躉購制度獎勵及配套措施</a:t>
            </a:r>
            <a:endParaRPr lang="en-US" altLang="zh-TW" sz="3000" b="1" dirty="0">
              <a:solidFill>
                <a:srgbClr val="000099"/>
              </a:solidFill>
              <a:latin typeface="Times New Roman" pitchFamily="18" charset="0"/>
              <a:ea typeface="標楷體" pitchFamily="65" charset="-120"/>
            </a:endParaRPr>
          </a:p>
          <a:p>
            <a:pPr marL="1171575" indent="-812800">
              <a:spcBef>
                <a:spcPct val="30000"/>
              </a:spcBef>
            </a:pPr>
            <a:r>
              <a:rPr lang="zh-TW" altLang="en-US" sz="3000" b="1" dirty="0">
                <a:solidFill>
                  <a:srgbClr val="000099"/>
                </a:solidFill>
                <a:latin typeface="Times New Roman" pitchFamily="18" charset="0"/>
                <a:ea typeface="標楷體" pitchFamily="65" charset="-120"/>
              </a:rPr>
              <a:t>四、躉購分類與容量級距</a:t>
            </a:r>
            <a:endParaRPr lang="en-US" altLang="zh-TW" sz="3000" b="1" dirty="0">
              <a:solidFill>
                <a:srgbClr val="000099"/>
              </a:solidFill>
              <a:latin typeface="Times New Roman" pitchFamily="18" charset="0"/>
              <a:ea typeface="標楷體" pitchFamily="65" charset="-120"/>
            </a:endParaRPr>
          </a:p>
          <a:p>
            <a:pPr marL="1171575" indent="-812800">
              <a:spcBef>
                <a:spcPct val="30000"/>
              </a:spcBef>
            </a:pPr>
            <a:r>
              <a:rPr lang="zh-TW" altLang="en-US" sz="3000" b="1" dirty="0">
                <a:solidFill>
                  <a:srgbClr val="000099"/>
                </a:solidFill>
                <a:latin typeface="Times New Roman" pitchFamily="18" charset="0"/>
                <a:ea typeface="標楷體" pitchFamily="65" charset="-120"/>
              </a:rPr>
              <a:t>五、</a:t>
            </a:r>
            <a:r>
              <a:rPr lang="en-US" altLang="zh-TW" sz="3000" b="1" dirty="0">
                <a:solidFill>
                  <a:srgbClr val="000099"/>
                </a:solidFill>
                <a:latin typeface="Times New Roman" pitchFamily="18" charset="0"/>
                <a:ea typeface="標楷體" pitchFamily="65" charset="-120"/>
              </a:rPr>
              <a:t>107</a:t>
            </a:r>
            <a:r>
              <a:rPr lang="zh-TW" altLang="en-US" sz="3000" b="1" dirty="0">
                <a:solidFill>
                  <a:srgbClr val="000099"/>
                </a:solidFill>
                <a:latin typeface="Times New Roman" pitchFamily="18" charset="0"/>
                <a:ea typeface="標楷體" pitchFamily="65" charset="-120"/>
              </a:rPr>
              <a:t>年度太陽光電使用參數</a:t>
            </a:r>
            <a:endParaRPr lang="en-US" altLang="zh-TW" sz="3000" b="1" dirty="0">
              <a:solidFill>
                <a:srgbClr val="000099"/>
              </a:solidFill>
              <a:latin typeface="Times New Roman" pitchFamily="18" charset="0"/>
              <a:ea typeface="標楷體" pitchFamily="65" charset="-120"/>
            </a:endParaRPr>
          </a:p>
          <a:p>
            <a:pPr marL="1171575" indent="-812800">
              <a:spcBef>
                <a:spcPct val="30000"/>
              </a:spcBef>
            </a:pPr>
            <a:r>
              <a:rPr lang="zh-TW" altLang="en-US" sz="3000" b="1" dirty="0">
                <a:solidFill>
                  <a:srgbClr val="000099"/>
                </a:solidFill>
                <a:latin typeface="Times New Roman" pitchFamily="18" charset="0"/>
                <a:ea typeface="標楷體" pitchFamily="65" charset="-120"/>
              </a:rPr>
              <a:t>六、平均資金成本率使用參數</a:t>
            </a:r>
            <a:endParaRPr lang="en-US" altLang="zh-TW" sz="3000" b="1" dirty="0">
              <a:solidFill>
                <a:srgbClr val="000099"/>
              </a:solidFill>
              <a:latin typeface="Times New Roman" pitchFamily="18" charset="0"/>
              <a:ea typeface="標楷體" pitchFamily="65" charset="-120"/>
            </a:endParaRPr>
          </a:p>
          <a:p>
            <a:pPr marL="1171575" indent="-812800">
              <a:spcBef>
                <a:spcPct val="30000"/>
              </a:spcBef>
            </a:pPr>
            <a:r>
              <a:rPr lang="zh-TW" altLang="en-US" sz="3000" b="1" dirty="0">
                <a:solidFill>
                  <a:srgbClr val="000099"/>
                </a:solidFill>
                <a:latin typeface="Times New Roman" pitchFamily="18" charset="0"/>
                <a:ea typeface="標楷體" pitchFamily="65" charset="-120"/>
              </a:rPr>
              <a:t>七、</a:t>
            </a:r>
            <a:r>
              <a:rPr lang="en-US" altLang="zh-TW" sz="3000" b="1" dirty="0">
                <a:solidFill>
                  <a:srgbClr val="000099"/>
                </a:solidFill>
                <a:latin typeface="Times New Roman" pitchFamily="18" charset="0"/>
                <a:ea typeface="標楷體" pitchFamily="65" charset="-120"/>
              </a:rPr>
              <a:t>107</a:t>
            </a:r>
            <a:r>
              <a:rPr lang="zh-TW" altLang="en-US" sz="3000" b="1" dirty="0">
                <a:solidFill>
                  <a:srgbClr val="000099"/>
                </a:solidFill>
                <a:latin typeface="Times New Roman" pitchFamily="18" charset="0"/>
                <a:ea typeface="標楷體" pitchFamily="65" charset="-120"/>
              </a:rPr>
              <a:t>年度太陽光電電能躉購費率使用參數彙整</a:t>
            </a:r>
            <a:endParaRPr lang="en-US" altLang="zh-TW" sz="3000" b="1" dirty="0">
              <a:solidFill>
                <a:srgbClr val="000099"/>
              </a:solidFill>
              <a:latin typeface="Times New Roman" pitchFamily="18" charset="0"/>
              <a:ea typeface="標楷體" pitchFamily="65" charset="-120"/>
            </a:endParaRPr>
          </a:p>
        </p:txBody>
      </p:sp>
      <p:sp>
        <p:nvSpPr>
          <p:cNvPr id="5124"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AFC66C82-F0E4-426C-B496-D940FC9BE13C}" type="slidenum">
              <a:rPr lang="en-US" altLang="zh-TW" smtClean="0"/>
              <a:pPr eaLnBrk="1" hangingPunct="1"/>
              <a:t>1</a:t>
            </a:fld>
            <a:endParaRPr lang="en-US" altLang="zh-TW"/>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ChangeArrowheads="1"/>
          </p:cNvSpPr>
          <p:nvPr/>
        </p:nvSpPr>
        <p:spPr bwMode="auto">
          <a:xfrm>
            <a:off x="251520" y="548680"/>
            <a:ext cx="8640959" cy="3600450"/>
          </a:xfrm>
          <a:prstGeom prst="rect">
            <a:avLst/>
          </a:prstGeom>
          <a:noFill/>
          <a:ln>
            <a:noFill/>
          </a:ln>
          <a:extLst/>
        </p:spPr>
        <p:txBody>
          <a:bodyPr/>
          <a:lstStyle/>
          <a:p>
            <a:pPr lvl="0">
              <a:lnSpc>
                <a:spcPts val="2500"/>
              </a:lnSpc>
              <a:spcBef>
                <a:spcPts val="0"/>
              </a:spcBef>
              <a:spcAft>
                <a:spcPts val="600"/>
              </a:spcAft>
              <a:tabLst>
                <a:tab pos="901700" algn="l"/>
              </a:tabLst>
              <a:defRPr/>
            </a:pPr>
            <a:r>
              <a:rPr lang="zh-TW" altLang="en-US" sz="2400" b="1" dirty="0">
                <a:solidFill>
                  <a:srgbClr val="000066"/>
                </a:solidFill>
                <a:latin typeface="Times New Roman" pitchFamily="18" charset="0"/>
                <a:ea typeface="標楷體" pitchFamily="65" charset="-120"/>
              </a:rPr>
              <a:t>六、平均資金成本率使用參數</a:t>
            </a:r>
            <a:endParaRPr lang="en-US" altLang="zh-TW" sz="2400" b="1" dirty="0">
              <a:solidFill>
                <a:srgbClr val="000066"/>
              </a:solidFill>
              <a:latin typeface="Times New Roman" pitchFamily="18" charset="0"/>
              <a:ea typeface="標楷體" pitchFamily="65" charset="-120"/>
            </a:endParaRPr>
          </a:p>
          <a:p>
            <a:pPr marL="87313" lvl="0">
              <a:lnSpc>
                <a:spcPts val="2500"/>
              </a:lnSpc>
              <a:spcBef>
                <a:spcPts val="200"/>
              </a:spcBef>
              <a:tabLst>
                <a:tab pos="901700" algn="l"/>
              </a:tabLst>
              <a:defRPr/>
            </a:pPr>
            <a:r>
              <a:rPr lang="en-US" altLang="zh-TW" sz="2000" b="1" dirty="0">
                <a:solidFill>
                  <a:srgbClr val="660066"/>
                </a:solidFill>
                <a:latin typeface="Times New Roman" pitchFamily="18" charset="0"/>
                <a:ea typeface="標楷體" pitchFamily="65" charset="-120"/>
                <a:cs typeface="Times New Roman" pitchFamily="18" charset="0"/>
              </a:rPr>
              <a:t>(</a:t>
            </a:r>
            <a:r>
              <a:rPr lang="zh-TW" altLang="en-US" sz="2000" b="1" dirty="0">
                <a:solidFill>
                  <a:srgbClr val="660066"/>
                </a:solidFill>
                <a:latin typeface="Times New Roman" pitchFamily="18" charset="0"/>
                <a:ea typeface="標楷體" pitchFamily="65" charset="-120"/>
                <a:cs typeface="Times New Roman" pitchFamily="18" charset="0"/>
              </a:rPr>
              <a:t>一</a:t>
            </a:r>
            <a:r>
              <a:rPr lang="en-US" altLang="zh-TW" sz="2000" b="1" dirty="0">
                <a:solidFill>
                  <a:srgbClr val="660066"/>
                </a:solidFill>
                <a:latin typeface="Times New Roman" pitchFamily="18" charset="0"/>
                <a:ea typeface="標楷體" pitchFamily="65" charset="-120"/>
                <a:cs typeface="Times New Roman" pitchFamily="18" charset="0"/>
              </a:rPr>
              <a:t>)106</a:t>
            </a:r>
            <a:r>
              <a:rPr lang="zh-TW" altLang="en-US" sz="2000" b="1" dirty="0">
                <a:solidFill>
                  <a:srgbClr val="660066"/>
                </a:solidFill>
                <a:latin typeface="Times New Roman" pitchFamily="18" charset="0"/>
                <a:ea typeface="標楷體" pitchFamily="65" charset="-120"/>
                <a:cs typeface="Times New Roman" pitchFamily="18" charset="0"/>
              </a:rPr>
              <a:t>年度審定會使用參數：</a:t>
            </a:r>
            <a:r>
              <a:rPr lang="en-US" altLang="zh-TW" sz="2000" b="1" dirty="0">
                <a:solidFill>
                  <a:srgbClr val="660066"/>
                </a:solidFill>
                <a:latin typeface="Times New Roman" pitchFamily="18" charset="0"/>
                <a:ea typeface="標楷體" pitchFamily="65" charset="-120"/>
                <a:cs typeface="Times New Roman" pitchFamily="18" charset="0"/>
              </a:rPr>
              <a:t>5.25% </a:t>
            </a:r>
          </a:p>
          <a:p>
            <a:pPr marL="87313" lvl="0">
              <a:lnSpc>
                <a:spcPts val="2500"/>
              </a:lnSpc>
              <a:spcBef>
                <a:spcPts val="200"/>
              </a:spcBef>
              <a:tabLst>
                <a:tab pos="901700" algn="l"/>
              </a:tabLst>
              <a:defRPr/>
            </a:pPr>
            <a:r>
              <a:rPr lang="en-US" altLang="zh-TW" sz="2000" b="1" dirty="0">
                <a:solidFill>
                  <a:srgbClr val="660066"/>
                </a:solidFill>
                <a:latin typeface="Times New Roman" pitchFamily="18" charset="0"/>
                <a:ea typeface="標楷體" pitchFamily="65" charset="-120"/>
                <a:cs typeface="Times New Roman" pitchFamily="18" charset="0"/>
              </a:rPr>
              <a:t>(</a:t>
            </a:r>
            <a:r>
              <a:rPr lang="zh-TW" altLang="en-US" sz="2000" b="1" dirty="0">
                <a:solidFill>
                  <a:srgbClr val="660066"/>
                </a:solidFill>
                <a:latin typeface="Times New Roman" pitchFamily="18" charset="0"/>
                <a:ea typeface="標楷體" pitchFamily="65" charset="-120"/>
                <a:cs typeface="Times New Roman" pitchFamily="18" charset="0"/>
              </a:rPr>
              <a:t>二</a:t>
            </a:r>
            <a:r>
              <a:rPr lang="en-US" altLang="zh-TW" sz="2000" b="1" dirty="0">
                <a:solidFill>
                  <a:srgbClr val="660066"/>
                </a:solidFill>
                <a:latin typeface="Times New Roman" pitchFamily="18" charset="0"/>
                <a:ea typeface="標楷體" pitchFamily="65" charset="-120"/>
                <a:cs typeface="Times New Roman" pitchFamily="18" charset="0"/>
              </a:rPr>
              <a:t>)107</a:t>
            </a:r>
            <a:r>
              <a:rPr lang="zh-TW" altLang="en-US" sz="2000" b="1" dirty="0">
                <a:solidFill>
                  <a:srgbClr val="660066"/>
                </a:solidFill>
                <a:latin typeface="Times New Roman" pitchFamily="18" charset="0"/>
                <a:ea typeface="標楷體" pitchFamily="65" charset="-120"/>
                <a:cs typeface="Times New Roman" pitchFamily="18" charset="0"/>
              </a:rPr>
              <a:t>年度第二次審定會決議數值：</a:t>
            </a:r>
            <a:r>
              <a:rPr lang="en-US" altLang="zh-TW" sz="2000" b="1" dirty="0">
                <a:solidFill>
                  <a:srgbClr val="660066"/>
                </a:solidFill>
                <a:latin typeface="Times New Roman" pitchFamily="18" charset="0"/>
                <a:ea typeface="標楷體" pitchFamily="65" charset="-120"/>
                <a:cs typeface="Times New Roman" pitchFamily="18" charset="0"/>
              </a:rPr>
              <a:t>5.25%</a:t>
            </a:r>
          </a:p>
          <a:p>
            <a:pPr marL="87313" lvl="0">
              <a:lnSpc>
                <a:spcPts val="2500"/>
              </a:lnSpc>
              <a:spcBef>
                <a:spcPts val="200"/>
              </a:spcBef>
              <a:tabLst>
                <a:tab pos="901700" algn="l"/>
              </a:tabLst>
              <a:defRPr/>
            </a:pPr>
            <a:r>
              <a:rPr lang="en-US" altLang="zh-TW" sz="2000" b="1" dirty="0">
                <a:solidFill>
                  <a:srgbClr val="660066"/>
                </a:solidFill>
                <a:latin typeface="Times New Roman" pitchFamily="18" charset="0"/>
                <a:ea typeface="標楷體" pitchFamily="65" charset="-120"/>
                <a:cs typeface="Times New Roman" pitchFamily="18" charset="0"/>
              </a:rPr>
              <a:t>(</a:t>
            </a:r>
            <a:r>
              <a:rPr lang="zh-TW" altLang="en-US" sz="2000" b="1" dirty="0">
                <a:solidFill>
                  <a:srgbClr val="660066"/>
                </a:solidFill>
                <a:latin typeface="Times New Roman" pitchFamily="18" charset="0"/>
                <a:ea typeface="標楷體" pitchFamily="65" charset="-120"/>
                <a:cs typeface="Times New Roman" pitchFamily="18" charset="0"/>
              </a:rPr>
              <a:t>三</a:t>
            </a:r>
            <a:r>
              <a:rPr lang="en-US" altLang="zh-TW" sz="2000" b="1" dirty="0">
                <a:solidFill>
                  <a:srgbClr val="660066"/>
                </a:solidFill>
                <a:latin typeface="Times New Roman" pitchFamily="18" charset="0"/>
                <a:ea typeface="標楷體" pitchFamily="65" charset="-120"/>
                <a:cs typeface="Times New Roman" pitchFamily="18" charset="0"/>
              </a:rPr>
              <a:t>)</a:t>
            </a:r>
            <a:r>
              <a:rPr lang="zh-TW" altLang="en-US" sz="2000" b="1" dirty="0">
                <a:solidFill>
                  <a:srgbClr val="660066"/>
                </a:solidFill>
                <a:latin typeface="Times New Roman" pitchFamily="18" charset="0"/>
                <a:ea typeface="標楷體" pitchFamily="65" charset="-120"/>
                <a:cs typeface="Times New Roman" pitchFamily="18" charset="0"/>
              </a:rPr>
              <a:t>資料參採說</a:t>
            </a:r>
            <a:r>
              <a:rPr lang="zh-TW" altLang="en-US" sz="2000" dirty="0">
                <a:solidFill>
                  <a:srgbClr val="660066"/>
                </a:solidFill>
                <a:latin typeface="Times New Roman" pitchFamily="18" charset="0"/>
                <a:ea typeface="標楷體" pitchFamily="65" charset="-120"/>
                <a:cs typeface="Times New Roman" pitchFamily="18" charset="0"/>
              </a:rPr>
              <a:t>明</a:t>
            </a:r>
            <a:r>
              <a:rPr lang="en-US" altLang="zh-TW" sz="2000" dirty="0">
                <a:solidFill>
                  <a:srgbClr val="660066"/>
                </a:solidFill>
                <a:latin typeface="Times New Roman" pitchFamily="18" charset="0"/>
                <a:ea typeface="標楷體" pitchFamily="65" charset="-120"/>
                <a:cs typeface="Times New Roman" pitchFamily="18" charset="0"/>
              </a:rPr>
              <a:t> </a:t>
            </a:r>
          </a:p>
          <a:p>
            <a:pPr marL="536575" indent="-176213">
              <a:spcBef>
                <a:spcPts val="600"/>
              </a:spcBef>
              <a:defRPr/>
            </a:pPr>
            <a:r>
              <a:rPr kumimoji="0" lang="en-US" altLang="zh-TW" sz="2000" b="1" dirty="0">
                <a:solidFill>
                  <a:srgbClr val="002060"/>
                </a:solidFill>
                <a:latin typeface="Times New Roman" pitchFamily="18" charset="0"/>
                <a:ea typeface="標楷體" pitchFamily="65" charset="-120"/>
                <a:cs typeface="Times New Roman" pitchFamily="18" charset="0"/>
              </a:rPr>
              <a:t>1.</a:t>
            </a:r>
            <a:r>
              <a:rPr kumimoji="0" lang="zh-TW" altLang="en-US" sz="2000" b="1" dirty="0">
                <a:solidFill>
                  <a:srgbClr val="002060"/>
                </a:solidFill>
                <a:latin typeface="Times New Roman" pitchFamily="18" charset="0"/>
                <a:ea typeface="標楷體" pitchFamily="65" charset="-120"/>
                <a:cs typeface="Times New Roman" pitchFamily="18" charset="0"/>
              </a:rPr>
              <a:t>公式說明</a:t>
            </a:r>
            <a:endParaRPr kumimoji="0" lang="en-US" altLang="zh-TW" sz="2000" b="1" dirty="0">
              <a:solidFill>
                <a:srgbClr val="002060"/>
              </a:solidFill>
              <a:latin typeface="Times New Roman" pitchFamily="18" charset="0"/>
              <a:ea typeface="標楷體" pitchFamily="65" charset="-120"/>
              <a:cs typeface="Times New Roman" pitchFamily="18" charset="0"/>
            </a:endParaRPr>
          </a:p>
          <a:p>
            <a:pPr marL="623888" indent="-263525" algn="just" hangingPunct="0">
              <a:spcBef>
                <a:spcPts val="600"/>
              </a:spcBef>
              <a:defRPr/>
            </a:pPr>
            <a:r>
              <a:rPr lang="en-US" altLang="zh-TW" sz="1800" b="1" dirty="0">
                <a:solidFill>
                  <a:srgbClr val="002060"/>
                </a:solidFill>
                <a:latin typeface="Times New Roman" pitchFamily="18" charset="0"/>
                <a:ea typeface="標楷體"/>
                <a:cs typeface="Times New Roman" pitchFamily="18" charset="0"/>
              </a:rPr>
              <a:t>(1)</a:t>
            </a:r>
            <a:r>
              <a:rPr lang="zh-TW" altLang="en-US" sz="1800" b="1" dirty="0">
                <a:solidFill>
                  <a:srgbClr val="002060"/>
                </a:solidFill>
                <a:latin typeface="Times New Roman" pitchFamily="18" charset="0"/>
                <a:ea typeface="標楷體"/>
                <a:cs typeface="Times New Roman" pitchFamily="18" charset="0"/>
              </a:rPr>
              <a:t>資金分為外借及自有資金，故平均資金成本率</a:t>
            </a:r>
            <a:r>
              <a:rPr lang="en-US" altLang="zh-TW" sz="1800" b="1" dirty="0">
                <a:solidFill>
                  <a:srgbClr val="002060"/>
                </a:solidFill>
                <a:latin typeface="Times New Roman" pitchFamily="18" charset="0"/>
                <a:ea typeface="標楷體"/>
                <a:cs typeface="Times New Roman" pitchFamily="18" charset="0"/>
              </a:rPr>
              <a:t>(Weighted Average Cost of Capital, WACC)</a:t>
            </a:r>
            <a:r>
              <a:rPr lang="zh-TW" altLang="en-US" sz="1800" b="1" dirty="0">
                <a:solidFill>
                  <a:srgbClr val="002060"/>
                </a:solidFill>
                <a:latin typeface="Times New Roman" pitchFamily="18" charset="0"/>
                <a:ea typeface="標楷體"/>
                <a:cs typeface="Times New Roman" pitchFamily="18" charset="0"/>
              </a:rPr>
              <a:t>係指依照各類資金占總資本比例，加權平均所得之平均成本。</a:t>
            </a:r>
            <a:endParaRPr lang="en-US" altLang="zh-TW" sz="1800" b="1" dirty="0">
              <a:solidFill>
                <a:srgbClr val="002060"/>
              </a:solidFill>
              <a:latin typeface="Times New Roman" pitchFamily="18" charset="0"/>
              <a:ea typeface="標楷體"/>
              <a:cs typeface="Times New Roman" pitchFamily="18" charset="0"/>
            </a:endParaRPr>
          </a:p>
          <a:p>
            <a:pPr marL="623888" indent="-263525" algn="just" hangingPunct="0">
              <a:spcBef>
                <a:spcPts val="600"/>
              </a:spcBef>
              <a:defRPr/>
            </a:pPr>
            <a:r>
              <a:rPr lang="en-US" altLang="zh-TW" sz="1800" b="1" dirty="0">
                <a:solidFill>
                  <a:srgbClr val="002060"/>
                </a:solidFill>
                <a:latin typeface="Times New Roman" pitchFamily="18" charset="0"/>
                <a:ea typeface="標楷體"/>
                <a:cs typeface="Times New Roman" pitchFamily="18" charset="0"/>
              </a:rPr>
              <a:t>(2)WACC</a:t>
            </a:r>
            <a:r>
              <a:rPr lang="zh-TW" altLang="en-US" sz="1800" b="1" dirty="0">
                <a:solidFill>
                  <a:srgbClr val="002060"/>
                </a:solidFill>
                <a:latin typeface="Times New Roman" pitchFamily="18" charset="0"/>
                <a:ea typeface="標楷體"/>
                <a:cs typeface="Times New Roman" pitchFamily="18" charset="0"/>
              </a:rPr>
              <a:t>受四項參數影響，即</a:t>
            </a:r>
            <a:r>
              <a:rPr lang="zh-TW" altLang="en-US" sz="1800" b="1" u="sng" dirty="0">
                <a:solidFill>
                  <a:srgbClr val="FF0000"/>
                </a:solidFill>
                <a:latin typeface="Times New Roman" pitchFamily="18" charset="0"/>
                <a:ea typeface="標楷體"/>
                <a:cs typeface="Times New Roman" pitchFamily="18" charset="0"/>
              </a:rPr>
              <a:t>無風險利率</a:t>
            </a:r>
            <a:r>
              <a:rPr lang="zh-TW" altLang="en-US" sz="1800" b="1" dirty="0">
                <a:solidFill>
                  <a:srgbClr val="002060"/>
                </a:solidFill>
                <a:latin typeface="Times New Roman" pitchFamily="18" charset="0"/>
                <a:ea typeface="標楷體"/>
                <a:cs typeface="Times New Roman" pitchFamily="18" charset="0"/>
              </a:rPr>
              <a:t>、</a:t>
            </a:r>
            <a:r>
              <a:rPr lang="zh-TW" altLang="en-US" sz="1800" b="1" u="sng" dirty="0">
                <a:solidFill>
                  <a:srgbClr val="FF0000"/>
                </a:solidFill>
                <a:latin typeface="Times New Roman" pitchFamily="18" charset="0"/>
                <a:ea typeface="標楷體"/>
                <a:cs typeface="Times New Roman" pitchFamily="18" charset="0"/>
              </a:rPr>
              <a:t>外借資金及自有資金比例</a:t>
            </a:r>
            <a:r>
              <a:rPr lang="zh-TW" altLang="en-US" sz="1800" b="1" dirty="0">
                <a:solidFill>
                  <a:srgbClr val="002060"/>
                </a:solidFill>
                <a:latin typeface="Times New Roman" pitchFamily="18" charset="0"/>
                <a:ea typeface="標楷體"/>
                <a:cs typeface="Times New Roman" pitchFamily="18" charset="0"/>
              </a:rPr>
              <a:t>、</a:t>
            </a:r>
            <a:r>
              <a:rPr lang="zh-TW" altLang="en-US" sz="1800" b="1" u="sng" dirty="0">
                <a:solidFill>
                  <a:srgbClr val="FF0000"/>
                </a:solidFill>
                <a:latin typeface="Times New Roman" pitchFamily="18" charset="0"/>
                <a:ea typeface="標楷體"/>
                <a:cs typeface="Times New Roman" pitchFamily="18" charset="0"/>
              </a:rPr>
              <a:t>銀行融資信用風險加碼</a:t>
            </a:r>
            <a:r>
              <a:rPr lang="zh-TW" altLang="en-US" sz="1800" b="1" dirty="0">
                <a:solidFill>
                  <a:srgbClr val="002060"/>
                </a:solidFill>
                <a:latin typeface="Times New Roman" pitchFamily="18" charset="0"/>
                <a:ea typeface="標楷體"/>
                <a:cs typeface="Times New Roman" pitchFamily="18" charset="0"/>
              </a:rPr>
              <a:t>以及</a:t>
            </a:r>
            <a:r>
              <a:rPr lang="zh-TW" altLang="en-US" sz="1800" b="1" u="sng" dirty="0">
                <a:solidFill>
                  <a:srgbClr val="FF0000"/>
                </a:solidFill>
                <a:latin typeface="Times New Roman" pitchFamily="18" charset="0"/>
                <a:ea typeface="標楷體"/>
                <a:cs typeface="Times New Roman" pitchFamily="18" charset="0"/>
              </a:rPr>
              <a:t>業者風險溢酬</a:t>
            </a:r>
            <a:r>
              <a:rPr lang="zh-TW" altLang="en-US" sz="1800" b="1" dirty="0">
                <a:solidFill>
                  <a:srgbClr val="002060"/>
                </a:solidFill>
                <a:latin typeface="Times New Roman" pitchFamily="18" charset="0"/>
                <a:ea typeface="標楷體"/>
                <a:cs typeface="Times New Roman" pitchFamily="18" charset="0"/>
              </a:rPr>
              <a:t>，其計算公式如下：</a:t>
            </a:r>
            <a:endParaRPr lang="en-US" altLang="zh-TW" sz="1800" b="1" dirty="0">
              <a:solidFill>
                <a:srgbClr val="002060"/>
              </a:solidFill>
              <a:latin typeface="Times New Roman" pitchFamily="18" charset="0"/>
              <a:ea typeface="標楷體"/>
              <a:cs typeface="Times New Roman" pitchFamily="18" charset="0"/>
            </a:endParaRPr>
          </a:p>
        </p:txBody>
      </p:sp>
      <p:graphicFrame>
        <p:nvGraphicFramePr>
          <p:cNvPr id="7" name="Object 2"/>
          <p:cNvGraphicFramePr>
            <a:graphicFrameLocks noChangeAspect="1"/>
          </p:cNvGraphicFramePr>
          <p:nvPr>
            <p:extLst>
              <p:ext uri="{D42A27DB-BD31-4B8C-83A1-F6EECF244321}">
                <p14:modId xmlns:p14="http://schemas.microsoft.com/office/powerpoint/2010/main" val="3316293200"/>
              </p:ext>
            </p:extLst>
          </p:nvPr>
        </p:nvGraphicFramePr>
        <p:xfrm>
          <a:off x="99425" y="4077072"/>
          <a:ext cx="5264663" cy="2376264"/>
        </p:xfrm>
        <a:graphic>
          <a:graphicData uri="http://schemas.openxmlformats.org/presentationml/2006/ole">
            <mc:AlternateContent xmlns:mc="http://schemas.openxmlformats.org/markup-compatibility/2006">
              <mc:Choice xmlns:v="urn:schemas-microsoft-com:vml" Requires="v">
                <p:oleObj spid="_x0000_s87055" name="Equation" r:id="rId4" imgW="3251160" imgH="1904760" progId="Equation.DSMT4">
                  <p:embed/>
                </p:oleObj>
              </mc:Choice>
              <mc:Fallback>
                <p:oleObj name="Equation" r:id="rId4" imgW="3251160" imgH="1904760" progId="Equation.DSMT4">
                  <p:embed/>
                  <p:pic>
                    <p:nvPicPr>
                      <p:cNvPr id="0" name=""/>
                      <p:cNvPicPr>
                        <a:picLocks noChangeAspect="1" noChangeArrowheads="1"/>
                      </p:cNvPicPr>
                      <p:nvPr/>
                    </p:nvPicPr>
                    <p:blipFill>
                      <a:blip r:embed="rId5"/>
                      <a:srcRect/>
                      <a:stretch>
                        <a:fillRect/>
                      </a:stretch>
                    </p:blipFill>
                    <p:spPr bwMode="auto">
                      <a:xfrm>
                        <a:off x="99425" y="4077072"/>
                        <a:ext cx="5264663" cy="2376264"/>
                      </a:xfrm>
                      <a:prstGeom prst="rect">
                        <a:avLst/>
                      </a:prstGeom>
                      <a:noFill/>
                      <a:ln>
                        <a:noFill/>
                      </a:ln>
                      <a:extLst/>
                    </p:spPr>
                  </p:pic>
                </p:oleObj>
              </mc:Fallback>
            </mc:AlternateContent>
          </a:graphicData>
        </a:graphic>
      </p:graphicFrame>
      <p:sp>
        <p:nvSpPr>
          <p:cNvPr id="2" name="矩形 1"/>
          <p:cNvSpPr/>
          <p:nvPr/>
        </p:nvSpPr>
        <p:spPr>
          <a:xfrm>
            <a:off x="5076056" y="4029596"/>
            <a:ext cx="3744416" cy="2423740"/>
          </a:xfrm>
          <a:prstGeom prst="rect">
            <a:avLst/>
          </a:prstGeom>
          <a:noFill/>
          <a:ln w="9525"/>
        </p:spPr>
        <p:style>
          <a:lnRef idx="2">
            <a:schemeClr val="accent4"/>
          </a:lnRef>
          <a:fillRef idx="1">
            <a:schemeClr val="lt1"/>
          </a:fillRef>
          <a:effectRef idx="0">
            <a:schemeClr val="accent4"/>
          </a:effectRef>
          <a:fontRef idx="minor">
            <a:schemeClr val="dk1"/>
          </a:fontRef>
        </p:style>
        <p:txBody>
          <a:bodyPr wrap="square">
            <a:spAutoFit/>
          </a:bodyPr>
          <a:lstStyle/>
          <a:p>
            <a:pPr marL="263525" indent="-263525" algn="just">
              <a:spcBef>
                <a:spcPts val="300"/>
              </a:spcBef>
              <a:buClr>
                <a:srgbClr val="000000"/>
              </a:buClr>
              <a:buFontTx/>
              <a:buAutoNum type="arabicParenBoth"/>
              <a:defRPr/>
            </a:pPr>
            <a:r>
              <a:rPr lang="zh-TW" altLang="en-US" sz="1600" dirty="0">
                <a:solidFill>
                  <a:srgbClr val="000000"/>
                </a:solidFill>
                <a:latin typeface="Times New Roman" pitchFamily="18" charset="0"/>
                <a:cs typeface="Times New Roman" pitchFamily="18" charset="0"/>
              </a:rPr>
              <a:t>無風險利率：屬於中性之參數，指該國資本市場風險最低之標的。</a:t>
            </a:r>
            <a:endParaRPr lang="en-US" altLang="zh-TW" sz="1600" dirty="0">
              <a:solidFill>
                <a:srgbClr val="000000"/>
              </a:solidFill>
              <a:latin typeface="Times New Roman" pitchFamily="18" charset="0"/>
              <a:cs typeface="Times New Roman" pitchFamily="18" charset="0"/>
            </a:endParaRPr>
          </a:p>
          <a:p>
            <a:pPr marL="263525" indent="-263525" algn="just">
              <a:spcBef>
                <a:spcPts val="300"/>
              </a:spcBef>
              <a:buFontTx/>
              <a:buAutoNum type="arabicParenBoth"/>
              <a:defRPr/>
            </a:pPr>
            <a:r>
              <a:rPr lang="zh-TW" altLang="en-US" sz="1600" dirty="0">
                <a:solidFill>
                  <a:srgbClr val="000000"/>
                </a:solidFill>
                <a:latin typeface="Times New Roman" pitchFamily="18" charset="0"/>
                <a:cs typeface="Times New Roman" pitchFamily="18" charset="0"/>
              </a:rPr>
              <a:t>外借資金及自有資金比例：根據融資金額、企業信用評等及還款能力進行評估。</a:t>
            </a:r>
            <a:endParaRPr lang="en-US" altLang="zh-TW" sz="1600" dirty="0">
              <a:solidFill>
                <a:srgbClr val="000000"/>
              </a:solidFill>
              <a:latin typeface="Times New Roman" pitchFamily="18" charset="0"/>
              <a:cs typeface="Times New Roman" pitchFamily="18" charset="0"/>
            </a:endParaRPr>
          </a:p>
          <a:p>
            <a:pPr marL="263525" indent="-263525" algn="just">
              <a:spcBef>
                <a:spcPts val="300"/>
              </a:spcBef>
              <a:buFontTx/>
              <a:buAutoNum type="arabicParenBoth"/>
              <a:defRPr/>
            </a:pPr>
            <a:r>
              <a:rPr lang="zh-TW" altLang="en-US" sz="1600" dirty="0">
                <a:solidFill>
                  <a:srgbClr val="000000"/>
                </a:solidFill>
                <a:latin typeface="Times New Roman" pitchFamily="18" charset="0"/>
                <a:cs typeface="Times New Roman" pitchFamily="18" charset="0"/>
              </a:rPr>
              <a:t>信用風險加碼：根據企業的信用評等或投資計畫之風險議定進行評估。</a:t>
            </a:r>
            <a:endParaRPr lang="en-US" altLang="zh-TW" sz="1600" dirty="0">
              <a:solidFill>
                <a:srgbClr val="000000"/>
              </a:solidFill>
              <a:latin typeface="Times New Roman" pitchFamily="18" charset="0"/>
              <a:cs typeface="Times New Roman" pitchFamily="18" charset="0"/>
            </a:endParaRPr>
          </a:p>
          <a:p>
            <a:pPr marL="263525" indent="-263525" algn="just">
              <a:spcBef>
                <a:spcPts val="300"/>
              </a:spcBef>
              <a:buFontTx/>
              <a:buAutoNum type="arabicParenBoth"/>
              <a:defRPr/>
            </a:pPr>
            <a:r>
              <a:rPr lang="zh-TW" altLang="en-US" sz="1600" dirty="0">
                <a:solidFill>
                  <a:srgbClr val="000000"/>
                </a:solidFill>
                <a:latin typeface="Times New Roman" pitchFamily="18" charset="0"/>
                <a:cs typeface="Times New Roman" pitchFamily="18" charset="0"/>
              </a:rPr>
              <a:t>風險溢酬：指投資者主觀認為事業經營風險之高低。</a:t>
            </a:r>
          </a:p>
        </p:txBody>
      </p:sp>
      <p:sp>
        <p:nvSpPr>
          <p:cNvPr id="9"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19</a:t>
            </a:fld>
            <a:endParaRPr lang="en-US" altLang="zh-TW" sz="1400" b="0" dirty="0">
              <a:solidFill>
                <a:srgbClr val="000000"/>
              </a:solidFill>
            </a:endParaRPr>
          </a:p>
        </p:txBody>
      </p:sp>
      <p:sp>
        <p:nvSpPr>
          <p:cNvPr id="8" name="Rectangle 2"/>
          <p:cNvSpPr txBox="1">
            <a:spLocks noChangeArrowheads="1"/>
          </p:cNvSpPr>
          <p:nvPr/>
        </p:nvSpPr>
        <p:spPr bwMode="auto">
          <a:xfrm>
            <a:off x="476336" y="-25996"/>
            <a:ext cx="8208963" cy="574676"/>
          </a:xfrm>
          <a:prstGeom prst="rect">
            <a:avLst/>
          </a:prstGeom>
          <a:noFill/>
          <a:ln>
            <a:noFill/>
          </a:ln>
          <a:effectLst/>
          <a:extLst/>
        </p:spPr>
        <p:txBody>
          <a:bodyPr/>
          <a:lstStyle/>
          <a:p>
            <a:pPr algn="ctr">
              <a:defRPr/>
            </a:pP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2616247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3075" name="Rectangle 2"/>
          <p:cNvSpPr>
            <a:spLocks noChangeArrowheads="1"/>
          </p:cNvSpPr>
          <p:nvPr/>
        </p:nvSpPr>
        <p:spPr bwMode="auto">
          <a:xfrm>
            <a:off x="179388" y="475952"/>
            <a:ext cx="8758237" cy="612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01700" algn="l"/>
              </a:tabLst>
              <a:defRPr kumimoji="1" sz="3200" b="1">
                <a:solidFill>
                  <a:srgbClr val="660033"/>
                </a:solidFill>
                <a:latin typeface="標楷體" pitchFamily="65" charset="-120"/>
                <a:ea typeface="新細明體" pitchFamily="18" charset="-120"/>
              </a:defRPr>
            </a:lvl1pPr>
            <a:lvl2pPr marL="742950" indent="-285750" eaLnBrk="0" hangingPunct="0">
              <a:tabLst>
                <a:tab pos="901700" algn="l"/>
              </a:tabLst>
              <a:defRPr kumimoji="1" sz="3200" b="1">
                <a:solidFill>
                  <a:srgbClr val="660033"/>
                </a:solidFill>
                <a:latin typeface="標楷體" pitchFamily="65" charset="-120"/>
                <a:ea typeface="新細明體" pitchFamily="18" charset="-120"/>
              </a:defRPr>
            </a:lvl2pPr>
            <a:lvl3pPr marL="1143000" indent="-228600" eaLnBrk="0" hangingPunct="0">
              <a:tabLst>
                <a:tab pos="901700" algn="l"/>
              </a:tabLst>
              <a:defRPr kumimoji="1" sz="3200" b="1">
                <a:solidFill>
                  <a:srgbClr val="660033"/>
                </a:solidFill>
                <a:latin typeface="標楷體" pitchFamily="65" charset="-120"/>
                <a:ea typeface="新細明體" pitchFamily="18" charset="-120"/>
              </a:defRPr>
            </a:lvl3pPr>
            <a:lvl4pPr marL="1600200" indent="-228600" eaLnBrk="0" hangingPunct="0">
              <a:tabLst>
                <a:tab pos="901700" algn="l"/>
              </a:tabLst>
              <a:defRPr kumimoji="1" sz="3200" b="1">
                <a:solidFill>
                  <a:srgbClr val="660033"/>
                </a:solidFill>
                <a:latin typeface="標楷體" pitchFamily="65" charset="-120"/>
                <a:ea typeface="新細明體" pitchFamily="18" charset="-120"/>
              </a:defRPr>
            </a:lvl4pPr>
            <a:lvl5pPr marL="2057400" indent="-228600" eaLnBrk="0" hangingPunct="0">
              <a:tabLst>
                <a:tab pos="901700" algn="l"/>
              </a:tabLst>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9pPr>
          </a:lstStyle>
          <a:p>
            <a:pPr marL="182563" eaLnBrk="1" hangingPunct="1">
              <a:lnSpc>
                <a:spcPct val="120000"/>
              </a:lnSpc>
              <a:spcBef>
                <a:spcPts val="600"/>
              </a:spcBef>
              <a:tabLst/>
              <a:defRPr/>
            </a:pPr>
            <a:r>
              <a:rPr lang="en-US" altLang="zh-TW" sz="2000" dirty="0">
                <a:solidFill>
                  <a:srgbClr val="002060"/>
                </a:solidFill>
                <a:latin typeface="Times New Roman" pitchFamily="18" charset="0"/>
                <a:ea typeface="標楷體" pitchFamily="65" charset="-120"/>
                <a:cs typeface="Times New Roman" pitchFamily="18" charset="0"/>
              </a:rPr>
              <a:t>2.</a:t>
            </a:r>
            <a:r>
              <a:rPr lang="zh-TW" altLang="en-US" sz="2000" dirty="0">
                <a:solidFill>
                  <a:srgbClr val="002060"/>
                </a:solidFill>
                <a:latin typeface="Times New Roman" pitchFamily="18" charset="0"/>
                <a:ea typeface="標楷體" pitchFamily="65" charset="-120"/>
                <a:cs typeface="Times New Roman" pitchFamily="18" charset="0"/>
              </a:rPr>
              <a:t>外借資金及自有資金比例</a:t>
            </a:r>
            <a:endParaRPr lang="en-US" altLang="zh-TW" sz="2000" dirty="0">
              <a:solidFill>
                <a:srgbClr val="002060"/>
              </a:solidFill>
              <a:latin typeface="Times New Roman" pitchFamily="18" charset="0"/>
              <a:ea typeface="標楷體" pitchFamily="65" charset="-120"/>
              <a:cs typeface="Times New Roman" pitchFamily="18" charset="0"/>
            </a:endParaRPr>
          </a:p>
          <a:p>
            <a:pPr marL="273050" lvl="0" algn="just" eaLnBrk="1" hangingPunct="1">
              <a:spcBef>
                <a:spcPts val="0"/>
              </a:spcBef>
              <a:tabLst/>
              <a:defRPr/>
            </a:pPr>
            <a:r>
              <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a:t>
            </a: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國內資料</a:t>
            </a:r>
            <a:endPar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536575" lvl="0" algn="just" eaLnBrk="1" hangingPunct="1">
              <a:spcBef>
                <a:spcPts val="0"/>
              </a:spcBef>
              <a:tabLst/>
              <a:defRPr/>
            </a:pP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根據</a:t>
            </a:r>
            <a:r>
              <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106</a:t>
            </a: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年發函國內金融機構的回函資料，國內投資太陽光電設施的貸款成數多半介於</a:t>
            </a:r>
            <a:r>
              <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60 ~ 80%</a:t>
            </a: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endPar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273050" lvl="0" algn="just" eaLnBrk="1" hangingPunct="1">
              <a:spcBef>
                <a:spcPts val="0"/>
              </a:spcBef>
              <a:tabLst/>
              <a:defRPr/>
            </a:pPr>
            <a:r>
              <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(2)</a:t>
            </a: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國外資料</a:t>
            </a:r>
            <a:endPar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623888" lvl="0" indent="-263525" algn="just" eaLnBrk="1" hangingPunct="1">
              <a:spcBef>
                <a:spcPts val="0"/>
              </a:spcBef>
              <a:tabLst/>
              <a:defRPr/>
            </a:pPr>
            <a:r>
              <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a:t>
            </a: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根據</a:t>
            </a:r>
            <a:r>
              <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DIA-CORE(2016)</a:t>
            </a: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報告，歐盟國家陸域大型風力的自有資金比例平均為</a:t>
            </a:r>
            <a:r>
              <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31.2%</a:t>
            </a: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endPar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623888" lvl="0" indent="-263525" algn="just" eaLnBrk="1" hangingPunct="1">
              <a:spcBef>
                <a:spcPts val="0"/>
              </a:spcBef>
              <a:tabLst/>
              <a:defRPr/>
            </a:pPr>
            <a:r>
              <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B.</a:t>
            </a: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根據</a:t>
            </a:r>
            <a:r>
              <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IRENA(2015)</a:t>
            </a: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報告，再生能源發電專案的借款比例約介於</a:t>
            </a:r>
            <a:r>
              <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50~80%</a:t>
            </a:r>
            <a:r>
              <a:rPr kumimoji="0"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endParaRPr kumimoji="0"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9" name="流程圖: 程序 8"/>
          <p:cNvSpPr/>
          <p:nvPr/>
        </p:nvSpPr>
        <p:spPr>
          <a:xfrm>
            <a:off x="547688" y="5373216"/>
            <a:ext cx="8135937" cy="1080121"/>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kumimoji="0" lang="zh-TW" altLang="en-US" sz="2000" u="sng" dirty="0">
                <a:solidFill>
                  <a:srgbClr val="FF0000"/>
                </a:solidFill>
                <a:latin typeface="Times New Roman" panose="02020603050405020304" pitchFamily="18" charset="0"/>
                <a:cs typeface="Times New Roman" panose="02020603050405020304" pitchFamily="18" charset="0"/>
              </a:rPr>
              <a:t>綜合考量國內外案例，自有資金比例平均皆接近</a:t>
            </a:r>
            <a:r>
              <a:rPr kumimoji="0" lang="en-US" altLang="zh-TW" sz="2000" u="sng" dirty="0">
                <a:solidFill>
                  <a:srgbClr val="FF0000"/>
                </a:solidFill>
                <a:latin typeface="Times New Roman" panose="02020603050405020304" pitchFamily="18" charset="0"/>
                <a:cs typeface="Times New Roman" panose="02020603050405020304" pitchFamily="18" charset="0"/>
              </a:rPr>
              <a:t>30%</a:t>
            </a:r>
            <a:r>
              <a:rPr kumimoji="0" lang="zh-TW" altLang="en-US" sz="2000" dirty="0">
                <a:solidFill>
                  <a:srgbClr val="000000"/>
                </a:solidFill>
                <a:latin typeface="Times New Roman" panose="02020603050405020304" pitchFamily="18" charset="0"/>
                <a:cs typeface="Times New Roman" panose="02020603050405020304" pitchFamily="18" charset="0"/>
              </a:rPr>
              <a:t>，且由於國內投資貸款情勢今年並無多大變化，故決議</a:t>
            </a:r>
            <a:r>
              <a:rPr kumimoji="0" lang="en-US" altLang="zh-TW" sz="2000" dirty="0">
                <a:solidFill>
                  <a:srgbClr val="000000"/>
                </a:solidFill>
                <a:latin typeface="Times New Roman" panose="02020603050405020304" pitchFamily="18" charset="0"/>
                <a:cs typeface="Times New Roman" panose="02020603050405020304" pitchFamily="18" charset="0"/>
              </a:rPr>
              <a:t>107</a:t>
            </a:r>
            <a:r>
              <a:rPr kumimoji="0" lang="zh-TW" altLang="en-US" sz="2000" dirty="0">
                <a:solidFill>
                  <a:srgbClr val="000000"/>
                </a:solidFill>
                <a:latin typeface="Times New Roman" panose="02020603050405020304" pitchFamily="18" charset="0"/>
                <a:cs typeface="Times New Roman" panose="02020603050405020304" pitchFamily="18" charset="0"/>
              </a:rPr>
              <a:t>年度外借與自有資金比例為</a:t>
            </a:r>
            <a:r>
              <a:rPr kumimoji="0" lang="en-US" altLang="zh-TW" sz="2000" u="sng" dirty="0">
                <a:solidFill>
                  <a:srgbClr val="FF0000"/>
                </a:solidFill>
                <a:latin typeface="Times New Roman" panose="02020603050405020304" pitchFamily="18" charset="0"/>
                <a:cs typeface="Times New Roman" panose="02020603050405020304" pitchFamily="18" charset="0"/>
              </a:rPr>
              <a:t>70%</a:t>
            </a:r>
            <a:r>
              <a:rPr kumimoji="0" lang="zh-TW" altLang="en-US" sz="2000" u="sng" dirty="0">
                <a:solidFill>
                  <a:srgbClr val="FF0000"/>
                </a:solidFill>
                <a:latin typeface="Times New Roman" panose="02020603050405020304" pitchFamily="18" charset="0"/>
                <a:cs typeface="Times New Roman" panose="02020603050405020304" pitchFamily="18" charset="0"/>
              </a:rPr>
              <a:t>：</a:t>
            </a:r>
            <a:r>
              <a:rPr kumimoji="0" lang="en-US" altLang="zh-TW" sz="2000" u="sng" dirty="0">
                <a:solidFill>
                  <a:srgbClr val="FF0000"/>
                </a:solidFill>
                <a:latin typeface="Times New Roman" panose="02020603050405020304" pitchFamily="18" charset="0"/>
                <a:cs typeface="Times New Roman" panose="02020603050405020304" pitchFamily="18" charset="0"/>
              </a:rPr>
              <a:t>30%</a:t>
            </a:r>
            <a:r>
              <a:rPr kumimoji="0" lang="zh-TW" altLang="en-US" sz="2000" dirty="0">
                <a:solidFill>
                  <a:srgbClr val="000000"/>
                </a:solidFill>
                <a:latin typeface="Times New Roman" panose="02020603050405020304" pitchFamily="18" charset="0"/>
                <a:cs typeface="Times New Roman" panose="02020603050405020304" pitchFamily="18" charset="0"/>
              </a:rPr>
              <a:t>。</a:t>
            </a:r>
          </a:p>
        </p:txBody>
      </p:sp>
      <p:sp>
        <p:nvSpPr>
          <p:cNvPr id="10" name="向右箭號 9"/>
          <p:cNvSpPr/>
          <p:nvPr/>
        </p:nvSpPr>
        <p:spPr>
          <a:xfrm>
            <a:off x="251520" y="5517232"/>
            <a:ext cx="224730" cy="720081"/>
          </a:xfrm>
          <a:prstGeom prst="rightArrow">
            <a:avLst>
              <a:gd name="adj1" fmla="val 722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sz="1800" b="0">
              <a:solidFill>
                <a:srgbClr val="FFFFFF"/>
              </a:solidFill>
            </a:endParaRPr>
          </a:p>
        </p:txBody>
      </p:sp>
      <p:sp>
        <p:nvSpPr>
          <p:cNvPr id="12"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20</a:t>
            </a:fld>
            <a:endParaRPr lang="en-US" altLang="zh-TW" dirty="0">
              <a:solidFill>
                <a:srgbClr val="000000"/>
              </a:solidFill>
            </a:endParaRPr>
          </a:p>
        </p:txBody>
      </p:sp>
      <p:sp>
        <p:nvSpPr>
          <p:cNvPr id="11" name="Rectangle 2"/>
          <p:cNvSpPr txBox="1">
            <a:spLocks noChangeArrowheads="1"/>
          </p:cNvSpPr>
          <p:nvPr/>
        </p:nvSpPr>
        <p:spPr bwMode="auto">
          <a:xfrm>
            <a:off x="476336" y="-25996"/>
            <a:ext cx="8208963" cy="574676"/>
          </a:xfrm>
          <a:prstGeom prst="rect">
            <a:avLst/>
          </a:prstGeom>
          <a:noFill/>
          <a:ln>
            <a:noFill/>
          </a:ln>
          <a:effectLst/>
          <a:extLst/>
        </p:spPr>
        <p:txBody>
          <a:bodyPr/>
          <a:lstStyle/>
          <a:p>
            <a:pPr algn="ctr">
              <a:defRPr/>
            </a:pP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614315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3075" name="Rectangle 2"/>
          <p:cNvSpPr>
            <a:spLocks noChangeArrowheads="1"/>
          </p:cNvSpPr>
          <p:nvPr/>
        </p:nvSpPr>
        <p:spPr bwMode="auto">
          <a:xfrm>
            <a:off x="179388" y="692696"/>
            <a:ext cx="8758237"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01700" algn="l"/>
              </a:tabLst>
              <a:defRPr kumimoji="1" sz="3200" b="1">
                <a:solidFill>
                  <a:srgbClr val="660033"/>
                </a:solidFill>
                <a:latin typeface="標楷體" pitchFamily="65" charset="-120"/>
                <a:ea typeface="新細明體" pitchFamily="18" charset="-120"/>
              </a:defRPr>
            </a:lvl1pPr>
            <a:lvl2pPr marL="742950" indent="-285750" eaLnBrk="0" hangingPunct="0">
              <a:tabLst>
                <a:tab pos="901700" algn="l"/>
              </a:tabLst>
              <a:defRPr kumimoji="1" sz="3200" b="1">
                <a:solidFill>
                  <a:srgbClr val="660033"/>
                </a:solidFill>
                <a:latin typeface="標楷體" pitchFamily="65" charset="-120"/>
                <a:ea typeface="新細明體" pitchFamily="18" charset="-120"/>
              </a:defRPr>
            </a:lvl2pPr>
            <a:lvl3pPr marL="1143000" indent="-228600" eaLnBrk="0" hangingPunct="0">
              <a:tabLst>
                <a:tab pos="901700" algn="l"/>
              </a:tabLst>
              <a:defRPr kumimoji="1" sz="3200" b="1">
                <a:solidFill>
                  <a:srgbClr val="660033"/>
                </a:solidFill>
                <a:latin typeface="標楷體" pitchFamily="65" charset="-120"/>
                <a:ea typeface="新細明體" pitchFamily="18" charset="-120"/>
              </a:defRPr>
            </a:lvl3pPr>
            <a:lvl4pPr marL="1600200" indent="-228600" eaLnBrk="0" hangingPunct="0">
              <a:tabLst>
                <a:tab pos="901700" algn="l"/>
              </a:tabLst>
              <a:defRPr kumimoji="1" sz="3200" b="1">
                <a:solidFill>
                  <a:srgbClr val="660033"/>
                </a:solidFill>
                <a:latin typeface="標楷體" pitchFamily="65" charset="-120"/>
                <a:ea typeface="新細明體" pitchFamily="18" charset="-120"/>
              </a:defRPr>
            </a:lvl4pPr>
            <a:lvl5pPr marL="2057400" indent="-228600" eaLnBrk="0" hangingPunct="0">
              <a:tabLst>
                <a:tab pos="901700" algn="l"/>
              </a:tabLst>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9pPr>
          </a:lstStyle>
          <a:p>
            <a:pPr marL="182563" eaLnBrk="1" hangingPunct="1">
              <a:spcBef>
                <a:spcPts val="600"/>
              </a:spcBef>
              <a:tabLst/>
              <a:defRPr/>
            </a:pPr>
            <a:r>
              <a:rPr kumimoji="0" lang="en-US" altLang="zh-TW" sz="2000" dirty="0">
                <a:solidFill>
                  <a:srgbClr val="002060"/>
                </a:solidFill>
                <a:latin typeface="Times New Roman" pitchFamily="18" charset="0"/>
                <a:ea typeface="標楷體" pitchFamily="65" charset="-120"/>
                <a:cs typeface="Times New Roman" pitchFamily="18" charset="0"/>
              </a:rPr>
              <a:t>3.</a:t>
            </a:r>
            <a:r>
              <a:rPr kumimoji="0" lang="zh-TW" altLang="en-US" sz="2000" dirty="0">
                <a:solidFill>
                  <a:srgbClr val="002060"/>
                </a:solidFill>
                <a:latin typeface="Times New Roman" pitchFamily="18" charset="0"/>
                <a:ea typeface="標楷體" pitchFamily="65" charset="-120"/>
                <a:cs typeface="Times New Roman" pitchFamily="18" charset="0"/>
              </a:rPr>
              <a:t>無風險利率</a:t>
            </a:r>
            <a:endParaRPr kumimoji="0" lang="en-US" altLang="zh-TW" sz="2000" dirty="0">
              <a:solidFill>
                <a:srgbClr val="002060"/>
              </a:solidFill>
              <a:latin typeface="Times New Roman" pitchFamily="18" charset="0"/>
              <a:ea typeface="標楷體" pitchFamily="65" charset="-120"/>
              <a:cs typeface="Times New Roman" pitchFamily="18" charset="0"/>
            </a:endParaRPr>
          </a:p>
          <a:p>
            <a:pPr marL="358775" lvl="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(1)</a:t>
            </a:r>
            <a:r>
              <a:rPr lang="zh-TW" altLang="en-US" sz="2000" dirty="0">
                <a:solidFill>
                  <a:srgbClr val="000000"/>
                </a:solidFill>
                <a:latin typeface="Times New Roman" pitchFamily="18" charset="0"/>
                <a:ea typeface="標楷體"/>
                <a:cs typeface="Times New Roman" pitchFamily="18" charset="0"/>
              </a:rPr>
              <a:t>國內資料</a:t>
            </a:r>
            <a:endParaRPr lang="en-US" altLang="zh-TW" sz="2000" dirty="0">
              <a:solidFill>
                <a:srgbClr val="000000"/>
              </a:solidFill>
              <a:latin typeface="Times New Roman" pitchFamily="18" charset="0"/>
              <a:ea typeface="標楷體"/>
              <a:cs typeface="Times New Roman" pitchFamily="18" charset="0"/>
            </a:endParaRPr>
          </a:p>
          <a:p>
            <a:pPr marL="631825" lvl="0" indent="-27305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A.</a:t>
            </a:r>
            <a:r>
              <a:rPr lang="zh-TW" altLang="en-US" sz="2000" dirty="0">
                <a:solidFill>
                  <a:srgbClr val="000000"/>
                </a:solidFill>
                <a:latin typeface="Times New Roman" pitchFamily="18" charset="0"/>
                <a:ea typeface="標楷體"/>
                <a:cs typeface="Times New Roman" pitchFamily="18" charset="0"/>
              </a:rPr>
              <a:t>基於躉購年限為期</a:t>
            </a:r>
            <a:r>
              <a:rPr lang="en-US" altLang="zh-TW" sz="2000" dirty="0">
                <a:solidFill>
                  <a:srgbClr val="000000"/>
                </a:solidFill>
                <a:latin typeface="Times New Roman" pitchFamily="18" charset="0"/>
                <a:ea typeface="標楷體"/>
                <a:cs typeface="Times New Roman" pitchFamily="18" charset="0"/>
              </a:rPr>
              <a:t>20</a:t>
            </a:r>
            <a:r>
              <a:rPr lang="zh-TW" altLang="en-US" sz="2000" dirty="0">
                <a:solidFill>
                  <a:srgbClr val="000000"/>
                </a:solidFill>
                <a:latin typeface="Times New Roman" pitchFamily="18" charset="0"/>
                <a:ea typeface="標楷體"/>
                <a:cs typeface="Times New Roman" pitchFamily="18" charset="0"/>
              </a:rPr>
              <a:t>年，應以長期穩定及避免數值波動過大為原則。</a:t>
            </a:r>
            <a:endParaRPr lang="en-US" altLang="zh-TW" sz="2000" dirty="0">
              <a:solidFill>
                <a:srgbClr val="000000"/>
              </a:solidFill>
              <a:latin typeface="Times New Roman" pitchFamily="18" charset="0"/>
              <a:ea typeface="標楷體"/>
              <a:cs typeface="Times New Roman" pitchFamily="18" charset="0"/>
            </a:endParaRPr>
          </a:p>
          <a:p>
            <a:pPr marL="631825" lvl="0" indent="-27305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B.</a:t>
            </a:r>
            <a:r>
              <a:rPr lang="zh-TW" altLang="en-US" sz="2000" dirty="0">
                <a:solidFill>
                  <a:srgbClr val="000000"/>
                </a:solidFill>
                <a:latin typeface="Times New Roman" pitchFamily="18" charset="0"/>
                <a:ea typeface="標楷體"/>
                <a:cs typeface="Times New Roman" pitchFamily="18" charset="0"/>
              </a:rPr>
              <a:t>參採標準與過去審定會一致，計算</a:t>
            </a:r>
            <a:r>
              <a:rPr lang="zh-TW" altLang="en-US" sz="2000" u="sng" dirty="0">
                <a:solidFill>
                  <a:srgbClr val="FF0000"/>
                </a:solidFill>
                <a:latin typeface="Times New Roman" pitchFamily="18" charset="0"/>
                <a:ea typeface="標楷體"/>
                <a:cs typeface="Times New Roman" pitchFamily="18" charset="0"/>
              </a:rPr>
              <a:t>過去三年之</a:t>
            </a:r>
            <a:r>
              <a:rPr lang="en-US" altLang="zh-TW" sz="2000" u="sng" dirty="0">
                <a:solidFill>
                  <a:srgbClr val="FF0000"/>
                </a:solidFill>
                <a:latin typeface="Times New Roman" pitchFamily="18" charset="0"/>
                <a:ea typeface="標楷體"/>
                <a:cs typeface="Times New Roman" pitchFamily="18" charset="0"/>
              </a:rPr>
              <a:t>10</a:t>
            </a:r>
            <a:r>
              <a:rPr lang="zh-TW" altLang="en-US" sz="2000" u="sng" dirty="0">
                <a:solidFill>
                  <a:srgbClr val="FF0000"/>
                </a:solidFill>
                <a:latin typeface="Times New Roman" pitchFamily="18" charset="0"/>
                <a:ea typeface="標楷體"/>
                <a:cs typeface="Times New Roman" pitchFamily="18" charset="0"/>
              </a:rPr>
              <a:t>年期政府公債殖利率平均值</a:t>
            </a:r>
            <a:r>
              <a:rPr lang="zh-TW" altLang="en-US" sz="2000" dirty="0">
                <a:solidFill>
                  <a:srgbClr val="000000"/>
                </a:solidFill>
                <a:latin typeface="Times New Roman" pitchFamily="18" charset="0"/>
                <a:ea typeface="標楷體"/>
                <a:cs typeface="Times New Roman" pitchFamily="18" charset="0"/>
              </a:rPr>
              <a:t>，即民國</a:t>
            </a:r>
            <a:r>
              <a:rPr lang="en-US" altLang="zh-TW" sz="2000" dirty="0">
                <a:solidFill>
                  <a:srgbClr val="000000"/>
                </a:solidFill>
                <a:latin typeface="Times New Roman" pitchFamily="18" charset="0"/>
                <a:ea typeface="標楷體"/>
                <a:cs typeface="Times New Roman" pitchFamily="18" charset="0"/>
              </a:rPr>
              <a:t>104</a:t>
            </a:r>
            <a:r>
              <a:rPr lang="zh-TW" altLang="en-US" sz="2000" dirty="0">
                <a:solidFill>
                  <a:srgbClr val="000000"/>
                </a:solidFill>
                <a:latin typeface="Times New Roman" pitchFamily="18" charset="0"/>
                <a:ea typeface="標楷體"/>
                <a:cs typeface="Times New Roman" pitchFamily="18" charset="0"/>
              </a:rPr>
              <a:t>年至</a:t>
            </a:r>
            <a:r>
              <a:rPr lang="en-US" altLang="zh-TW" sz="2000" dirty="0">
                <a:solidFill>
                  <a:srgbClr val="000000"/>
                </a:solidFill>
                <a:latin typeface="Times New Roman" pitchFamily="18" charset="0"/>
                <a:ea typeface="標楷體"/>
                <a:cs typeface="Times New Roman" pitchFamily="18" charset="0"/>
              </a:rPr>
              <a:t>106</a:t>
            </a:r>
            <a:r>
              <a:rPr lang="zh-TW" altLang="en-US" sz="2000" dirty="0">
                <a:solidFill>
                  <a:srgbClr val="000000"/>
                </a:solidFill>
                <a:latin typeface="Times New Roman" pitchFamily="18" charset="0"/>
                <a:ea typeface="標楷體"/>
                <a:cs typeface="Times New Roman" pitchFamily="18" charset="0"/>
              </a:rPr>
              <a:t>年</a:t>
            </a:r>
            <a:r>
              <a:rPr lang="en-US" altLang="zh-TW" sz="2000" dirty="0">
                <a:solidFill>
                  <a:srgbClr val="000000"/>
                </a:solidFill>
                <a:latin typeface="Times New Roman" pitchFamily="18" charset="0"/>
                <a:ea typeface="標楷體"/>
                <a:cs typeface="Times New Roman" pitchFamily="18" charset="0"/>
              </a:rPr>
              <a:t>(1-6)</a:t>
            </a:r>
            <a:r>
              <a:rPr lang="zh-TW" altLang="en-US" sz="2000" dirty="0">
                <a:solidFill>
                  <a:srgbClr val="000000"/>
                </a:solidFill>
                <a:latin typeface="Times New Roman" pitchFamily="18" charset="0"/>
                <a:ea typeface="標楷體"/>
                <a:cs typeface="Times New Roman" pitchFamily="18" charset="0"/>
              </a:rPr>
              <a:t>月三年</a:t>
            </a:r>
            <a:r>
              <a:rPr lang="zh-TW" altLang="en-US" sz="2000" u="sng" dirty="0">
                <a:solidFill>
                  <a:srgbClr val="FF0000"/>
                </a:solidFill>
                <a:latin typeface="Times New Roman" pitchFamily="18" charset="0"/>
                <a:ea typeface="標楷體"/>
                <a:cs typeface="Times New Roman" pitchFamily="18" charset="0"/>
              </a:rPr>
              <a:t>平均值計算為</a:t>
            </a:r>
            <a:r>
              <a:rPr lang="en-US" altLang="zh-TW" sz="2000" u="sng" dirty="0">
                <a:solidFill>
                  <a:srgbClr val="FF0000"/>
                </a:solidFill>
                <a:latin typeface="Times New Roman" pitchFamily="18" charset="0"/>
                <a:ea typeface="標楷體"/>
                <a:cs typeface="Times New Roman" pitchFamily="18" charset="0"/>
              </a:rPr>
              <a:t>1.12%</a:t>
            </a:r>
            <a:r>
              <a:rPr lang="zh-TW" altLang="en-US" sz="2000" dirty="0">
                <a:solidFill>
                  <a:srgbClr val="000000"/>
                </a:solidFill>
                <a:latin typeface="Times New Roman" pitchFamily="18" charset="0"/>
                <a:ea typeface="標楷體"/>
                <a:cs typeface="Times New Roman" pitchFamily="18" charset="0"/>
              </a:rPr>
              <a:t>。</a:t>
            </a:r>
            <a:endParaRPr lang="en-US" altLang="zh-TW" sz="2000" dirty="0">
              <a:solidFill>
                <a:srgbClr val="000000"/>
              </a:solidFill>
              <a:latin typeface="Times New Roman" pitchFamily="18" charset="0"/>
              <a:ea typeface="標楷體"/>
              <a:cs typeface="Times New Roman" pitchFamily="18" charset="0"/>
            </a:endParaRPr>
          </a:p>
          <a:p>
            <a:pPr marL="631825" lvl="0" indent="-27305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(2)</a:t>
            </a:r>
            <a:r>
              <a:rPr lang="zh-TW" altLang="en-US" sz="2000" dirty="0">
                <a:solidFill>
                  <a:srgbClr val="000000"/>
                </a:solidFill>
                <a:latin typeface="Times New Roman" pitchFamily="18" charset="0"/>
                <a:ea typeface="標楷體"/>
                <a:cs typeface="Times New Roman" pitchFamily="18" charset="0"/>
              </a:rPr>
              <a:t>國外資料</a:t>
            </a:r>
            <a:endParaRPr lang="en-US" altLang="zh-TW" sz="2000" dirty="0">
              <a:solidFill>
                <a:srgbClr val="000000"/>
              </a:solidFill>
              <a:latin typeface="Times New Roman" pitchFamily="18" charset="0"/>
              <a:ea typeface="標楷體"/>
              <a:cs typeface="Times New Roman" pitchFamily="18" charset="0"/>
            </a:endParaRPr>
          </a:p>
          <a:p>
            <a:pPr marL="631825" lvl="0" indent="-27305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A.</a:t>
            </a:r>
            <a:r>
              <a:rPr lang="zh-TW" altLang="en-US" sz="2000" dirty="0">
                <a:solidFill>
                  <a:srgbClr val="000000"/>
                </a:solidFill>
                <a:latin typeface="Times New Roman" pitchFamily="18" charset="0"/>
                <a:ea typeface="標楷體"/>
                <a:cs typeface="Times New Roman" pitchFamily="18" charset="0"/>
              </a:rPr>
              <a:t>蒐集歐洲央行歐元區</a:t>
            </a:r>
            <a:r>
              <a:rPr lang="en-US" altLang="zh-TW" sz="2000" dirty="0">
                <a:solidFill>
                  <a:srgbClr val="000000"/>
                </a:solidFill>
                <a:latin typeface="Times New Roman" pitchFamily="18" charset="0"/>
                <a:ea typeface="標楷體"/>
                <a:cs typeface="Times New Roman" pitchFamily="18" charset="0"/>
              </a:rPr>
              <a:t>10</a:t>
            </a:r>
            <a:r>
              <a:rPr lang="zh-TW" altLang="en-US" sz="2000" dirty="0">
                <a:solidFill>
                  <a:srgbClr val="000000"/>
                </a:solidFill>
                <a:latin typeface="Times New Roman" pitchFamily="18" charset="0"/>
                <a:ea typeface="標楷體"/>
                <a:cs typeface="Times New Roman" pitchFamily="18" charset="0"/>
              </a:rPr>
              <a:t>年期公債殖利率資料，計算</a:t>
            </a:r>
            <a:r>
              <a:rPr lang="en-US" altLang="zh-TW" sz="2000" dirty="0">
                <a:solidFill>
                  <a:srgbClr val="000000"/>
                </a:solidFill>
                <a:latin typeface="Times New Roman" pitchFamily="18" charset="0"/>
                <a:ea typeface="標楷體"/>
                <a:cs typeface="Times New Roman" pitchFamily="18" charset="0"/>
              </a:rPr>
              <a:t>2015</a:t>
            </a:r>
            <a:r>
              <a:rPr lang="zh-TW" altLang="en-US" sz="2000" dirty="0">
                <a:solidFill>
                  <a:srgbClr val="000000"/>
                </a:solidFill>
                <a:latin typeface="Times New Roman" pitchFamily="18" charset="0"/>
                <a:ea typeface="標楷體"/>
                <a:cs typeface="Times New Roman" pitchFamily="18" charset="0"/>
              </a:rPr>
              <a:t>年至</a:t>
            </a:r>
            <a:r>
              <a:rPr lang="en-US" altLang="zh-TW" sz="2000" dirty="0">
                <a:solidFill>
                  <a:srgbClr val="000000"/>
                </a:solidFill>
                <a:latin typeface="Times New Roman" pitchFamily="18" charset="0"/>
                <a:ea typeface="標楷體"/>
                <a:cs typeface="Times New Roman" pitchFamily="18" charset="0"/>
              </a:rPr>
              <a:t>2017</a:t>
            </a:r>
            <a:r>
              <a:rPr lang="zh-TW" altLang="en-US" sz="2000" dirty="0">
                <a:solidFill>
                  <a:srgbClr val="000000"/>
                </a:solidFill>
                <a:latin typeface="Times New Roman" pitchFamily="18" charset="0"/>
                <a:ea typeface="標楷體"/>
                <a:cs typeface="Times New Roman" pitchFamily="18" charset="0"/>
              </a:rPr>
              <a:t>年</a:t>
            </a:r>
            <a:r>
              <a:rPr lang="en-US" altLang="zh-TW" sz="2000" dirty="0">
                <a:solidFill>
                  <a:srgbClr val="000000"/>
                </a:solidFill>
                <a:latin typeface="Times New Roman" pitchFamily="18" charset="0"/>
                <a:ea typeface="標楷體"/>
                <a:cs typeface="Times New Roman" pitchFamily="18" charset="0"/>
              </a:rPr>
              <a:t>6</a:t>
            </a:r>
            <a:r>
              <a:rPr lang="zh-TW" altLang="en-US" sz="2000" dirty="0">
                <a:solidFill>
                  <a:srgbClr val="000000"/>
                </a:solidFill>
                <a:latin typeface="Times New Roman" pitchFamily="18" charset="0"/>
                <a:ea typeface="標楷體"/>
                <a:cs typeface="Times New Roman" pitchFamily="18" charset="0"/>
              </a:rPr>
              <a:t>月三年平均為</a:t>
            </a:r>
            <a:r>
              <a:rPr lang="en-US" altLang="zh-TW" sz="2000" u="sng" dirty="0">
                <a:solidFill>
                  <a:srgbClr val="FF0000"/>
                </a:solidFill>
                <a:latin typeface="Times New Roman" pitchFamily="18" charset="0"/>
                <a:ea typeface="標楷體"/>
                <a:cs typeface="Times New Roman" pitchFamily="18" charset="0"/>
              </a:rPr>
              <a:t>2.33%</a:t>
            </a:r>
            <a:r>
              <a:rPr lang="zh-TW" altLang="en-US" sz="2000" dirty="0">
                <a:solidFill>
                  <a:srgbClr val="000000"/>
                </a:solidFill>
                <a:latin typeface="Times New Roman" pitchFamily="18" charset="0"/>
                <a:ea typeface="標楷體"/>
                <a:cs typeface="Times New Roman" pitchFamily="18" charset="0"/>
              </a:rPr>
              <a:t>。</a:t>
            </a:r>
            <a:endParaRPr lang="en-US" altLang="zh-TW" sz="2000" dirty="0">
              <a:solidFill>
                <a:srgbClr val="000000"/>
              </a:solidFill>
              <a:latin typeface="Times New Roman" pitchFamily="18" charset="0"/>
              <a:ea typeface="標楷體"/>
              <a:cs typeface="Times New Roman" pitchFamily="18" charset="0"/>
            </a:endParaRPr>
          </a:p>
          <a:p>
            <a:pPr marL="631825" lvl="0" indent="-27305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B.</a:t>
            </a:r>
            <a:r>
              <a:rPr lang="zh-TW" altLang="en-US" sz="2000" dirty="0">
                <a:solidFill>
                  <a:srgbClr val="000000"/>
                </a:solidFill>
                <a:latin typeface="Times New Roman" pitchFamily="18" charset="0"/>
                <a:ea typeface="標楷體"/>
                <a:cs typeface="Times New Roman" pitchFamily="18" charset="0"/>
              </a:rPr>
              <a:t>彙整近</a:t>
            </a:r>
            <a:r>
              <a:rPr lang="en-US" altLang="zh-TW" sz="2000" dirty="0">
                <a:solidFill>
                  <a:srgbClr val="000000"/>
                </a:solidFill>
                <a:latin typeface="Times New Roman" pitchFamily="18" charset="0"/>
                <a:ea typeface="標楷體"/>
                <a:cs typeface="Times New Roman" pitchFamily="18" charset="0"/>
              </a:rPr>
              <a:t>3</a:t>
            </a:r>
            <a:r>
              <a:rPr lang="zh-TW" altLang="en-US" sz="2000" dirty="0">
                <a:solidFill>
                  <a:srgbClr val="000000"/>
                </a:solidFill>
                <a:latin typeface="Times New Roman" pitchFamily="18" charset="0"/>
                <a:ea typeface="標楷體"/>
                <a:cs typeface="Times New Roman" pitchFamily="18" charset="0"/>
              </a:rPr>
              <a:t>年</a:t>
            </a:r>
            <a:r>
              <a:rPr lang="en-US" altLang="zh-TW" sz="2000" dirty="0">
                <a:solidFill>
                  <a:srgbClr val="000000"/>
                </a:solidFill>
                <a:latin typeface="Times New Roman" pitchFamily="18" charset="0"/>
                <a:ea typeface="標楷體"/>
                <a:cs typeface="Times New Roman" pitchFamily="18" charset="0"/>
              </a:rPr>
              <a:t>(2015-2017</a:t>
            </a:r>
            <a:r>
              <a:rPr lang="zh-TW" altLang="en-US" sz="2000" dirty="0">
                <a:solidFill>
                  <a:srgbClr val="000000"/>
                </a:solidFill>
                <a:latin typeface="Times New Roman" pitchFamily="18" charset="0"/>
                <a:ea typeface="標楷體"/>
                <a:cs typeface="Times New Roman" pitchFamily="18" charset="0"/>
              </a:rPr>
              <a:t>年</a:t>
            </a:r>
            <a:r>
              <a:rPr lang="en-US" altLang="zh-TW" sz="2000" dirty="0">
                <a:solidFill>
                  <a:srgbClr val="000000"/>
                </a:solidFill>
                <a:latin typeface="Times New Roman" pitchFamily="18" charset="0"/>
                <a:ea typeface="標楷體"/>
                <a:cs typeface="Times New Roman" pitchFamily="18" charset="0"/>
              </a:rPr>
              <a:t>)</a:t>
            </a:r>
            <a:r>
              <a:rPr lang="zh-TW" altLang="en-US" sz="2000" dirty="0">
                <a:solidFill>
                  <a:srgbClr val="000000"/>
                </a:solidFill>
                <a:latin typeface="Times New Roman" pitchFamily="18" charset="0"/>
                <a:ea typeface="標楷體"/>
                <a:cs typeface="Times New Roman" pitchFamily="18" charset="0"/>
              </a:rPr>
              <a:t>歐元區</a:t>
            </a:r>
            <a:r>
              <a:rPr lang="en-US" altLang="zh-TW" sz="2000" dirty="0">
                <a:solidFill>
                  <a:srgbClr val="000000"/>
                </a:solidFill>
                <a:latin typeface="Times New Roman" pitchFamily="18" charset="0"/>
                <a:ea typeface="標楷體"/>
                <a:cs typeface="Times New Roman" pitchFamily="18" charset="0"/>
              </a:rPr>
              <a:t>10</a:t>
            </a:r>
            <a:r>
              <a:rPr lang="zh-TW" altLang="en-US" sz="2000" dirty="0">
                <a:solidFill>
                  <a:srgbClr val="000000"/>
                </a:solidFill>
                <a:latin typeface="Times New Roman" pitchFamily="18" charset="0"/>
                <a:ea typeface="標楷體"/>
                <a:cs typeface="Times New Roman" pitchFamily="18" charset="0"/>
              </a:rPr>
              <a:t>年期公債殖利率平均數值如下：</a:t>
            </a:r>
            <a:endParaRPr lang="en-US" altLang="zh-TW" sz="2000" dirty="0">
              <a:solidFill>
                <a:srgbClr val="000000"/>
              </a:solidFill>
              <a:latin typeface="Times New Roman" pitchFamily="18" charset="0"/>
              <a:ea typeface="標楷體"/>
              <a:cs typeface="Times New Roman" pitchFamily="18" charset="0"/>
            </a:endParaRPr>
          </a:p>
        </p:txBody>
      </p:sp>
      <p:sp>
        <p:nvSpPr>
          <p:cNvPr id="9" name="向右箭號 8"/>
          <p:cNvSpPr/>
          <p:nvPr/>
        </p:nvSpPr>
        <p:spPr>
          <a:xfrm>
            <a:off x="467544" y="5720804"/>
            <a:ext cx="216024" cy="444500"/>
          </a:xfrm>
          <a:prstGeom prst="rightArrow">
            <a:avLst>
              <a:gd name="adj1" fmla="val 722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sz="1800" b="0">
              <a:solidFill>
                <a:srgbClr val="FFFFFF"/>
              </a:solidFill>
            </a:endParaRPr>
          </a:p>
        </p:txBody>
      </p:sp>
      <p:sp>
        <p:nvSpPr>
          <p:cNvPr id="11"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21</a:t>
            </a:fld>
            <a:endParaRPr lang="en-US" altLang="zh-TW" dirty="0">
              <a:solidFill>
                <a:srgbClr val="000000"/>
              </a:solidFill>
            </a:endParaRPr>
          </a:p>
        </p:txBody>
      </p:sp>
      <p:sp>
        <p:nvSpPr>
          <p:cNvPr id="12" name="Rectangle 2"/>
          <p:cNvSpPr txBox="1">
            <a:spLocks noChangeArrowheads="1"/>
          </p:cNvSpPr>
          <p:nvPr/>
        </p:nvSpPr>
        <p:spPr bwMode="auto">
          <a:xfrm>
            <a:off x="476336" y="-25996"/>
            <a:ext cx="8208963" cy="574676"/>
          </a:xfrm>
          <a:prstGeom prst="rect">
            <a:avLst/>
          </a:prstGeom>
          <a:noFill/>
          <a:ln>
            <a:noFill/>
          </a:ln>
          <a:effectLst/>
          <a:extLst/>
        </p:spPr>
        <p:txBody>
          <a:bodyPr/>
          <a:lstStyle/>
          <a:p>
            <a:pPr algn="ctr">
              <a:defRPr/>
            </a:pP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graphicFrame>
        <p:nvGraphicFramePr>
          <p:cNvPr id="10" name="表格 9"/>
          <p:cNvGraphicFramePr>
            <a:graphicFrameLocks noGrp="1"/>
          </p:cNvGraphicFramePr>
          <p:nvPr>
            <p:extLst/>
          </p:nvPr>
        </p:nvGraphicFramePr>
        <p:xfrm>
          <a:off x="574720" y="4077072"/>
          <a:ext cx="7992888" cy="124968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tblGrid>
              <a:tr h="0">
                <a:tc>
                  <a:txBody>
                    <a:bodyPr/>
                    <a:lstStyle/>
                    <a:p>
                      <a:pPr algn="ctr"/>
                      <a:r>
                        <a:rPr lang="zh-TW" altLang="en-US" sz="1400" b="1" dirty="0">
                          <a:solidFill>
                            <a:schemeClr val="tx1"/>
                          </a:solidFill>
                          <a:latin typeface="Times New Roman" panose="02020603050405020304" pitchFamily="18" charset="0"/>
                          <a:ea typeface="+mj-ea"/>
                          <a:cs typeface="Times New Roman" panose="02020603050405020304" pitchFamily="18" charset="0"/>
                        </a:rPr>
                        <a:t>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1400" b="1" dirty="0">
                          <a:solidFill>
                            <a:schemeClr val="tx1"/>
                          </a:solidFill>
                          <a:latin typeface="Times New Roman" panose="02020603050405020304" pitchFamily="18" charset="0"/>
                          <a:ea typeface="+mj-ea"/>
                          <a:cs typeface="Times New Roman" panose="02020603050405020304" pitchFamily="18" charset="0"/>
                        </a:rPr>
                        <a:t>10</a:t>
                      </a:r>
                      <a:r>
                        <a:rPr lang="zh-TW" altLang="en-US" sz="1400" b="1" dirty="0">
                          <a:solidFill>
                            <a:schemeClr val="tx1"/>
                          </a:solidFill>
                          <a:latin typeface="Times New Roman" panose="02020603050405020304" pitchFamily="18" charset="0"/>
                          <a:ea typeface="+mj-ea"/>
                          <a:cs typeface="Times New Roman" panose="02020603050405020304" pitchFamily="18" charset="0"/>
                        </a:rPr>
                        <a:t>年期公債殖利率</a:t>
                      </a:r>
                      <a:r>
                        <a:rPr lang="en-US" altLang="zh-TW" sz="1400" b="1" dirty="0">
                          <a:solidFill>
                            <a:schemeClr val="tx1"/>
                          </a:solidFill>
                          <a:latin typeface="Times New Roman" panose="02020603050405020304" pitchFamily="18" charset="0"/>
                          <a:ea typeface="+mj-ea"/>
                          <a:cs typeface="Times New Roman" panose="02020603050405020304" pitchFamily="18" charset="0"/>
                        </a:rPr>
                        <a:t>(%)</a:t>
                      </a:r>
                      <a:endParaRPr lang="zh-TW" altLang="en-US" sz="1400" b="1" dirty="0">
                        <a:solidFill>
                          <a:schemeClr val="tx1"/>
                        </a:solidFill>
                        <a:latin typeface="Times New Roman" panose="02020603050405020304" pitchFamily="18" charset="0"/>
                        <a:ea typeface="+mj-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400" b="1" dirty="0">
                          <a:solidFill>
                            <a:schemeClr val="tx1"/>
                          </a:solidFill>
                          <a:latin typeface="Times New Roman" panose="02020603050405020304" pitchFamily="18" charset="0"/>
                          <a:ea typeface="+mj-ea"/>
                          <a:cs typeface="Times New Roman" panose="02020603050405020304" pitchFamily="18" charset="0"/>
                        </a:rPr>
                        <a:t>資料來源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US" altLang="zh-TW" sz="1400" b="1" dirty="0">
                          <a:solidFill>
                            <a:schemeClr val="tx1"/>
                          </a:solidFill>
                          <a:latin typeface="Times New Roman" panose="02020603050405020304" pitchFamily="18" charset="0"/>
                          <a:ea typeface="+mj-ea"/>
                          <a:cs typeface="Times New Roman" panose="02020603050405020304" pitchFamily="18" charset="0"/>
                        </a:rPr>
                        <a:t>2015</a:t>
                      </a:r>
                      <a:r>
                        <a:rPr lang="zh-TW" altLang="en-US" sz="1400" b="1" dirty="0">
                          <a:solidFill>
                            <a:schemeClr val="tx1"/>
                          </a:solidFill>
                          <a:latin typeface="Times New Roman" panose="02020603050405020304" pitchFamily="18" charset="0"/>
                          <a:ea typeface="+mj-ea"/>
                          <a:cs typeface="Times New Roman" panose="02020603050405020304" pitchFamily="18" charset="0"/>
                        </a:rPr>
                        <a:t>年平均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400" b="1" kern="1200" dirty="0">
                          <a:solidFill>
                            <a:schemeClr val="tx1"/>
                          </a:solidFill>
                          <a:latin typeface="Times New Roman" panose="02020603050405020304" pitchFamily="18" charset="0"/>
                          <a:ea typeface="+mj-ea"/>
                          <a:cs typeface="Times New Roman" panose="02020603050405020304" pitchFamily="18" charset="0"/>
                        </a:rPr>
                        <a:t>2.50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r>
                        <a:rPr lang="en-US" altLang="zh-TW" sz="1400" b="1" dirty="0">
                          <a:solidFill>
                            <a:schemeClr val="tx1"/>
                          </a:solidFill>
                          <a:latin typeface="Times New Roman" panose="02020603050405020304" pitchFamily="18" charset="0"/>
                          <a:ea typeface="+mj-ea"/>
                          <a:cs typeface="Times New Roman" panose="02020603050405020304" pitchFamily="18" charset="0"/>
                        </a:rPr>
                        <a:t>http://sdw.ecb.europa.eu/quickview.do?SERIES_KEY=165.YC.B.U2.EUR.4F.G_N_C.SV_C_YM.IF_10Y&amp;start=01-01-2015&amp;end=30-06-2017&amp;trans=N&amp;submitOptions.x=0&amp;submitOptions.y=0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US" altLang="zh-TW" sz="1400" b="1" dirty="0">
                          <a:solidFill>
                            <a:schemeClr val="tx1"/>
                          </a:solidFill>
                          <a:latin typeface="Times New Roman" panose="02020603050405020304" pitchFamily="18" charset="0"/>
                          <a:ea typeface="+mj-ea"/>
                          <a:cs typeface="Times New Roman" panose="02020603050405020304" pitchFamily="18" charset="0"/>
                        </a:rPr>
                        <a:t>2016</a:t>
                      </a:r>
                      <a:r>
                        <a:rPr lang="zh-TW" altLang="en-US" sz="1400" b="1" dirty="0">
                          <a:solidFill>
                            <a:schemeClr val="tx1"/>
                          </a:solidFill>
                          <a:latin typeface="Times New Roman" panose="02020603050405020304" pitchFamily="18" charset="0"/>
                          <a:ea typeface="+mj-ea"/>
                          <a:cs typeface="Times New Roman" panose="02020603050405020304" pitchFamily="18" charset="0"/>
                        </a:rPr>
                        <a:t>年平均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400" b="1" kern="1200" dirty="0">
                          <a:solidFill>
                            <a:schemeClr val="tx1"/>
                          </a:solidFill>
                          <a:latin typeface="Times New Roman" panose="02020603050405020304" pitchFamily="18" charset="0"/>
                          <a:ea typeface="+mj-ea"/>
                          <a:cs typeface="Times New Roman" panose="02020603050405020304" pitchFamily="18" charset="0"/>
                        </a:rPr>
                        <a:t>2.04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ltLang="zh-TW" sz="1400" b="1" dirty="0">
                        <a:solidFill>
                          <a:schemeClr val="tx1"/>
                        </a:solidFill>
                        <a:latin typeface="Times New Roman" panose="02020603050405020304" pitchFamily="18" charset="0"/>
                        <a:ea typeface="+mj-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algn="ctr"/>
                      <a:r>
                        <a:rPr lang="en-US" altLang="zh-TW" sz="1400" b="1" dirty="0">
                          <a:solidFill>
                            <a:schemeClr val="tx1"/>
                          </a:solidFill>
                          <a:latin typeface="Times New Roman" panose="02020603050405020304" pitchFamily="18" charset="0"/>
                          <a:ea typeface="+mj-ea"/>
                          <a:cs typeface="Times New Roman" panose="02020603050405020304" pitchFamily="18" charset="0"/>
                        </a:rPr>
                        <a:t>2017</a:t>
                      </a:r>
                      <a:r>
                        <a:rPr lang="zh-TW" altLang="en-US" sz="1400" b="1" dirty="0">
                          <a:solidFill>
                            <a:schemeClr val="tx1"/>
                          </a:solidFill>
                          <a:latin typeface="Times New Roman" panose="02020603050405020304" pitchFamily="18" charset="0"/>
                          <a:ea typeface="+mj-ea"/>
                          <a:cs typeface="Times New Roman" panose="02020603050405020304" pitchFamily="18" charset="0"/>
                        </a:rPr>
                        <a:t>年</a:t>
                      </a:r>
                      <a:r>
                        <a:rPr lang="en-US" altLang="zh-TW" sz="1400" b="1" dirty="0">
                          <a:solidFill>
                            <a:schemeClr val="tx1"/>
                          </a:solidFill>
                          <a:latin typeface="Times New Roman" panose="02020603050405020304" pitchFamily="18" charset="0"/>
                          <a:ea typeface="+mj-ea"/>
                          <a:cs typeface="Times New Roman" panose="02020603050405020304" pitchFamily="18" charset="0"/>
                        </a:rPr>
                        <a:t>1~6</a:t>
                      </a:r>
                      <a:r>
                        <a:rPr lang="zh-TW" altLang="en-US" sz="1400" b="1" dirty="0">
                          <a:solidFill>
                            <a:schemeClr val="tx1"/>
                          </a:solidFill>
                          <a:latin typeface="Times New Roman" panose="02020603050405020304" pitchFamily="18" charset="0"/>
                          <a:ea typeface="+mj-ea"/>
                          <a:cs typeface="Times New Roman" panose="02020603050405020304" pitchFamily="18" charset="0"/>
                        </a:rPr>
                        <a:t>月平均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400" b="1" kern="1200" dirty="0">
                          <a:solidFill>
                            <a:schemeClr val="tx1"/>
                          </a:solidFill>
                          <a:latin typeface="Times New Roman" panose="02020603050405020304" pitchFamily="18" charset="0"/>
                          <a:ea typeface="+mj-ea"/>
                          <a:cs typeface="Times New Roman" panose="02020603050405020304" pitchFamily="18" charset="0"/>
                        </a:rPr>
                        <a:t>2.58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1400" b="1" dirty="0">
                        <a:solidFill>
                          <a:schemeClr val="tx1"/>
                        </a:solidFill>
                        <a:latin typeface="Times New Roman" panose="02020603050405020304" pitchFamily="18" charset="0"/>
                        <a:ea typeface="+mj-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3" name="流程圖: 程序 12"/>
          <p:cNvSpPr/>
          <p:nvPr/>
        </p:nvSpPr>
        <p:spPr>
          <a:xfrm>
            <a:off x="827584" y="5457842"/>
            <a:ext cx="7920880" cy="995494"/>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zh-TW"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考量無風險利率與各國經濟環境關係密切，屬該國資本市場風險最低標的，</a:t>
            </a:r>
            <a:r>
              <a:rPr kumimoji="0" lang="zh-TW" altLang="en-US" sz="20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建議</a:t>
            </a:r>
            <a:r>
              <a:rPr kumimoji="0" lang="en-US" altLang="zh-TW" sz="20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107</a:t>
            </a:r>
            <a:r>
              <a:rPr kumimoji="0" lang="zh-TW" altLang="en-US" sz="20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年度無風險利率採國內數值，各類再生能源均設定為</a:t>
            </a:r>
            <a:r>
              <a:rPr kumimoji="0" lang="en-US" altLang="zh-TW" sz="20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1.12%</a:t>
            </a:r>
            <a:r>
              <a:rPr kumimoji="0" lang="zh-TW"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p>
        </p:txBody>
      </p:sp>
    </p:spTree>
    <p:extLst>
      <p:ext uri="{BB962C8B-B14F-4D97-AF65-F5344CB8AC3E}">
        <p14:creationId xmlns:p14="http://schemas.microsoft.com/office/powerpoint/2010/main" val="2848440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3075" name="Rectangle 2"/>
          <p:cNvSpPr>
            <a:spLocks noChangeArrowheads="1"/>
          </p:cNvSpPr>
          <p:nvPr/>
        </p:nvSpPr>
        <p:spPr bwMode="auto">
          <a:xfrm>
            <a:off x="179389" y="475952"/>
            <a:ext cx="8641083" cy="5473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01700" algn="l"/>
              </a:tabLst>
              <a:defRPr kumimoji="1" sz="3200" b="1">
                <a:solidFill>
                  <a:srgbClr val="660033"/>
                </a:solidFill>
                <a:latin typeface="標楷體" pitchFamily="65" charset="-120"/>
                <a:ea typeface="新細明體" pitchFamily="18" charset="-120"/>
              </a:defRPr>
            </a:lvl1pPr>
            <a:lvl2pPr marL="742950" indent="-285750" eaLnBrk="0" hangingPunct="0">
              <a:tabLst>
                <a:tab pos="901700" algn="l"/>
              </a:tabLst>
              <a:defRPr kumimoji="1" sz="3200" b="1">
                <a:solidFill>
                  <a:srgbClr val="660033"/>
                </a:solidFill>
                <a:latin typeface="標楷體" pitchFamily="65" charset="-120"/>
                <a:ea typeface="新細明體" pitchFamily="18" charset="-120"/>
              </a:defRPr>
            </a:lvl2pPr>
            <a:lvl3pPr marL="1143000" indent="-228600" eaLnBrk="0" hangingPunct="0">
              <a:tabLst>
                <a:tab pos="901700" algn="l"/>
              </a:tabLst>
              <a:defRPr kumimoji="1" sz="3200" b="1">
                <a:solidFill>
                  <a:srgbClr val="660033"/>
                </a:solidFill>
                <a:latin typeface="標楷體" pitchFamily="65" charset="-120"/>
                <a:ea typeface="新細明體" pitchFamily="18" charset="-120"/>
              </a:defRPr>
            </a:lvl3pPr>
            <a:lvl4pPr marL="1600200" indent="-228600" eaLnBrk="0" hangingPunct="0">
              <a:tabLst>
                <a:tab pos="901700" algn="l"/>
              </a:tabLst>
              <a:defRPr kumimoji="1" sz="3200" b="1">
                <a:solidFill>
                  <a:srgbClr val="660033"/>
                </a:solidFill>
                <a:latin typeface="標楷體" pitchFamily="65" charset="-120"/>
                <a:ea typeface="新細明體" pitchFamily="18" charset="-120"/>
              </a:defRPr>
            </a:lvl4pPr>
            <a:lvl5pPr marL="2057400" indent="-228600" eaLnBrk="0" hangingPunct="0">
              <a:tabLst>
                <a:tab pos="901700" algn="l"/>
              </a:tabLst>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9pPr>
          </a:lstStyle>
          <a:p>
            <a:pPr marL="182563" eaLnBrk="1" hangingPunct="1">
              <a:spcBef>
                <a:spcPts val="0"/>
              </a:spcBef>
              <a:spcAft>
                <a:spcPts val="600"/>
              </a:spcAft>
              <a:defRPr/>
            </a:pPr>
            <a:r>
              <a:rPr lang="en-US" altLang="zh-TW" sz="2000" dirty="0">
                <a:solidFill>
                  <a:srgbClr val="002060"/>
                </a:solidFill>
                <a:latin typeface="Times New Roman" pitchFamily="18" charset="0"/>
                <a:ea typeface="標楷體" pitchFamily="65" charset="-120"/>
                <a:cs typeface="Times New Roman" pitchFamily="18" charset="0"/>
              </a:rPr>
              <a:t>4.</a:t>
            </a:r>
            <a:r>
              <a:rPr lang="zh-TW" altLang="en-US" sz="2000" dirty="0">
                <a:solidFill>
                  <a:srgbClr val="002060"/>
                </a:solidFill>
                <a:latin typeface="Times New Roman" pitchFamily="18" charset="0"/>
                <a:ea typeface="標楷體" pitchFamily="65" charset="-120"/>
                <a:cs typeface="Times New Roman" pitchFamily="18" charset="0"/>
              </a:rPr>
              <a:t>銀行融資信用風險加碼</a:t>
            </a:r>
            <a:r>
              <a:rPr lang="en-US" altLang="zh-TW" sz="2000" dirty="0">
                <a:solidFill>
                  <a:srgbClr val="002060"/>
                </a:solidFill>
                <a:latin typeface="Times New Roman" pitchFamily="18" charset="0"/>
                <a:ea typeface="標楷體" pitchFamily="65" charset="-120"/>
                <a:cs typeface="Times New Roman" pitchFamily="18" charset="0"/>
              </a:rPr>
              <a:t>(α</a:t>
            </a:r>
            <a:r>
              <a:rPr lang="zh-TW" altLang="en-US" sz="2000" dirty="0">
                <a:solidFill>
                  <a:srgbClr val="002060"/>
                </a:solidFill>
                <a:latin typeface="Times New Roman" pitchFamily="18" charset="0"/>
                <a:ea typeface="標楷體" pitchFamily="65" charset="-120"/>
                <a:cs typeface="Times New Roman" pitchFamily="18" charset="0"/>
              </a:rPr>
              <a:t>風險</a:t>
            </a:r>
            <a:r>
              <a:rPr lang="en-US" altLang="zh-TW" sz="2000" dirty="0">
                <a:solidFill>
                  <a:srgbClr val="002060"/>
                </a:solidFill>
                <a:latin typeface="Times New Roman" pitchFamily="18" charset="0"/>
                <a:ea typeface="標楷體" pitchFamily="65" charset="-120"/>
                <a:cs typeface="Times New Roman" pitchFamily="18" charset="0"/>
              </a:rPr>
              <a:t>)</a:t>
            </a:r>
          </a:p>
          <a:p>
            <a:pPr marL="180975" algn="just" eaLnBrk="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(1)</a:t>
            </a:r>
            <a:r>
              <a:rPr lang="zh-TW" altLang="en-US" sz="2000" dirty="0">
                <a:solidFill>
                  <a:srgbClr val="000000"/>
                </a:solidFill>
                <a:latin typeface="Times New Roman" panose="02020603050405020304" pitchFamily="18" charset="0"/>
                <a:ea typeface="標楷體"/>
                <a:cs typeface="Times New Roman" panose="02020603050405020304" pitchFamily="18" charset="0"/>
              </a:rPr>
              <a:t>國內資料</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536575" lvl="0" indent="-273050" algn="just" eaLnBrk="1" hangingPunct="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A.</a:t>
            </a:r>
            <a:r>
              <a:rPr lang="zh-TW" altLang="en-US" sz="2000" dirty="0">
                <a:solidFill>
                  <a:srgbClr val="000000"/>
                </a:solidFill>
                <a:latin typeface="Times New Roman" panose="02020603050405020304" pitchFamily="18" charset="0"/>
                <a:ea typeface="標楷體"/>
                <a:cs typeface="Times New Roman" panose="02020603050405020304" pitchFamily="18" charset="0"/>
              </a:rPr>
              <a:t>銀行對投資計畫融資加碼，一般稱為</a:t>
            </a:r>
            <a:r>
              <a:rPr lang="en-US" altLang="zh-TW" sz="2000" dirty="0">
                <a:solidFill>
                  <a:srgbClr val="000000"/>
                </a:solidFill>
                <a:latin typeface="Times New Roman" panose="02020603050405020304" pitchFamily="18" charset="0"/>
                <a:ea typeface="標楷體"/>
                <a:cs typeface="Times New Roman" panose="02020603050405020304" pitchFamily="18" charset="0"/>
              </a:rPr>
              <a:t>α</a:t>
            </a:r>
            <a:r>
              <a:rPr lang="zh-TW" altLang="en-US" sz="2000" dirty="0">
                <a:solidFill>
                  <a:srgbClr val="000000"/>
                </a:solidFill>
                <a:latin typeface="Times New Roman" panose="02020603050405020304" pitchFamily="18" charset="0"/>
                <a:ea typeface="標楷體"/>
                <a:cs typeface="Times New Roman" panose="02020603050405020304" pitchFamily="18" charset="0"/>
              </a:rPr>
              <a:t>風險，</a:t>
            </a:r>
            <a:r>
              <a:rPr lang="en-US" altLang="zh-TW" sz="2000" dirty="0">
                <a:solidFill>
                  <a:srgbClr val="000000"/>
                </a:solidFill>
                <a:latin typeface="Times New Roman" panose="02020603050405020304" pitchFamily="18" charset="0"/>
                <a:ea typeface="標楷體"/>
                <a:cs typeface="Times New Roman" panose="02020603050405020304" pitchFamily="18" charset="0"/>
              </a:rPr>
              <a:t>α</a:t>
            </a:r>
            <a:r>
              <a:rPr lang="zh-TW" altLang="en-US" sz="2000" dirty="0">
                <a:solidFill>
                  <a:srgbClr val="000000"/>
                </a:solidFill>
                <a:latin typeface="Times New Roman" panose="02020603050405020304" pitchFamily="18" charset="0"/>
                <a:ea typeface="標楷體"/>
                <a:cs typeface="Times New Roman" panose="02020603050405020304" pitchFamily="18" charset="0"/>
              </a:rPr>
              <a:t>風險高低係考量企業的信用評等或是投資計畫之風險議定，評估方式說明如下：</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536575" lvl="0" indent="-263525" algn="just" eaLnBrk="1" hangingPunct="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(A)</a:t>
            </a:r>
            <a:r>
              <a:rPr lang="zh-TW" altLang="en-US" sz="2000" dirty="0">
                <a:solidFill>
                  <a:srgbClr val="000000"/>
                </a:solidFill>
                <a:latin typeface="Times New Roman" panose="02020603050405020304" pitchFamily="18" charset="0"/>
                <a:ea typeface="標楷體"/>
                <a:cs typeface="Times New Roman" panose="02020603050405020304" pitchFamily="18" charset="0"/>
              </a:rPr>
              <a:t>以利息保障倍數分析，利息保障倍數為銀行融資加碼之重要財務指標之一，為控制風險，國內外銀行對新興投資計畫會要求其利息保障倍數須在</a:t>
            </a:r>
            <a:r>
              <a:rPr lang="en-US" altLang="zh-TW" sz="2000" dirty="0">
                <a:solidFill>
                  <a:srgbClr val="000000"/>
                </a:solidFill>
                <a:latin typeface="Times New Roman" panose="02020603050405020304" pitchFamily="18" charset="0"/>
                <a:ea typeface="標楷體"/>
                <a:cs typeface="Times New Roman" panose="02020603050405020304" pitchFamily="18" charset="0"/>
              </a:rPr>
              <a:t>2.5</a:t>
            </a:r>
            <a:r>
              <a:rPr lang="zh-TW" altLang="en-US" sz="2000" dirty="0">
                <a:solidFill>
                  <a:srgbClr val="000000"/>
                </a:solidFill>
                <a:latin typeface="Times New Roman" panose="02020603050405020304" pitchFamily="18" charset="0"/>
                <a:ea typeface="標楷體"/>
                <a:cs typeface="Times New Roman" panose="02020603050405020304" pitchFamily="18" charset="0"/>
              </a:rPr>
              <a:t>倍，其約當信用評等</a:t>
            </a:r>
            <a:r>
              <a:rPr lang="en-US" altLang="zh-TW" sz="2000" dirty="0" err="1">
                <a:solidFill>
                  <a:srgbClr val="000000"/>
                </a:solidFill>
                <a:latin typeface="Times New Roman" panose="02020603050405020304" pitchFamily="18" charset="0"/>
                <a:ea typeface="標楷體"/>
                <a:cs typeface="Times New Roman" panose="02020603050405020304" pitchFamily="18" charset="0"/>
              </a:rPr>
              <a:t>twBB</a:t>
            </a:r>
            <a:r>
              <a:rPr lang="zh-TW" altLang="en-US" sz="2000" dirty="0">
                <a:solidFill>
                  <a:srgbClr val="000000"/>
                </a:solidFill>
                <a:latin typeface="Times New Roman" panose="02020603050405020304" pitchFamily="18" charset="0"/>
                <a:ea typeface="標楷體"/>
                <a:cs typeface="Times New Roman" panose="02020603050405020304" pitchFamily="18" charset="0"/>
              </a:rPr>
              <a:t>至</a:t>
            </a:r>
            <a:r>
              <a:rPr lang="en-US" altLang="zh-TW" sz="2000" dirty="0" err="1">
                <a:solidFill>
                  <a:srgbClr val="000000"/>
                </a:solidFill>
                <a:latin typeface="Times New Roman" panose="02020603050405020304" pitchFamily="18" charset="0"/>
                <a:ea typeface="標楷體"/>
                <a:cs typeface="Times New Roman" panose="02020603050405020304" pitchFamily="18" charset="0"/>
              </a:rPr>
              <a:t>twBBB</a:t>
            </a:r>
            <a:r>
              <a:rPr lang="zh-TW" altLang="en-US" sz="2000" dirty="0">
                <a:solidFill>
                  <a:srgbClr val="000000"/>
                </a:solidFill>
                <a:latin typeface="Times New Roman" panose="02020603050405020304" pitchFamily="18" charset="0"/>
                <a:ea typeface="標楷體"/>
                <a:cs typeface="Times New Roman" panose="02020603050405020304" pitchFamily="18" charset="0"/>
              </a:rPr>
              <a:t>之公司，此時</a:t>
            </a:r>
            <a:r>
              <a:rPr lang="en-US" altLang="zh-TW" sz="2000" dirty="0">
                <a:solidFill>
                  <a:srgbClr val="000000"/>
                </a:solidFill>
                <a:latin typeface="Times New Roman" panose="02020603050405020304" pitchFamily="18" charset="0"/>
                <a:ea typeface="標楷體"/>
                <a:cs typeface="Times New Roman" panose="02020603050405020304" pitchFamily="18" charset="0"/>
              </a:rPr>
              <a:t>α</a:t>
            </a:r>
            <a:r>
              <a:rPr lang="zh-TW" altLang="en-US" sz="2000" dirty="0">
                <a:solidFill>
                  <a:srgbClr val="000000"/>
                </a:solidFill>
                <a:latin typeface="Times New Roman" panose="02020603050405020304" pitchFamily="18" charset="0"/>
                <a:ea typeface="標楷體"/>
                <a:cs typeface="Times New Roman" panose="02020603050405020304" pitchFamily="18" charset="0"/>
              </a:rPr>
              <a:t>風險介於</a:t>
            </a:r>
            <a:r>
              <a:rPr lang="en-US" altLang="zh-TW" sz="2000" dirty="0">
                <a:solidFill>
                  <a:srgbClr val="000000"/>
                </a:solidFill>
                <a:latin typeface="Times New Roman" panose="02020603050405020304" pitchFamily="18" charset="0"/>
                <a:ea typeface="標楷體"/>
                <a:cs typeface="Times New Roman" panose="02020603050405020304" pitchFamily="18" charset="0"/>
              </a:rPr>
              <a:t>1.5%</a:t>
            </a:r>
            <a:r>
              <a:rPr lang="zh-TW" altLang="en-US" sz="2000" dirty="0">
                <a:solidFill>
                  <a:srgbClr val="000000"/>
                </a:solidFill>
                <a:latin typeface="Times New Roman" panose="02020603050405020304" pitchFamily="18" charset="0"/>
                <a:ea typeface="標楷體"/>
                <a:cs typeface="Times New Roman" panose="02020603050405020304" pitchFamily="18" charset="0"/>
              </a:rPr>
              <a:t>至</a:t>
            </a:r>
            <a:r>
              <a:rPr lang="en-US" altLang="zh-TW" sz="2000" dirty="0">
                <a:solidFill>
                  <a:srgbClr val="000000"/>
                </a:solidFill>
                <a:latin typeface="Times New Roman" panose="02020603050405020304" pitchFamily="18" charset="0"/>
                <a:ea typeface="標楷體"/>
                <a:cs typeface="Times New Roman" panose="02020603050405020304" pitchFamily="18" charset="0"/>
              </a:rPr>
              <a:t>2.0%</a:t>
            </a:r>
            <a:r>
              <a:rPr lang="zh-TW" altLang="en-US" sz="2000" dirty="0">
                <a:solidFill>
                  <a:srgbClr val="000000"/>
                </a:solidFill>
                <a:latin typeface="Times New Roman" panose="02020603050405020304" pitchFamily="18" charset="0"/>
                <a:ea typeface="標楷體"/>
                <a:cs typeface="Times New Roman" panose="02020603050405020304" pitchFamily="18" charset="0"/>
              </a:rPr>
              <a:t>。</a:t>
            </a:r>
          </a:p>
          <a:p>
            <a:pPr marL="536575" lvl="0" indent="-263525" algn="just" eaLnBrk="1" hangingPunct="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(B)</a:t>
            </a:r>
            <a:r>
              <a:rPr lang="zh-TW" altLang="en-US" sz="2000" dirty="0">
                <a:solidFill>
                  <a:srgbClr val="000000"/>
                </a:solidFill>
                <a:latin typeface="Times New Roman" panose="02020603050405020304" pitchFamily="18" charset="0"/>
                <a:ea typeface="標楷體"/>
                <a:cs typeface="Times New Roman" panose="02020603050405020304" pitchFamily="18" charset="0"/>
              </a:rPr>
              <a:t>以</a:t>
            </a:r>
            <a:r>
              <a:rPr lang="en-US" altLang="zh-TW" sz="2000" dirty="0" err="1">
                <a:solidFill>
                  <a:srgbClr val="000000"/>
                </a:solidFill>
                <a:latin typeface="Times New Roman" panose="02020603050405020304" pitchFamily="18" charset="0"/>
                <a:ea typeface="標楷體"/>
                <a:cs typeface="Times New Roman" panose="02020603050405020304" pitchFamily="18" charset="0"/>
              </a:rPr>
              <a:t>twBBB</a:t>
            </a:r>
            <a:r>
              <a:rPr lang="zh-TW" altLang="en-US" sz="2000" dirty="0">
                <a:solidFill>
                  <a:srgbClr val="000000"/>
                </a:solidFill>
                <a:latin typeface="Times New Roman" panose="02020603050405020304" pitchFamily="18" charset="0"/>
                <a:ea typeface="標楷體"/>
                <a:cs typeface="Times New Roman" panose="02020603050405020304" pitchFamily="18" charset="0"/>
              </a:rPr>
              <a:t>等級之公司債扣掉政府公債</a:t>
            </a:r>
            <a:r>
              <a:rPr lang="en-US" altLang="zh-TW" sz="2000" dirty="0">
                <a:solidFill>
                  <a:srgbClr val="000000"/>
                </a:solidFill>
                <a:latin typeface="Times New Roman" panose="02020603050405020304" pitchFamily="18" charset="0"/>
                <a:ea typeface="標楷體"/>
                <a:cs typeface="Times New Roman" panose="02020603050405020304" pitchFamily="18" charset="0"/>
              </a:rPr>
              <a:t>(</a:t>
            </a:r>
            <a:r>
              <a:rPr lang="zh-TW" altLang="en-US" sz="2000" dirty="0">
                <a:solidFill>
                  <a:srgbClr val="000000"/>
                </a:solidFill>
                <a:latin typeface="Times New Roman" panose="02020603050405020304" pitchFamily="18" charset="0"/>
                <a:ea typeface="標楷體"/>
                <a:cs typeface="Times New Roman" panose="02020603050405020304" pitchFamily="18" charset="0"/>
              </a:rPr>
              <a:t>無風險利率</a:t>
            </a:r>
            <a:r>
              <a:rPr lang="en-US" altLang="zh-TW" sz="2000" dirty="0">
                <a:solidFill>
                  <a:srgbClr val="000000"/>
                </a:solidFill>
                <a:latin typeface="Times New Roman" panose="02020603050405020304" pitchFamily="18" charset="0"/>
                <a:ea typeface="標楷體"/>
                <a:cs typeface="Times New Roman" panose="02020603050405020304" pitchFamily="18" charset="0"/>
              </a:rPr>
              <a:t>)</a:t>
            </a:r>
            <a:r>
              <a:rPr lang="zh-TW" altLang="en-US" sz="2000" dirty="0">
                <a:solidFill>
                  <a:srgbClr val="000000"/>
                </a:solidFill>
                <a:latin typeface="Times New Roman" panose="02020603050405020304" pitchFamily="18" charset="0"/>
                <a:ea typeface="標楷體"/>
                <a:cs typeface="Times New Roman" panose="02020603050405020304" pitchFamily="18" charset="0"/>
              </a:rPr>
              <a:t>之利差亦可作為風險加碼的參考範圍，故以</a:t>
            </a:r>
            <a:r>
              <a:rPr lang="en-US" altLang="zh-TW" sz="2000" dirty="0">
                <a:solidFill>
                  <a:srgbClr val="000000"/>
                </a:solidFill>
                <a:latin typeface="Times New Roman" panose="02020603050405020304" pitchFamily="18" charset="0"/>
                <a:ea typeface="標楷體"/>
                <a:cs typeface="Times New Roman" panose="02020603050405020304" pitchFamily="18" charset="0"/>
              </a:rPr>
              <a:t>104-106</a:t>
            </a:r>
            <a:r>
              <a:rPr lang="zh-TW" altLang="en-US" sz="2000" dirty="0">
                <a:solidFill>
                  <a:srgbClr val="000000"/>
                </a:solidFill>
                <a:latin typeface="Times New Roman" panose="02020603050405020304" pitchFamily="18" charset="0"/>
                <a:ea typeface="標楷體"/>
                <a:cs typeface="Times New Roman" panose="02020603050405020304" pitchFamily="18" charset="0"/>
              </a:rPr>
              <a:t>年</a:t>
            </a:r>
            <a:r>
              <a:rPr lang="en-US" altLang="zh-TW" sz="2000" dirty="0">
                <a:solidFill>
                  <a:srgbClr val="000000"/>
                </a:solidFill>
                <a:latin typeface="Times New Roman" panose="02020603050405020304" pitchFamily="18" charset="0"/>
                <a:ea typeface="標楷體"/>
                <a:cs typeface="Times New Roman" panose="02020603050405020304" pitchFamily="18" charset="0"/>
              </a:rPr>
              <a:t>6</a:t>
            </a:r>
            <a:r>
              <a:rPr lang="zh-TW" altLang="en-US" sz="2000" dirty="0">
                <a:solidFill>
                  <a:srgbClr val="000000"/>
                </a:solidFill>
                <a:latin typeface="Times New Roman" panose="02020603050405020304" pitchFamily="18" charset="0"/>
                <a:ea typeface="標楷體"/>
                <a:cs typeface="Times New Roman" panose="02020603050405020304" pitchFamily="18" charset="0"/>
              </a:rPr>
              <a:t>月之</a:t>
            </a:r>
            <a:r>
              <a:rPr lang="en-US" altLang="zh-TW" sz="2000" dirty="0" err="1">
                <a:solidFill>
                  <a:srgbClr val="000000"/>
                </a:solidFill>
                <a:latin typeface="Times New Roman" panose="02020603050405020304" pitchFamily="18" charset="0"/>
                <a:ea typeface="標楷體"/>
                <a:cs typeface="Times New Roman" panose="02020603050405020304" pitchFamily="18" charset="0"/>
              </a:rPr>
              <a:t>twBBB</a:t>
            </a:r>
            <a:r>
              <a:rPr lang="zh-TW" altLang="en-US" sz="2000" dirty="0">
                <a:solidFill>
                  <a:srgbClr val="000000"/>
                </a:solidFill>
                <a:latin typeface="Times New Roman" panose="02020603050405020304" pitchFamily="18" charset="0"/>
                <a:ea typeface="標楷體"/>
                <a:cs typeface="Times New Roman" panose="02020603050405020304" pitchFamily="18" charset="0"/>
              </a:rPr>
              <a:t>公司債平均扣掉</a:t>
            </a:r>
            <a:r>
              <a:rPr lang="en-US" altLang="zh-TW" sz="2000" dirty="0">
                <a:solidFill>
                  <a:srgbClr val="000000"/>
                </a:solidFill>
                <a:latin typeface="Times New Roman" panose="02020603050405020304" pitchFamily="18" charset="0"/>
                <a:ea typeface="標楷體"/>
                <a:cs typeface="Times New Roman" panose="02020603050405020304" pitchFamily="18" charset="0"/>
              </a:rPr>
              <a:t>104-106</a:t>
            </a:r>
            <a:r>
              <a:rPr lang="zh-TW" altLang="en-US" sz="2000" dirty="0">
                <a:solidFill>
                  <a:srgbClr val="000000"/>
                </a:solidFill>
                <a:latin typeface="Times New Roman" panose="02020603050405020304" pitchFamily="18" charset="0"/>
                <a:ea typeface="標楷體"/>
                <a:cs typeface="Times New Roman" panose="02020603050405020304" pitchFamily="18" charset="0"/>
              </a:rPr>
              <a:t>年</a:t>
            </a:r>
            <a:r>
              <a:rPr lang="en-US" altLang="zh-TW" sz="2000" dirty="0">
                <a:solidFill>
                  <a:srgbClr val="000000"/>
                </a:solidFill>
                <a:latin typeface="Times New Roman" panose="02020603050405020304" pitchFamily="18" charset="0"/>
                <a:ea typeface="標楷體"/>
                <a:cs typeface="Times New Roman" panose="02020603050405020304" pitchFamily="18" charset="0"/>
              </a:rPr>
              <a:t>6</a:t>
            </a:r>
            <a:r>
              <a:rPr lang="zh-TW" altLang="en-US" sz="2000" dirty="0">
                <a:solidFill>
                  <a:srgbClr val="000000"/>
                </a:solidFill>
                <a:latin typeface="Times New Roman" panose="02020603050405020304" pitchFamily="18" charset="0"/>
                <a:ea typeface="標楷體"/>
                <a:cs typeface="Times New Roman" panose="02020603050405020304" pitchFamily="18" charset="0"/>
              </a:rPr>
              <a:t>月無風險利率平均，得值為</a:t>
            </a:r>
            <a:r>
              <a:rPr lang="en-US" altLang="zh-TW" sz="2000" dirty="0">
                <a:solidFill>
                  <a:srgbClr val="000000"/>
                </a:solidFill>
                <a:latin typeface="Times New Roman" panose="02020603050405020304" pitchFamily="18" charset="0"/>
                <a:ea typeface="標楷體"/>
                <a:cs typeface="Times New Roman" panose="02020603050405020304" pitchFamily="18" charset="0"/>
              </a:rPr>
              <a:t>1.26%</a:t>
            </a:r>
            <a:r>
              <a:rPr lang="zh-TW" altLang="en-US" sz="2000" dirty="0">
                <a:solidFill>
                  <a:srgbClr val="000000"/>
                </a:solidFill>
                <a:latin typeface="Times New Roman" panose="02020603050405020304" pitchFamily="18" charset="0"/>
                <a:ea typeface="標楷體"/>
                <a:cs typeface="Times New Roman" panose="02020603050405020304" pitchFamily="18" charset="0"/>
              </a:rPr>
              <a:t>。</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536575" lvl="0" indent="-263525" algn="just" eaLnBrk="1" hangingPunct="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(C)</a:t>
            </a:r>
            <a:r>
              <a:rPr lang="zh-TW" altLang="en-US" sz="2000" dirty="0">
                <a:solidFill>
                  <a:srgbClr val="000000"/>
                </a:solidFill>
                <a:latin typeface="Times New Roman" panose="02020603050405020304" pitchFamily="18" charset="0"/>
                <a:ea typeface="標楷體"/>
                <a:cs typeface="Times New Roman" panose="02020603050405020304" pitchFamily="18" charset="0"/>
              </a:rPr>
              <a:t>本年度發函國內金融機構，其中太陽光電的融資利率介於</a:t>
            </a:r>
            <a:r>
              <a:rPr lang="en-US" altLang="zh-TW" sz="2000" dirty="0">
                <a:solidFill>
                  <a:srgbClr val="000000"/>
                </a:solidFill>
                <a:latin typeface="Times New Roman" panose="02020603050405020304" pitchFamily="18" charset="0"/>
                <a:ea typeface="標楷體"/>
                <a:cs typeface="Times New Roman" panose="02020603050405020304" pitchFamily="18" charset="0"/>
              </a:rPr>
              <a:t>1.88 - 3.67%</a:t>
            </a:r>
            <a:r>
              <a:rPr lang="zh-TW" altLang="en-US" sz="2000" dirty="0">
                <a:solidFill>
                  <a:srgbClr val="000000"/>
                </a:solidFill>
                <a:latin typeface="Times New Roman" panose="02020603050405020304" pitchFamily="18" charset="0"/>
                <a:ea typeface="標楷體"/>
                <a:cs typeface="Times New Roman" panose="02020603050405020304" pitchFamily="18" charset="0"/>
              </a:rPr>
              <a:t>，扣除無風險利率</a:t>
            </a:r>
            <a:r>
              <a:rPr lang="en-US" altLang="zh-TW" sz="2000" dirty="0">
                <a:solidFill>
                  <a:srgbClr val="000000"/>
                </a:solidFill>
                <a:latin typeface="Times New Roman" panose="02020603050405020304" pitchFamily="18" charset="0"/>
                <a:ea typeface="標楷體"/>
                <a:cs typeface="Times New Roman" panose="02020603050405020304" pitchFamily="18" charset="0"/>
              </a:rPr>
              <a:t>(1.12%)</a:t>
            </a:r>
            <a:r>
              <a:rPr lang="zh-TW" altLang="en-US" sz="2000" dirty="0">
                <a:solidFill>
                  <a:srgbClr val="000000"/>
                </a:solidFill>
                <a:latin typeface="Times New Roman" panose="02020603050405020304" pitchFamily="18" charset="0"/>
                <a:ea typeface="標楷體"/>
                <a:cs typeface="Times New Roman" panose="02020603050405020304" pitchFamily="18" charset="0"/>
              </a:rPr>
              <a:t>後信用風險加碼約介於</a:t>
            </a:r>
            <a:r>
              <a:rPr lang="en-US" altLang="zh-TW" sz="2000" dirty="0">
                <a:solidFill>
                  <a:srgbClr val="000000"/>
                </a:solidFill>
                <a:latin typeface="Times New Roman" panose="02020603050405020304" pitchFamily="18" charset="0"/>
                <a:ea typeface="標楷體"/>
                <a:cs typeface="Times New Roman" panose="02020603050405020304" pitchFamily="18" charset="0"/>
              </a:rPr>
              <a:t>0.76-2.55%</a:t>
            </a:r>
            <a:r>
              <a:rPr lang="zh-TW" altLang="en-US" sz="2000" dirty="0">
                <a:solidFill>
                  <a:srgbClr val="000000"/>
                </a:solidFill>
                <a:latin typeface="Times New Roman" panose="02020603050405020304" pitchFamily="18" charset="0"/>
                <a:ea typeface="標楷體"/>
                <a:cs typeface="Times New Roman" panose="02020603050405020304" pitchFamily="18" charset="0"/>
              </a:rPr>
              <a:t>；至於離岸風電的融資利率則為</a:t>
            </a:r>
            <a:r>
              <a:rPr lang="en-US" altLang="zh-TW" sz="2000" dirty="0">
                <a:solidFill>
                  <a:srgbClr val="000000"/>
                </a:solidFill>
                <a:latin typeface="Times New Roman" panose="02020603050405020304" pitchFamily="18" charset="0"/>
                <a:ea typeface="標楷體"/>
                <a:cs typeface="Times New Roman" panose="02020603050405020304" pitchFamily="18" charset="0"/>
              </a:rPr>
              <a:t>3.75%</a:t>
            </a:r>
            <a:r>
              <a:rPr lang="zh-TW" altLang="en-US" sz="2000" dirty="0">
                <a:solidFill>
                  <a:srgbClr val="000000"/>
                </a:solidFill>
                <a:latin typeface="Times New Roman" panose="02020603050405020304" pitchFamily="18" charset="0"/>
                <a:ea typeface="標楷體"/>
                <a:cs typeface="Times New Roman" panose="02020603050405020304" pitchFamily="18" charset="0"/>
              </a:rPr>
              <a:t>以上，扣除無風險利率</a:t>
            </a:r>
            <a:r>
              <a:rPr lang="en-US" altLang="zh-TW" sz="2000" dirty="0">
                <a:solidFill>
                  <a:srgbClr val="000000"/>
                </a:solidFill>
                <a:latin typeface="Times New Roman" panose="02020603050405020304" pitchFamily="18" charset="0"/>
                <a:ea typeface="標楷體"/>
                <a:cs typeface="Times New Roman" panose="02020603050405020304" pitchFamily="18" charset="0"/>
              </a:rPr>
              <a:t>(1.12%)</a:t>
            </a:r>
            <a:r>
              <a:rPr lang="zh-TW" altLang="en-US" sz="2000" dirty="0">
                <a:solidFill>
                  <a:srgbClr val="000000"/>
                </a:solidFill>
                <a:latin typeface="Times New Roman" panose="02020603050405020304" pitchFamily="18" charset="0"/>
                <a:ea typeface="標楷體"/>
                <a:cs typeface="Times New Roman" panose="02020603050405020304" pitchFamily="18" charset="0"/>
              </a:rPr>
              <a:t>後信用風險加碼為</a:t>
            </a:r>
            <a:r>
              <a:rPr lang="en-US" altLang="zh-TW" sz="2000" dirty="0">
                <a:solidFill>
                  <a:srgbClr val="000000"/>
                </a:solidFill>
                <a:latin typeface="Times New Roman" panose="02020603050405020304" pitchFamily="18" charset="0"/>
                <a:ea typeface="標楷體"/>
                <a:cs typeface="Times New Roman" panose="02020603050405020304" pitchFamily="18" charset="0"/>
              </a:rPr>
              <a:t>2.63%</a:t>
            </a:r>
            <a:r>
              <a:rPr lang="zh-TW" altLang="en-US" sz="2000" dirty="0">
                <a:solidFill>
                  <a:srgbClr val="000000"/>
                </a:solidFill>
                <a:latin typeface="Times New Roman" panose="02020603050405020304" pitchFamily="18" charset="0"/>
                <a:ea typeface="標楷體"/>
                <a:cs typeface="Times New Roman" panose="02020603050405020304" pitchFamily="18" charset="0"/>
              </a:rPr>
              <a:t>以上。</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536575" lvl="0" indent="-273050" algn="just" eaLnBrk="1" hangingPunct="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B.</a:t>
            </a:r>
            <a:r>
              <a:rPr lang="zh-TW" altLang="en-US" sz="2000" dirty="0">
                <a:solidFill>
                  <a:srgbClr val="000000"/>
                </a:solidFill>
                <a:latin typeface="Times New Roman" panose="02020603050405020304" pitchFamily="18" charset="0"/>
                <a:ea typeface="標楷體"/>
                <a:cs typeface="Times New Roman" panose="02020603050405020304" pitchFamily="18" charset="0"/>
              </a:rPr>
              <a:t>綜合上述，各類資訊顯示銀行融資風險加碼介於</a:t>
            </a:r>
            <a:r>
              <a:rPr lang="en-US" altLang="zh-TW" sz="2000" dirty="0">
                <a:solidFill>
                  <a:srgbClr val="000000"/>
                </a:solidFill>
                <a:latin typeface="Times New Roman" panose="02020603050405020304" pitchFamily="18" charset="0"/>
                <a:ea typeface="標楷體"/>
                <a:cs typeface="Times New Roman" panose="02020603050405020304" pitchFamily="18" charset="0"/>
              </a:rPr>
              <a:t>0.76-2.63%</a:t>
            </a:r>
            <a:r>
              <a:rPr lang="zh-TW" altLang="en-US" sz="2000" dirty="0">
                <a:solidFill>
                  <a:srgbClr val="000000"/>
                </a:solidFill>
                <a:latin typeface="Times New Roman" panose="02020603050405020304" pitchFamily="18" charset="0"/>
                <a:ea typeface="標楷體"/>
                <a:cs typeface="Times New Roman" panose="02020603050405020304" pitchFamily="18" charset="0"/>
              </a:rPr>
              <a:t>間。</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p:txBody>
      </p:sp>
      <p:sp>
        <p:nvSpPr>
          <p:cNvPr id="12"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22</a:t>
            </a:fld>
            <a:endParaRPr lang="en-US" altLang="zh-TW" dirty="0">
              <a:solidFill>
                <a:srgbClr val="000000"/>
              </a:solidFill>
            </a:endParaRPr>
          </a:p>
        </p:txBody>
      </p:sp>
      <p:sp>
        <p:nvSpPr>
          <p:cNvPr id="7" name="Rectangle 2"/>
          <p:cNvSpPr txBox="1">
            <a:spLocks noChangeArrowheads="1"/>
          </p:cNvSpPr>
          <p:nvPr/>
        </p:nvSpPr>
        <p:spPr bwMode="auto">
          <a:xfrm>
            <a:off x="476336" y="-25996"/>
            <a:ext cx="8208963" cy="574676"/>
          </a:xfrm>
          <a:prstGeom prst="rect">
            <a:avLst/>
          </a:prstGeom>
          <a:noFill/>
          <a:ln>
            <a:noFill/>
          </a:ln>
          <a:effectLst/>
          <a:extLst/>
        </p:spPr>
        <p:txBody>
          <a:bodyPr/>
          <a:lstStyle/>
          <a:p>
            <a:pPr algn="ctr">
              <a:defRPr/>
            </a:pP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3629488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3075" name="Rectangle 2"/>
          <p:cNvSpPr>
            <a:spLocks noChangeArrowheads="1"/>
          </p:cNvSpPr>
          <p:nvPr/>
        </p:nvSpPr>
        <p:spPr bwMode="auto">
          <a:xfrm>
            <a:off x="179389" y="449576"/>
            <a:ext cx="8641083" cy="1584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01700" algn="l"/>
              </a:tabLst>
              <a:defRPr kumimoji="1" sz="3200" b="1">
                <a:solidFill>
                  <a:srgbClr val="660033"/>
                </a:solidFill>
                <a:latin typeface="標楷體" pitchFamily="65" charset="-120"/>
                <a:ea typeface="新細明體" pitchFamily="18" charset="-120"/>
              </a:defRPr>
            </a:lvl1pPr>
            <a:lvl2pPr marL="742950" indent="-285750" eaLnBrk="0" hangingPunct="0">
              <a:tabLst>
                <a:tab pos="901700" algn="l"/>
              </a:tabLst>
              <a:defRPr kumimoji="1" sz="3200" b="1">
                <a:solidFill>
                  <a:srgbClr val="660033"/>
                </a:solidFill>
                <a:latin typeface="標楷體" pitchFamily="65" charset="-120"/>
                <a:ea typeface="新細明體" pitchFamily="18" charset="-120"/>
              </a:defRPr>
            </a:lvl2pPr>
            <a:lvl3pPr marL="1143000" indent="-228600" eaLnBrk="0" hangingPunct="0">
              <a:tabLst>
                <a:tab pos="901700" algn="l"/>
              </a:tabLst>
              <a:defRPr kumimoji="1" sz="3200" b="1">
                <a:solidFill>
                  <a:srgbClr val="660033"/>
                </a:solidFill>
                <a:latin typeface="標楷體" pitchFamily="65" charset="-120"/>
                <a:ea typeface="新細明體" pitchFamily="18" charset="-120"/>
              </a:defRPr>
            </a:lvl3pPr>
            <a:lvl4pPr marL="1600200" indent="-228600" eaLnBrk="0" hangingPunct="0">
              <a:tabLst>
                <a:tab pos="901700" algn="l"/>
              </a:tabLst>
              <a:defRPr kumimoji="1" sz="3200" b="1">
                <a:solidFill>
                  <a:srgbClr val="660033"/>
                </a:solidFill>
                <a:latin typeface="標楷體" pitchFamily="65" charset="-120"/>
                <a:ea typeface="新細明體" pitchFamily="18" charset="-120"/>
              </a:defRPr>
            </a:lvl4pPr>
            <a:lvl5pPr marL="2057400" indent="-228600" eaLnBrk="0" hangingPunct="0">
              <a:tabLst>
                <a:tab pos="901700" algn="l"/>
              </a:tabLst>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9pPr>
          </a:lstStyle>
          <a:p>
            <a:pPr marL="182563" eaLnBrk="1" hangingPunct="1">
              <a:spcBef>
                <a:spcPts val="0"/>
              </a:spcBef>
              <a:spcAft>
                <a:spcPts val="600"/>
              </a:spcAft>
              <a:defRPr/>
            </a:pPr>
            <a:r>
              <a:rPr lang="en-US" altLang="zh-TW" sz="2000" dirty="0">
                <a:solidFill>
                  <a:srgbClr val="002060"/>
                </a:solidFill>
                <a:latin typeface="Times New Roman" pitchFamily="18" charset="0"/>
                <a:ea typeface="標楷體" pitchFamily="65" charset="-120"/>
                <a:cs typeface="Times New Roman" pitchFamily="18" charset="0"/>
              </a:rPr>
              <a:t>4.</a:t>
            </a:r>
            <a:r>
              <a:rPr lang="zh-TW" altLang="en-US" sz="2000" dirty="0">
                <a:solidFill>
                  <a:srgbClr val="002060"/>
                </a:solidFill>
                <a:latin typeface="Times New Roman" pitchFamily="18" charset="0"/>
                <a:ea typeface="標楷體" pitchFamily="65" charset="-120"/>
                <a:cs typeface="Times New Roman" pitchFamily="18" charset="0"/>
              </a:rPr>
              <a:t>銀行融資信用風險加碼</a:t>
            </a:r>
            <a:r>
              <a:rPr lang="en-US" altLang="zh-TW" sz="2000" dirty="0">
                <a:solidFill>
                  <a:srgbClr val="002060"/>
                </a:solidFill>
                <a:latin typeface="Times New Roman" pitchFamily="18" charset="0"/>
                <a:ea typeface="標楷體" pitchFamily="65" charset="-120"/>
                <a:cs typeface="Times New Roman" pitchFamily="18" charset="0"/>
              </a:rPr>
              <a:t>(α</a:t>
            </a:r>
            <a:r>
              <a:rPr lang="zh-TW" altLang="en-US" sz="2000" dirty="0">
                <a:solidFill>
                  <a:srgbClr val="002060"/>
                </a:solidFill>
                <a:latin typeface="Times New Roman" pitchFamily="18" charset="0"/>
                <a:ea typeface="標楷體" pitchFamily="65" charset="-120"/>
                <a:cs typeface="Times New Roman" pitchFamily="18" charset="0"/>
              </a:rPr>
              <a:t>風險</a:t>
            </a:r>
            <a:r>
              <a:rPr lang="en-US" altLang="zh-TW" sz="2000" dirty="0">
                <a:solidFill>
                  <a:srgbClr val="002060"/>
                </a:solidFill>
                <a:latin typeface="Times New Roman" pitchFamily="18" charset="0"/>
                <a:ea typeface="標楷體" pitchFamily="65" charset="-120"/>
                <a:cs typeface="Times New Roman" pitchFamily="18" charset="0"/>
              </a:rPr>
              <a:t>)</a:t>
            </a:r>
          </a:p>
          <a:p>
            <a:pPr marL="536575" lvl="0" indent="-355600" algn="just" eaLnBrk="1">
              <a:spcBef>
                <a:spcPts val="0"/>
              </a:spcBef>
              <a:spcAft>
                <a:spcPts val="0"/>
              </a:spcAft>
              <a:buFont typeface="Wingdings" panose="05000000000000000000" pitchFamily="2" charset="2"/>
              <a:buAutoNum type="arabicParenBoth" startAt="2"/>
              <a:tabLst/>
              <a:defRPr/>
            </a:pPr>
            <a:r>
              <a:rPr lang="zh-TW" altLang="en-US" sz="2000" dirty="0">
                <a:solidFill>
                  <a:srgbClr val="000000"/>
                </a:solidFill>
                <a:latin typeface="Times New Roman" panose="02020603050405020304" pitchFamily="18" charset="0"/>
                <a:ea typeface="標楷體"/>
                <a:cs typeface="Times New Roman" panose="02020603050405020304" pitchFamily="18" charset="0"/>
              </a:rPr>
              <a:t>國外資料</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536575" lvl="0" algn="just" eaLnBrk="1">
              <a:spcBef>
                <a:spcPts val="0"/>
              </a:spcBef>
              <a:spcAft>
                <a:spcPts val="0"/>
              </a:spcAft>
              <a:tabLst/>
              <a:defRPr/>
            </a:pPr>
            <a:r>
              <a:rPr lang="zh-TW" altLang="en-US" sz="1800" dirty="0">
                <a:solidFill>
                  <a:srgbClr val="000000"/>
                </a:solidFill>
                <a:latin typeface="Times New Roman" panose="02020603050405020304" pitchFamily="18" charset="0"/>
                <a:ea typeface="標楷體"/>
                <a:cs typeface="Times New Roman" panose="02020603050405020304" pitchFamily="18" charset="0"/>
              </a:rPr>
              <a:t>蒐集</a:t>
            </a:r>
            <a:r>
              <a:rPr lang="en-US" altLang="zh-TW" sz="1800" dirty="0">
                <a:solidFill>
                  <a:srgbClr val="000000"/>
                </a:solidFill>
                <a:latin typeface="Times New Roman" panose="02020603050405020304" pitchFamily="18" charset="0"/>
                <a:ea typeface="標楷體"/>
                <a:cs typeface="Times New Roman" panose="02020603050405020304" pitchFamily="18" charset="0"/>
              </a:rPr>
              <a:t>11</a:t>
            </a:r>
            <a:r>
              <a:rPr lang="zh-TW" altLang="en-US" sz="1800" dirty="0">
                <a:solidFill>
                  <a:srgbClr val="000000"/>
                </a:solidFill>
                <a:latin typeface="Times New Roman" panose="02020603050405020304" pitchFamily="18" charset="0"/>
                <a:ea typeface="標楷體"/>
                <a:cs typeface="Times New Roman" panose="02020603050405020304" pitchFamily="18" charset="0"/>
              </a:rPr>
              <a:t>筆資料，並剔除上下極端值共</a:t>
            </a:r>
            <a:r>
              <a:rPr lang="en-US" altLang="zh-TW" sz="1800" dirty="0">
                <a:solidFill>
                  <a:srgbClr val="000000"/>
                </a:solidFill>
                <a:latin typeface="Times New Roman" panose="02020603050405020304" pitchFamily="18" charset="0"/>
                <a:ea typeface="標楷體"/>
                <a:cs typeface="Times New Roman" panose="02020603050405020304" pitchFamily="18" charset="0"/>
              </a:rPr>
              <a:t>2</a:t>
            </a:r>
            <a:r>
              <a:rPr lang="zh-TW" altLang="en-US" sz="1800" dirty="0">
                <a:solidFill>
                  <a:srgbClr val="000000"/>
                </a:solidFill>
                <a:latin typeface="Times New Roman" panose="02020603050405020304" pitchFamily="18" charset="0"/>
                <a:ea typeface="標楷體"/>
                <a:cs typeface="Times New Roman" panose="02020603050405020304" pitchFamily="18" charset="0"/>
              </a:rPr>
              <a:t>筆樣本後，計算平均外借資金報酬率為</a:t>
            </a:r>
            <a:r>
              <a:rPr lang="en-US" altLang="zh-TW" sz="1800" dirty="0">
                <a:solidFill>
                  <a:srgbClr val="000000"/>
                </a:solidFill>
                <a:latin typeface="Times New Roman" panose="02020603050405020304" pitchFamily="18" charset="0"/>
                <a:ea typeface="標楷體"/>
                <a:cs typeface="Times New Roman" panose="02020603050405020304" pitchFamily="18" charset="0"/>
              </a:rPr>
              <a:t>4.97%</a:t>
            </a:r>
            <a:r>
              <a:rPr lang="zh-TW" altLang="en-US" sz="1800" dirty="0">
                <a:solidFill>
                  <a:srgbClr val="000000"/>
                </a:solidFill>
                <a:latin typeface="Times New Roman" panose="02020603050405020304" pitchFamily="18" charset="0"/>
                <a:ea typeface="標楷體"/>
                <a:cs typeface="Times New Roman" panose="02020603050405020304" pitchFamily="18" charset="0"/>
              </a:rPr>
              <a:t>，減去近</a:t>
            </a:r>
            <a:r>
              <a:rPr lang="en-US" altLang="zh-TW" sz="1800" dirty="0">
                <a:solidFill>
                  <a:srgbClr val="000000"/>
                </a:solidFill>
                <a:latin typeface="Times New Roman" panose="02020603050405020304" pitchFamily="18" charset="0"/>
                <a:ea typeface="標楷體"/>
                <a:cs typeface="Times New Roman" panose="02020603050405020304" pitchFamily="18" charset="0"/>
              </a:rPr>
              <a:t>3</a:t>
            </a:r>
            <a:r>
              <a:rPr lang="zh-TW" altLang="en-US" sz="1800" dirty="0">
                <a:solidFill>
                  <a:srgbClr val="000000"/>
                </a:solidFill>
                <a:latin typeface="Times New Roman" panose="02020603050405020304" pitchFamily="18" charset="0"/>
                <a:ea typeface="標楷體"/>
                <a:cs typeface="Times New Roman" panose="02020603050405020304" pitchFamily="18" charset="0"/>
              </a:rPr>
              <a:t>年平均歐元區</a:t>
            </a:r>
            <a:r>
              <a:rPr lang="en-US" altLang="zh-TW" sz="1800" dirty="0">
                <a:solidFill>
                  <a:srgbClr val="000000"/>
                </a:solidFill>
                <a:latin typeface="Times New Roman" panose="02020603050405020304" pitchFamily="18" charset="0"/>
                <a:ea typeface="標楷體"/>
                <a:cs typeface="Times New Roman" panose="02020603050405020304" pitchFamily="18" charset="0"/>
              </a:rPr>
              <a:t>10</a:t>
            </a:r>
            <a:r>
              <a:rPr lang="zh-TW" altLang="en-US" sz="1800" dirty="0">
                <a:solidFill>
                  <a:srgbClr val="000000"/>
                </a:solidFill>
                <a:latin typeface="Times New Roman" panose="02020603050405020304" pitchFamily="18" charset="0"/>
                <a:ea typeface="標楷體"/>
                <a:cs typeface="Times New Roman" panose="02020603050405020304" pitchFamily="18" charset="0"/>
              </a:rPr>
              <a:t>年期公債殖利率</a:t>
            </a:r>
            <a:r>
              <a:rPr lang="en-US" altLang="zh-TW" sz="1800" dirty="0">
                <a:solidFill>
                  <a:srgbClr val="000000"/>
                </a:solidFill>
                <a:latin typeface="Times New Roman" panose="02020603050405020304" pitchFamily="18" charset="0"/>
                <a:ea typeface="標楷體"/>
                <a:cs typeface="Times New Roman" panose="02020603050405020304" pitchFamily="18" charset="0"/>
              </a:rPr>
              <a:t>2.33%</a:t>
            </a:r>
            <a:r>
              <a:rPr lang="zh-TW" altLang="en-US" sz="1800" dirty="0">
                <a:solidFill>
                  <a:srgbClr val="000000"/>
                </a:solidFill>
                <a:latin typeface="Times New Roman" panose="02020603050405020304" pitchFamily="18" charset="0"/>
                <a:ea typeface="標楷體"/>
                <a:cs typeface="Times New Roman" panose="02020603050405020304" pitchFamily="18" charset="0"/>
              </a:rPr>
              <a:t>後，推估銀行融資信用風險加碼約</a:t>
            </a:r>
            <a:r>
              <a:rPr lang="en-US" altLang="zh-TW" sz="1800" u="sng" dirty="0">
                <a:solidFill>
                  <a:srgbClr val="FF0000"/>
                </a:solidFill>
                <a:latin typeface="Times New Roman" panose="02020603050405020304" pitchFamily="18" charset="0"/>
                <a:ea typeface="標楷體"/>
                <a:cs typeface="Times New Roman" panose="02020603050405020304" pitchFamily="18" charset="0"/>
              </a:rPr>
              <a:t>2.64%</a:t>
            </a:r>
            <a:r>
              <a:rPr lang="zh-TW" altLang="en-US" sz="1800" dirty="0">
                <a:solidFill>
                  <a:srgbClr val="000000"/>
                </a:solidFill>
                <a:latin typeface="Times New Roman" panose="02020603050405020304" pitchFamily="18" charset="0"/>
                <a:ea typeface="標楷體"/>
                <a:cs typeface="Times New Roman" panose="02020603050405020304" pitchFamily="18" charset="0"/>
              </a:rPr>
              <a:t>。</a:t>
            </a:r>
            <a:endParaRPr lang="en-US" altLang="zh-TW" sz="1800" dirty="0">
              <a:solidFill>
                <a:srgbClr val="000000"/>
              </a:solidFill>
              <a:latin typeface="Times New Roman" panose="02020603050405020304" pitchFamily="18" charset="0"/>
              <a:ea typeface="標楷體"/>
              <a:cs typeface="Times New Roman" panose="02020603050405020304" pitchFamily="18" charset="0"/>
            </a:endParaRPr>
          </a:p>
          <a:p>
            <a:pPr marL="180975" algn="just" eaLnBrk="1">
              <a:spcBef>
                <a:spcPts val="0"/>
              </a:spcBef>
              <a:spcAft>
                <a:spcPts val="600"/>
              </a:spcAft>
              <a:tabLst/>
              <a:defRPr/>
            </a:pP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p:txBody>
      </p:sp>
      <p:sp>
        <p:nvSpPr>
          <p:cNvPr id="12"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23</a:t>
            </a:fld>
            <a:endParaRPr lang="en-US" altLang="zh-TW" dirty="0">
              <a:solidFill>
                <a:srgbClr val="000000"/>
              </a:solidFill>
            </a:endParaRPr>
          </a:p>
        </p:txBody>
      </p:sp>
      <p:sp>
        <p:nvSpPr>
          <p:cNvPr id="7" name="Rectangle 2"/>
          <p:cNvSpPr txBox="1">
            <a:spLocks noChangeArrowheads="1"/>
          </p:cNvSpPr>
          <p:nvPr/>
        </p:nvSpPr>
        <p:spPr bwMode="auto">
          <a:xfrm>
            <a:off x="476336" y="-25996"/>
            <a:ext cx="8208963" cy="574676"/>
          </a:xfrm>
          <a:prstGeom prst="rect">
            <a:avLst/>
          </a:prstGeom>
          <a:noFill/>
          <a:ln>
            <a:noFill/>
          </a:ln>
          <a:effectLst/>
          <a:extLst/>
        </p:spPr>
        <p:txBody>
          <a:bodyPr/>
          <a:lstStyle/>
          <a:p>
            <a:pPr algn="ctr">
              <a:defRPr/>
            </a:pP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
        <p:nvSpPr>
          <p:cNvPr id="6" name="流程圖: 程序 5"/>
          <p:cNvSpPr/>
          <p:nvPr/>
        </p:nvSpPr>
        <p:spPr>
          <a:xfrm>
            <a:off x="755576" y="6165303"/>
            <a:ext cx="7992888" cy="576065"/>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990600" marR="0" lvl="0" indent="-990600" algn="l" defTabSz="914400" rtl="0" eaLnBrk="1" fontAlgn="auto" latinLnBrk="0" hangingPunct="1">
              <a:lnSpc>
                <a:spcPct val="100000"/>
              </a:lnSpc>
              <a:spcBef>
                <a:spcPts val="0"/>
              </a:spcBef>
              <a:spcAft>
                <a:spcPts val="0"/>
              </a:spcAft>
              <a:buClrTx/>
              <a:buSzTx/>
              <a:buFontTx/>
              <a:buNone/>
              <a:tabLst/>
              <a:defRPr/>
            </a:pP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建議</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年度一般再生能源的信用風險加碼可以</a:t>
            </a:r>
            <a:r>
              <a:rPr kumimoji="0" lang="en-US" altLang="zh-TW" sz="18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2.64%</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作為最大值。</a:t>
            </a:r>
          </a:p>
        </p:txBody>
      </p:sp>
      <p:sp>
        <p:nvSpPr>
          <p:cNvPr id="8" name="向右箭號 7"/>
          <p:cNvSpPr/>
          <p:nvPr/>
        </p:nvSpPr>
        <p:spPr>
          <a:xfrm>
            <a:off x="467544" y="6261699"/>
            <a:ext cx="216024" cy="372492"/>
          </a:xfrm>
          <a:prstGeom prst="rightArrow">
            <a:avLst>
              <a:gd name="adj1" fmla="val 722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srgbClr val="FFFFFF"/>
              </a:solidFill>
              <a:effectLst/>
              <a:uLnTx/>
              <a:uFillTx/>
              <a:latin typeface="Arial"/>
              <a:ea typeface="標楷體"/>
              <a:cs typeface="+mn-cs"/>
            </a:endParaRPr>
          </a:p>
        </p:txBody>
      </p:sp>
      <p:graphicFrame>
        <p:nvGraphicFramePr>
          <p:cNvPr id="9" name="表格 8"/>
          <p:cNvGraphicFramePr>
            <a:graphicFrameLocks noGrp="1"/>
          </p:cNvGraphicFramePr>
          <p:nvPr>
            <p:extLst>
              <p:ext uri="{D42A27DB-BD31-4B8C-83A1-F6EECF244321}">
                <p14:modId xmlns:p14="http://schemas.microsoft.com/office/powerpoint/2010/main" val="71542191"/>
              </p:ext>
            </p:extLst>
          </p:nvPr>
        </p:nvGraphicFramePr>
        <p:xfrm>
          <a:off x="531016" y="2133579"/>
          <a:ext cx="8102605" cy="3861333"/>
        </p:xfrm>
        <a:graphic>
          <a:graphicData uri="http://schemas.openxmlformats.org/drawingml/2006/table">
            <a:tbl>
              <a:tblPr/>
              <a:tblGrid>
                <a:gridCol w="864096">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1592712">
                  <a:extLst>
                    <a:ext uri="{9D8B030D-6E8A-4147-A177-3AD203B41FA5}">
                      <a16:colId xmlns:a16="http://schemas.microsoft.com/office/drawing/2014/main" val="20002"/>
                    </a:ext>
                  </a:extLst>
                </a:gridCol>
                <a:gridCol w="4781701">
                  <a:extLst>
                    <a:ext uri="{9D8B030D-6E8A-4147-A177-3AD203B41FA5}">
                      <a16:colId xmlns:a16="http://schemas.microsoft.com/office/drawing/2014/main" val="20003"/>
                    </a:ext>
                  </a:extLst>
                </a:gridCol>
              </a:tblGrid>
              <a:tr h="126997">
                <a:tc>
                  <a:txBody>
                    <a:bodyPr/>
                    <a:lstStyle/>
                    <a:p>
                      <a:pPr algn="ctr" rtl="0" fontAlgn="ctr">
                        <a:lnSpc>
                          <a:spcPct val="100000"/>
                        </a:lnSpc>
                      </a:pPr>
                      <a:r>
                        <a:rPr lang="zh-TW" altLang="en-US" sz="1200" b="1" i="0" u="none" strike="noStrike" dirty="0">
                          <a:solidFill>
                            <a:srgbClr val="000000"/>
                          </a:solidFill>
                          <a:effectLst/>
                          <a:latin typeface="細明體"/>
                        </a:rPr>
                        <a:t>國家</a:t>
                      </a:r>
                      <a:r>
                        <a:rPr lang="en-US" altLang="zh-TW" sz="1200" b="1" i="0" u="none" strike="noStrike" dirty="0">
                          <a:solidFill>
                            <a:srgbClr val="000000"/>
                          </a:solidFill>
                          <a:effectLst/>
                          <a:latin typeface="細明體"/>
                        </a:rPr>
                        <a:t>/</a:t>
                      </a:r>
                      <a:r>
                        <a:rPr lang="zh-TW" altLang="en-US" sz="1200" b="1" i="0" u="none" strike="noStrike" dirty="0">
                          <a:solidFill>
                            <a:srgbClr val="000000"/>
                          </a:solidFill>
                          <a:effectLst/>
                          <a:latin typeface="細明體"/>
                        </a:rPr>
                        <a:t>區域</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lnSpc>
                          <a:spcPct val="100000"/>
                        </a:lnSpc>
                      </a:pPr>
                      <a:r>
                        <a:rPr lang="zh-TW" altLang="en-US" sz="1200" b="1" i="0" u="none" strike="noStrike" dirty="0">
                          <a:effectLst/>
                          <a:latin typeface="細明體"/>
                        </a:rPr>
                        <a:t>能源別</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lnSpc>
                          <a:spcPct val="100000"/>
                        </a:lnSpc>
                      </a:pPr>
                      <a:r>
                        <a:rPr lang="zh-TW" altLang="en-US" sz="1200" b="1" i="0" u="none" strike="noStrike" dirty="0">
                          <a:effectLst/>
                          <a:latin typeface="細明體"/>
                        </a:rPr>
                        <a:t>外借資金報酬率</a:t>
                      </a:r>
                      <a:r>
                        <a:rPr lang="en-US" altLang="zh-TW" sz="1200" b="1" i="0" u="none" strike="noStrike" dirty="0">
                          <a:effectLst/>
                          <a:latin typeface="細明體"/>
                        </a:rPr>
                        <a:t>(%)</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lnSpc>
                          <a:spcPct val="100000"/>
                        </a:lnSpc>
                      </a:pPr>
                      <a:r>
                        <a:rPr lang="zh-TW" altLang="en-US" sz="1200" b="1" i="0" u="none" strike="noStrike" dirty="0">
                          <a:effectLst/>
                          <a:latin typeface="細明體"/>
                        </a:rPr>
                        <a:t>資料來源</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22347">
                <a:tc>
                  <a:txBody>
                    <a:bodyPr/>
                    <a:lstStyle/>
                    <a:p>
                      <a:pPr marL="0" algn="ctr" defTabSz="914400" rtl="0" eaLnBrk="1" fontAlgn="ctr" latinLnBrk="0" hangingPunct="1">
                        <a:lnSpc>
                          <a:spcPct val="100000"/>
                        </a:lnSpc>
                      </a:pPr>
                      <a:r>
                        <a:rPr lang="zh-TW" altLang="en-US" sz="1200" b="1" i="0" u="none" strike="noStrike" kern="1200" dirty="0">
                          <a:solidFill>
                            <a:srgbClr val="000000"/>
                          </a:solidFill>
                          <a:effectLst/>
                          <a:latin typeface="Times New Roman"/>
                          <a:ea typeface="+mn-ea"/>
                          <a:cs typeface="+mn-cs"/>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太陽光電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dirty="0">
                          <a:solidFill>
                            <a:srgbClr val="000000"/>
                          </a:solidFill>
                          <a:effectLst/>
                          <a:latin typeface="Times New Roman"/>
                          <a:ea typeface="+mn-ea"/>
                          <a:cs typeface="+mn-cs"/>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00000"/>
                        </a:lnSpc>
                      </a:pPr>
                      <a:r>
                        <a:rPr lang="en-US" sz="1200" b="1" i="0" u="none" strike="noStrike" kern="1200">
                          <a:solidFill>
                            <a:schemeClr val="tx1"/>
                          </a:solidFill>
                          <a:effectLst/>
                          <a:latin typeface="Times New Roman"/>
                          <a:ea typeface="+mn-ea"/>
                          <a:cs typeface="+mn-cs"/>
                        </a:rPr>
                        <a:t>TUNISIA: Derisking Renewable Energy Investment - UNDP(2015)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dirty="0">
                          <a:solidFill>
                            <a:srgbClr val="000000"/>
                          </a:solidFill>
                          <a:effectLst/>
                          <a:latin typeface="Times New Roman"/>
                          <a:ea typeface="+mn-ea"/>
                          <a:cs typeface="+mn-cs"/>
                        </a:rPr>
                        <a:t>太陽光電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dirty="0">
                          <a:solidFill>
                            <a:srgbClr val="000000"/>
                          </a:solidFill>
                          <a:effectLst/>
                          <a:latin typeface="Times New Roman"/>
                          <a:ea typeface="+mn-ea"/>
                          <a:cs typeface="+mn-cs"/>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00000"/>
                        </a:lnSpc>
                      </a:pPr>
                      <a:r>
                        <a:rPr lang="en-US" sz="1200" b="1" i="0" u="none" strike="noStrike" kern="1200" dirty="0">
                          <a:solidFill>
                            <a:schemeClr val="tx1"/>
                          </a:solidFill>
                          <a:effectLst/>
                          <a:latin typeface="Times New Roman"/>
                          <a:ea typeface="+mn-ea"/>
                          <a:cs typeface="+mn-cs"/>
                        </a:rPr>
                        <a:t>Reid, Gerard; Wynn, Gerard. 2015. "The Future of Solar Power in the United Kingdom." Energies 8, no. 8: 7818-7832.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49345">
                <a:tc>
                  <a:txBody>
                    <a:bodyPr/>
                    <a:lstStyle/>
                    <a:p>
                      <a:pPr algn="ctr" rtl="0" fontAlgn="ctr">
                        <a:lnSpc>
                          <a:spcPct val="100000"/>
                        </a:lnSpc>
                      </a:pPr>
                      <a:r>
                        <a:rPr lang="zh-TW" altLang="en-US" sz="1200" b="1" i="0" u="none" strike="noStrike" dirty="0">
                          <a:solidFill>
                            <a:srgbClr val="000000"/>
                          </a:solidFill>
                          <a:effectLst/>
                          <a:latin typeface="標楷體"/>
                        </a:rPr>
                        <a:t>歐盟平均</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lnSpc>
                          <a:spcPct val="100000"/>
                        </a:lnSpc>
                      </a:pPr>
                      <a:r>
                        <a:rPr lang="zh-TW" altLang="en-US" sz="1200" b="1" i="0" u="none" strike="noStrike" dirty="0">
                          <a:solidFill>
                            <a:srgbClr val="000000"/>
                          </a:solidFill>
                          <a:effectLst/>
                          <a:latin typeface="標楷體"/>
                        </a:rPr>
                        <a:t>陸域風力</a:t>
                      </a:r>
                      <a:endParaRPr lang="zh-TW" altLang="en-US" sz="1200" b="1" i="0" u="none" strike="noStrike" dirty="0">
                        <a:solidFill>
                          <a:srgbClr val="000000"/>
                        </a:solidFill>
                        <a:effectLst/>
                        <a:latin typeface="Times New Roman"/>
                      </a:endParaRP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lnSpc>
                          <a:spcPct val="100000"/>
                        </a:lnSpc>
                      </a:pPr>
                      <a:r>
                        <a:rPr lang="en-US" altLang="zh-TW" sz="1200" b="1" i="0" u="none" strike="noStrike" dirty="0">
                          <a:solidFill>
                            <a:srgbClr val="000000"/>
                          </a:solidFill>
                          <a:effectLst/>
                          <a:latin typeface="Times New Roman"/>
                        </a:rPr>
                        <a:t>6.55</a:t>
                      </a:r>
                      <a:endParaRPr lang="en-US" altLang="zh-TW" sz="1200" b="1" i="0" u="none" strike="noStrike" baseline="0" dirty="0">
                        <a:solidFill>
                          <a:srgbClr val="000000"/>
                        </a:solidFill>
                        <a:effectLst/>
                        <a:latin typeface="Times New Roman"/>
                      </a:endParaRPr>
                    </a:p>
                    <a:p>
                      <a:pPr algn="ctr" rtl="0" fontAlgn="ctr">
                        <a:lnSpc>
                          <a:spcPct val="100000"/>
                        </a:lnSpc>
                      </a:pPr>
                      <a:r>
                        <a:rPr lang="en-US" altLang="zh-TW" sz="1200" b="1" i="0" u="none" strike="noStrike" dirty="0">
                          <a:solidFill>
                            <a:srgbClr val="000000"/>
                          </a:solidFill>
                          <a:effectLst/>
                          <a:latin typeface="Times New Roman"/>
                        </a:rPr>
                        <a:t>(5.9</a:t>
                      </a:r>
                      <a:r>
                        <a:rPr lang="zh-TW" altLang="en-US" sz="1200" b="1" i="0" u="none" strike="noStrike" dirty="0">
                          <a:solidFill>
                            <a:srgbClr val="000000"/>
                          </a:solidFill>
                          <a:effectLst/>
                          <a:latin typeface="Times New Roman"/>
                        </a:rPr>
                        <a:t> </a:t>
                      </a:r>
                      <a:r>
                        <a:rPr lang="en-US" altLang="zh-TW" sz="1200" b="1" i="0" u="none" strike="noStrike" dirty="0">
                          <a:solidFill>
                            <a:srgbClr val="000000"/>
                          </a:solidFill>
                          <a:effectLst/>
                          <a:latin typeface="Times New Roman"/>
                        </a:rPr>
                        <a:t>-</a:t>
                      </a:r>
                      <a:r>
                        <a:rPr lang="zh-TW" altLang="en-US" sz="1200" b="1" i="0" u="none" strike="noStrike" dirty="0">
                          <a:solidFill>
                            <a:srgbClr val="000000"/>
                          </a:solidFill>
                          <a:effectLst/>
                          <a:latin typeface="Times New Roman"/>
                        </a:rPr>
                        <a:t> </a:t>
                      </a:r>
                      <a:r>
                        <a:rPr lang="en-US" altLang="zh-TW" sz="1200" b="1" i="0" u="none" strike="noStrike" dirty="0">
                          <a:solidFill>
                            <a:srgbClr val="000000"/>
                          </a:solidFill>
                          <a:effectLst/>
                          <a:latin typeface="Times New Roman"/>
                        </a:rPr>
                        <a:t>7.2)</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algn="l" fontAlgn="ctr">
                        <a:lnSpc>
                          <a:spcPct val="100000"/>
                        </a:lnSpc>
                      </a:pPr>
                      <a:r>
                        <a:rPr lang="en-US" sz="1200" b="1" i="0" u="none" strike="noStrike" dirty="0">
                          <a:effectLst/>
                          <a:latin typeface="Times New Roman"/>
                        </a:rPr>
                        <a:t>DIA-CORE(2016), The impact of risks in renewable energy investments and the role of smart policies.</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49345">
                <a:tc>
                  <a:txBody>
                    <a:bodyPr/>
                    <a:lstStyle/>
                    <a:p>
                      <a:pPr algn="ctr" rtl="0" fontAlgn="ctr">
                        <a:lnSpc>
                          <a:spcPct val="100000"/>
                        </a:lnSpc>
                      </a:pPr>
                      <a:r>
                        <a:rPr lang="zh-TW" altLang="en-US" sz="1200" b="1" i="0" u="none" strike="noStrike" dirty="0">
                          <a:solidFill>
                            <a:srgbClr val="000000"/>
                          </a:solidFill>
                          <a:effectLst/>
                          <a:latin typeface="標楷體"/>
                        </a:rPr>
                        <a:t>比利時</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lnSpc>
                          <a:spcPct val="100000"/>
                        </a:lnSpc>
                      </a:pPr>
                      <a:r>
                        <a:rPr lang="zh-TW" altLang="en-US" sz="1200" b="1" i="0" u="none" strike="noStrike" dirty="0">
                          <a:solidFill>
                            <a:srgbClr val="000000"/>
                          </a:solidFill>
                          <a:effectLst/>
                          <a:latin typeface="Times New Roman"/>
                        </a:rPr>
                        <a:t>太陽光電</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lnSpc>
                          <a:spcPct val="100000"/>
                        </a:lnSpc>
                      </a:pPr>
                      <a:r>
                        <a:rPr lang="en-US" altLang="zh-TW" sz="1200" b="1" i="0" u="none" strike="noStrike" dirty="0">
                          <a:solidFill>
                            <a:srgbClr val="000000"/>
                          </a:solidFill>
                          <a:effectLst/>
                          <a:latin typeface="Times New Roman"/>
                        </a:rPr>
                        <a:t>5.25</a:t>
                      </a:r>
                    </a:p>
                    <a:p>
                      <a:pPr algn="ctr" rtl="0" fontAlgn="ctr">
                        <a:lnSpc>
                          <a:spcPct val="100000"/>
                        </a:lnSpc>
                      </a:pPr>
                      <a:r>
                        <a:rPr lang="en-US" altLang="zh-TW" sz="1200" b="1" i="0" u="none" strike="noStrike" dirty="0">
                          <a:solidFill>
                            <a:srgbClr val="000000"/>
                          </a:solidFill>
                          <a:effectLst/>
                          <a:latin typeface="Times New Roman"/>
                        </a:rPr>
                        <a:t>(5</a:t>
                      </a:r>
                      <a:r>
                        <a:rPr lang="zh-TW" altLang="en-US" sz="1200" b="1" i="0" u="none" strike="noStrike" dirty="0">
                          <a:solidFill>
                            <a:srgbClr val="000000"/>
                          </a:solidFill>
                          <a:effectLst/>
                          <a:latin typeface="Times New Roman"/>
                        </a:rPr>
                        <a:t> </a:t>
                      </a:r>
                      <a:r>
                        <a:rPr lang="en-US" altLang="zh-TW" sz="1200" b="1" i="0" u="none" strike="noStrike" dirty="0">
                          <a:solidFill>
                            <a:srgbClr val="000000"/>
                          </a:solidFill>
                          <a:effectLst/>
                          <a:latin typeface="Times New Roman"/>
                        </a:rPr>
                        <a:t>-</a:t>
                      </a:r>
                      <a:r>
                        <a:rPr lang="zh-TW" altLang="en-US" sz="1200" b="1" i="0" u="none" strike="noStrike" dirty="0">
                          <a:solidFill>
                            <a:srgbClr val="000000"/>
                          </a:solidFill>
                          <a:effectLst/>
                          <a:latin typeface="Times New Roman"/>
                        </a:rPr>
                        <a:t> </a:t>
                      </a:r>
                      <a:r>
                        <a:rPr lang="en-US" altLang="zh-TW" sz="1200" b="1" i="0" u="none" strike="noStrike" dirty="0">
                          <a:solidFill>
                            <a:srgbClr val="000000"/>
                          </a:solidFill>
                          <a:effectLst/>
                          <a:latin typeface="Times New Roman"/>
                        </a:rPr>
                        <a:t>5.5)</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04"/>
                  </a:ext>
                </a:extLst>
              </a:tr>
              <a:tr h="244695">
                <a:tc>
                  <a:txBody>
                    <a:bodyPr/>
                    <a:lstStyle/>
                    <a:p>
                      <a:pPr marL="0" algn="ctr" defTabSz="914400" rtl="0" eaLnBrk="1" fontAlgn="ctr" latinLnBrk="0" hangingPunct="1">
                        <a:lnSpc>
                          <a:spcPct val="100000"/>
                        </a:lnSpc>
                      </a:pPr>
                      <a:r>
                        <a:rPr lang="zh-TW" altLang="en-US" sz="1200" b="1" i="0" u="none" strike="noStrike" kern="1200" dirty="0">
                          <a:solidFill>
                            <a:srgbClr val="000000"/>
                          </a:solidFill>
                          <a:effectLst/>
                          <a:latin typeface="Times New Roman"/>
                          <a:ea typeface="+mn-ea"/>
                          <a:cs typeface="+mn-cs"/>
                        </a:rPr>
                        <a:t>奧地利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a:solidFill>
                            <a:srgbClr val="000000"/>
                          </a:solidFill>
                          <a:effectLst/>
                          <a:latin typeface="Times New Roman"/>
                          <a:ea typeface="+mn-ea"/>
                          <a:cs typeface="+mn-cs"/>
                        </a:rPr>
                        <a:t>5</a:t>
                      </a:r>
                      <a:br>
                        <a:rPr lang="en-US" altLang="zh-TW" sz="1200" b="1" i="0" u="none" strike="noStrike" kern="1200">
                          <a:solidFill>
                            <a:srgbClr val="000000"/>
                          </a:solidFill>
                          <a:effectLst/>
                          <a:latin typeface="Times New Roman"/>
                          <a:ea typeface="+mn-ea"/>
                          <a:cs typeface="+mn-cs"/>
                        </a:rPr>
                      </a:br>
                      <a:r>
                        <a:rPr lang="en-US" altLang="zh-TW" sz="1200" b="1" i="0" u="none" strike="noStrike" kern="1200">
                          <a:solidFill>
                            <a:srgbClr val="000000"/>
                          </a:solidFill>
                          <a:effectLst/>
                          <a:latin typeface="Times New Roman"/>
                          <a:ea typeface="+mn-ea"/>
                          <a:cs typeface="+mn-cs"/>
                        </a:rPr>
                        <a:t>(4.5-5.5)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algn="l" fontAlgn="ctr">
                        <a:lnSpc>
                          <a:spcPct val="100000"/>
                        </a:lnSpc>
                      </a:pPr>
                      <a:r>
                        <a:rPr lang="en-US" sz="1200" b="1" i="0" u="none" strike="noStrike" dirty="0">
                          <a:effectLst/>
                          <a:latin typeface="Times New Roman"/>
                        </a:rPr>
                        <a:t>Energy &amp; Environment (2016)Risk and cost of capital for onshore wind energy investments in EU countries</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比利時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a:solidFill>
                            <a:srgbClr val="000000"/>
                          </a:solidFill>
                          <a:effectLst/>
                          <a:latin typeface="Times New Roman"/>
                          <a:ea typeface="+mn-ea"/>
                          <a:cs typeface="+mn-cs"/>
                        </a:rPr>
                        <a:t>5.25</a:t>
                      </a:r>
                      <a:br>
                        <a:rPr lang="en-US" altLang="zh-TW" sz="1200" b="1" i="0" u="none" strike="noStrike" kern="1200">
                          <a:solidFill>
                            <a:srgbClr val="000000"/>
                          </a:solidFill>
                          <a:effectLst/>
                          <a:latin typeface="Times New Roman"/>
                          <a:ea typeface="+mn-ea"/>
                          <a:cs typeface="+mn-cs"/>
                        </a:rPr>
                      </a:br>
                      <a:r>
                        <a:rPr lang="en-US" altLang="zh-TW" sz="1200" b="1" i="0" u="none" strike="noStrike" kern="1200">
                          <a:solidFill>
                            <a:srgbClr val="000000"/>
                          </a:solidFill>
                          <a:effectLst/>
                          <a:latin typeface="Times New Roman"/>
                          <a:ea typeface="+mn-ea"/>
                          <a:cs typeface="+mn-cs"/>
                        </a:rPr>
                        <a:t>(5-5.5)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06"/>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丹麥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a:solidFill>
                            <a:srgbClr val="000000"/>
                          </a:solidFill>
                          <a:effectLst/>
                          <a:latin typeface="Times New Roman"/>
                          <a:ea typeface="+mn-ea"/>
                          <a:cs typeface="+mn-cs"/>
                        </a:rPr>
                        <a:t>5</a:t>
                      </a:r>
                      <a:br>
                        <a:rPr lang="en-US" altLang="zh-TW" sz="1200" b="1" i="0" u="none" strike="noStrike" kern="1200">
                          <a:solidFill>
                            <a:srgbClr val="000000"/>
                          </a:solidFill>
                          <a:effectLst/>
                          <a:latin typeface="Times New Roman"/>
                          <a:ea typeface="+mn-ea"/>
                          <a:cs typeface="+mn-cs"/>
                        </a:rPr>
                      </a:br>
                      <a:r>
                        <a:rPr lang="en-US" altLang="zh-TW" sz="1200" b="1" i="0" u="none" strike="noStrike" kern="1200">
                          <a:solidFill>
                            <a:srgbClr val="000000"/>
                          </a:solidFill>
                          <a:effectLst/>
                          <a:latin typeface="Times New Roman"/>
                          <a:ea typeface="+mn-ea"/>
                          <a:cs typeface="+mn-cs"/>
                        </a:rPr>
                        <a:t>(4.5-5.5)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07"/>
                  </a:ext>
                </a:extLst>
              </a:tr>
              <a:tr h="122347">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法國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a:solidFill>
                            <a:srgbClr val="000000"/>
                          </a:solidFill>
                          <a:effectLst/>
                          <a:latin typeface="Times New Roman"/>
                          <a:ea typeface="+mn-ea"/>
                          <a:cs typeface="+mn-cs"/>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08"/>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dirty="0">
                          <a:solidFill>
                            <a:srgbClr val="000000"/>
                          </a:solidFill>
                          <a:effectLst/>
                          <a:latin typeface="Times New Roman"/>
                          <a:ea typeface="+mn-ea"/>
                          <a:cs typeface="+mn-cs"/>
                        </a:rPr>
                        <a:t>2.5</a:t>
                      </a:r>
                      <a:br>
                        <a:rPr lang="en-US" altLang="zh-TW" sz="1200" b="1" i="0" u="none" strike="noStrike" kern="1200" dirty="0">
                          <a:solidFill>
                            <a:srgbClr val="000000"/>
                          </a:solidFill>
                          <a:effectLst/>
                          <a:latin typeface="Times New Roman"/>
                          <a:ea typeface="+mn-ea"/>
                          <a:cs typeface="+mn-cs"/>
                        </a:rPr>
                      </a:br>
                      <a:r>
                        <a:rPr lang="en-US" altLang="zh-TW" sz="1200" b="1" i="0" u="none" strike="noStrike" kern="1200" dirty="0">
                          <a:solidFill>
                            <a:srgbClr val="000000"/>
                          </a:solidFill>
                          <a:effectLst/>
                          <a:latin typeface="Times New Roman"/>
                          <a:ea typeface="+mn-ea"/>
                          <a:cs typeface="+mn-cs"/>
                        </a:rPr>
                        <a:t>(1.8-3.2)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vMerge="1">
                  <a:txBody>
                    <a:bodyPr/>
                    <a:lstStyle/>
                    <a:p>
                      <a:endParaRPr lang="zh-TW" altLang="en-US"/>
                    </a:p>
                  </a:txBody>
                  <a:tcPr/>
                </a:tc>
                <a:extLst>
                  <a:ext uri="{0D108BD9-81ED-4DB2-BD59-A6C34878D82A}">
                    <a16:rowId xmlns:a16="http://schemas.microsoft.com/office/drawing/2014/main" val="10009"/>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瑞典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a:solidFill>
                            <a:srgbClr val="000000"/>
                          </a:solidFill>
                          <a:effectLst/>
                          <a:latin typeface="Times New Roman"/>
                          <a:ea typeface="+mn-ea"/>
                          <a:cs typeface="+mn-cs"/>
                        </a:rPr>
                        <a:t>5.25</a:t>
                      </a:r>
                      <a:br>
                        <a:rPr lang="en-US" altLang="zh-TW" sz="1200" b="1" i="0" u="none" strike="noStrike" kern="1200">
                          <a:solidFill>
                            <a:srgbClr val="000000"/>
                          </a:solidFill>
                          <a:effectLst/>
                          <a:latin typeface="Times New Roman"/>
                          <a:ea typeface="+mn-ea"/>
                          <a:cs typeface="+mn-cs"/>
                        </a:rPr>
                      </a:br>
                      <a:r>
                        <a:rPr lang="en-US" altLang="zh-TW" sz="1200" b="1" i="0" u="none" strike="noStrike" kern="1200">
                          <a:solidFill>
                            <a:srgbClr val="000000"/>
                          </a:solidFill>
                          <a:effectLst/>
                          <a:latin typeface="Times New Roman"/>
                          <a:ea typeface="+mn-ea"/>
                          <a:cs typeface="+mn-cs"/>
                        </a:rPr>
                        <a:t>(4.5-6)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10"/>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dirty="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dirty="0">
                          <a:solidFill>
                            <a:srgbClr val="000000"/>
                          </a:solidFill>
                          <a:effectLst/>
                          <a:latin typeface="Times New Roman"/>
                          <a:ea typeface="+mn-ea"/>
                          <a:cs typeface="+mn-cs"/>
                        </a:rPr>
                        <a:t>5.25</a:t>
                      </a:r>
                      <a:br>
                        <a:rPr lang="en-US" altLang="zh-TW" sz="1200" b="1" i="0" u="none" strike="noStrike" kern="1200" dirty="0">
                          <a:solidFill>
                            <a:srgbClr val="000000"/>
                          </a:solidFill>
                          <a:effectLst/>
                          <a:latin typeface="Times New Roman"/>
                          <a:ea typeface="+mn-ea"/>
                          <a:cs typeface="+mn-cs"/>
                        </a:rPr>
                      </a:br>
                      <a:r>
                        <a:rPr lang="en-US" altLang="zh-TW" sz="1200" b="1" i="0" u="none" strike="noStrike" kern="1200" dirty="0">
                          <a:solidFill>
                            <a:srgbClr val="000000"/>
                          </a:solidFill>
                          <a:effectLst/>
                          <a:latin typeface="Times New Roman"/>
                          <a:ea typeface="+mn-ea"/>
                          <a:cs typeface="+mn-cs"/>
                        </a:rPr>
                        <a:t>(5-5.5)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23894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內容版面配置區 2"/>
          <p:cNvSpPr>
            <a:spLocks noGrp="1"/>
          </p:cNvSpPr>
          <p:nvPr>
            <p:ph idx="1"/>
          </p:nvPr>
        </p:nvSpPr>
        <p:spPr>
          <a:xfrm>
            <a:off x="251520" y="587152"/>
            <a:ext cx="8510689" cy="969640"/>
          </a:xfrm>
        </p:spPr>
        <p:txBody>
          <a:bodyPr>
            <a:noAutofit/>
          </a:bodyPr>
          <a:lstStyle/>
          <a:p>
            <a:pPr marL="182563" lvl="0" indent="0" eaLnBrk="1" hangingPunct="1">
              <a:spcBef>
                <a:spcPts val="0"/>
              </a:spcBef>
              <a:buClrTx/>
              <a:buSzTx/>
              <a:buNone/>
              <a:defRPr/>
            </a:pPr>
            <a:r>
              <a:rPr kumimoji="0" lang="en-US" altLang="zh-TW" sz="2000" b="1" kern="1200" dirty="0">
                <a:solidFill>
                  <a:srgbClr val="002060"/>
                </a:solidFill>
                <a:latin typeface="Times New Roman" pitchFamily="18" charset="0"/>
                <a:ea typeface="標楷體" pitchFamily="65" charset="-120"/>
                <a:cs typeface="Times New Roman" pitchFamily="18" charset="0"/>
              </a:rPr>
              <a:t>5.</a:t>
            </a:r>
            <a:r>
              <a:rPr kumimoji="0" lang="zh-TW" altLang="en-US" sz="2000" b="1" kern="1200" dirty="0">
                <a:solidFill>
                  <a:srgbClr val="002060"/>
                </a:solidFill>
                <a:latin typeface="Times New Roman" pitchFamily="18" charset="0"/>
                <a:ea typeface="標楷體" pitchFamily="65" charset="-120"/>
                <a:cs typeface="Times New Roman" pitchFamily="18" charset="0"/>
              </a:rPr>
              <a:t>業者風險溢酬</a:t>
            </a:r>
            <a:r>
              <a:rPr kumimoji="0" lang="en-US" altLang="zh-TW" sz="2000" b="1" kern="1200" dirty="0">
                <a:solidFill>
                  <a:srgbClr val="002060"/>
                </a:solidFill>
                <a:latin typeface="Times New Roman" pitchFamily="18" charset="0"/>
                <a:ea typeface="標楷體" pitchFamily="65" charset="-120"/>
                <a:cs typeface="Times New Roman" pitchFamily="18" charset="0"/>
              </a:rPr>
              <a:t>(</a:t>
            </a:r>
            <a:r>
              <a:rPr kumimoji="0" lang="el-GR" altLang="zh-TW" sz="2000" b="1" kern="1200" dirty="0">
                <a:solidFill>
                  <a:srgbClr val="002060"/>
                </a:solidFill>
                <a:latin typeface="Times New Roman" pitchFamily="18" charset="0"/>
                <a:ea typeface="標楷體" pitchFamily="65" charset="-120"/>
                <a:cs typeface="Times New Roman" pitchFamily="18" charset="0"/>
              </a:rPr>
              <a:t>β</a:t>
            </a:r>
            <a:r>
              <a:rPr kumimoji="0" lang="zh-TW" altLang="en-US" sz="2000" b="1" kern="1200" dirty="0">
                <a:solidFill>
                  <a:srgbClr val="002060"/>
                </a:solidFill>
                <a:latin typeface="Times New Roman" pitchFamily="18" charset="0"/>
                <a:ea typeface="標楷體" pitchFamily="65" charset="-120"/>
                <a:cs typeface="Times New Roman" pitchFamily="18" charset="0"/>
              </a:rPr>
              <a:t>風險</a:t>
            </a:r>
            <a:r>
              <a:rPr kumimoji="0" lang="en-US" altLang="zh-TW" sz="2000" b="1" kern="1200" dirty="0">
                <a:solidFill>
                  <a:srgbClr val="002060"/>
                </a:solidFill>
                <a:latin typeface="Times New Roman" pitchFamily="18" charset="0"/>
                <a:ea typeface="標楷體" pitchFamily="65" charset="-120"/>
                <a:cs typeface="Times New Roman" pitchFamily="18" charset="0"/>
              </a:rPr>
              <a:t>)</a:t>
            </a:r>
          </a:p>
          <a:p>
            <a:pPr marL="360363" lvl="0" indent="0" eaLnBrk="1" hangingPunct="1">
              <a:spcBef>
                <a:spcPts val="0"/>
              </a:spcBef>
              <a:buClrTx/>
              <a:buSzTx/>
              <a:buNone/>
              <a:defRPr/>
            </a:pPr>
            <a:r>
              <a:rPr kumimoji="0" lang="zh-TW" altLang="en-US" sz="1800" b="1" dirty="0">
                <a:latin typeface="Times New Roman" pitchFamily="18" charset="0"/>
              </a:rPr>
              <a:t>蒐集國外</a:t>
            </a:r>
            <a:r>
              <a:rPr kumimoji="0" lang="en-US" altLang="zh-TW" sz="1800" b="1" dirty="0">
                <a:latin typeface="Times New Roman" pitchFamily="18" charset="0"/>
              </a:rPr>
              <a:t>11</a:t>
            </a:r>
            <a:r>
              <a:rPr kumimoji="0" lang="zh-TW" altLang="en-US" sz="1800" b="1" dirty="0">
                <a:latin typeface="Times New Roman" pitchFamily="18" charset="0"/>
              </a:rPr>
              <a:t>筆自有資金報酬率資料，並剔除上下極端值共</a:t>
            </a:r>
            <a:r>
              <a:rPr kumimoji="0" lang="en-US" altLang="zh-TW" sz="1800" b="1" dirty="0">
                <a:latin typeface="Times New Roman" pitchFamily="18" charset="0"/>
              </a:rPr>
              <a:t>2</a:t>
            </a:r>
            <a:r>
              <a:rPr kumimoji="0" lang="zh-TW" altLang="en-US" sz="1800" b="1" dirty="0">
                <a:latin typeface="Times New Roman" pitchFamily="18" charset="0"/>
              </a:rPr>
              <a:t>筆樣本後，計算平均為</a:t>
            </a:r>
            <a:r>
              <a:rPr kumimoji="0" lang="en-US" altLang="zh-TW" sz="1800" b="1" dirty="0">
                <a:latin typeface="Times New Roman" pitchFamily="18" charset="0"/>
              </a:rPr>
              <a:t>9.69%</a:t>
            </a:r>
            <a:r>
              <a:rPr kumimoji="0" lang="zh-TW" altLang="en-US" sz="1800" b="1" dirty="0">
                <a:latin typeface="Times New Roman" pitchFamily="18" charset="0"/>
              </a:rPr>
              <a:t>，減去國外平均外借資金報酬率</a:t>
            </a:r>
            <a:r>
              <a:rPr kumimoji="0" lang="en-US" altLang="zh-TW" sz="1800" b="1" dirty="0">
                <a:latin typeface="Times New Roman" pitchFamily="18" charset="0"/>
              </a:rPr>
              <a:t>4.97%</a:t>
            </a:r>
            <a:r>
              <a:rPr kumimoji="0" lang="zh-TW" altLang="en-US" sz="1800" b="1" dirty="0">
                <a:latin typeface="Times New Roman" pitchFamily="18" charset="0"/>
              </a:rPr>
              <a:t>後，推估業者風險溢酬約</a:t>
            </a:r>
            <a:r>
              <a:rPr kumimoji="0" lang="en-US" altLang="zh-TW" sz="1800" b="1" u="sng" dirty="0">
                <a:solidFill>
                  <a:srgbClr val="FF0000"/>
                </a:solidFill>
                <a:latin typeface="Times New Roman" pitchFamily="18" charset="0"/>
              </a:rPr>
              <a:t>4.72%</a:t>
            </a:r>
            <a:r>
              <a:rPr kumimoji="0" lang="zh-TW" altLang="en-US" sz="1800" b="1" dirty="0">
                <a:latin typeface="Times New Roman" pitchFamily="18" charset="0"/>
              </a:rPr>
              <a:t>。</a:t>
            </a:r>
            <a:endParaRPr kumimoji="0" lang="en-US" altLang="zh-TW" sz="1800" b="1" dirty="0">
              <a:latin typeface="Times New Roman" pitchFamily="18" charset="0"/>
            </a:endParaRPr>
          </a:p>
          <a:p>
            <a:pPr marL="442913" lvl="0" indent="0" eaLnBrk="1" hangingPunct="1">
              <a:spcBef>
                <a:spcPts val="0"/>
              </a:spcBef>
              <a:buClrTx/>
              <a:buSzTx/>
              <a:buNone/>
              <a:defRPr/>
            </a:pPr>
            <a:endParaRPr kumimoji="0" lang="en-US" altLang="zh-TW" sz="1600" b="1" dirty="0">
              <a:latin typeface="Times New Roman" pitchFamily="18" charset="0"/>
            </a:endParaRPr>
          </a:p>
          <a:p>
            <a:pPr marL="442913" lvl="0" indent="0" eaLnBrk="1" hangingPunct="1">
              <a:spcBef>
                <a:spcPts val="0"/>
              </a:spcBef>
              <a:buClrTx/>
              <a:buSzTx/>
              <a:buNone/>
              <a:defRPr/>
            </a:pPr>
            <a:endParaRPr kumimoji="0" lang="en-US" altLang="zh-TW" sz="1600" b="1" dirty="0">
              <a:latin typeface="Times New Roman" pitchFamily="18" charset="0"/>
            </a:endParaRPr>
          </a:p>
          <a:p>
            <a:pPr marL="442913" lvl="0" indent="0" eaLnBrk="1" hangingPunct="1">
              <a:spcBef>
                <a:spcPts val="0"/>
              </a:spcBef>
              <a:buClrTx/>
              <a:buSzTx/>
              <a:buNone/>
              <a:defRPr/>
            </a:pPr>
            <a:endParaRPr kumimoji="0" lang="en-US" altLang="zh-TW" sz="1600" b="1" dirty="0">
              <a:latin typeface="Times New Roman" pitchFamily="18" charset="0"/>
            </a:endParaRPr>
          </a:p>
          <a:p>
            <a:pPr marL="442913" lvl="0" indent="0" eaLnBrk="1" hangingPunct="1">
              <a:spcBef>
                <a:spcPts val="0"/>
              </a:spcBef>
              <a:buClrTx/>
              <a:buSzTx/>
              <a:buNone/>
              <a:defRPr/>
            </a:pPr>
            <a:endParaRPr kumimoji="0" lang="en-US" altLang="zh-TW" sz="1600" b="1" dirty="0">
              <a:latin typeface="Times New Roman" pitchFamily="18" charset="0"/>
            </a:endParaRPr>
          </a:p>
          <a:p>
            <a:pPr marL="442913" lvl="0" indent="0" eaLnBrk="1" hangingPunct="1">
              <a:spcBef>
                <a:spcPts val="0"/>
              </a:spcBef>
              <a:buClrTx/>
              <a:buSzTx/>
              <a:buNone/>
              <a:defRPr/>
            </a:pPr>
            <a:endParaRPr kumimoji="0" lang="en-US" altLang="zh-TW" sz="1600" b="1" dirty="0">
              <a:latin typeface="Times New Roman" pitchFamily="18" charset="0"/>
            </a:endParaRPr>
          </a:p>
          <a:p>
            <a:pPr marL="442913" lvl="0" indent="0" eaLnBrk="1" hangingPunct="1">
              <a:spcBef>
                <a:spcPts val="0"/>
              </a:spcBef>
              <a:buClrTx/>
              <a:buSzTx/>
              <a:buNone/>
              <a:defRPr/>
            </a:pPr>
            <a:endParaRPr kumimoji="0" lang="en-US" altLang="zh-TW" sz="1600" b="1" dirty="0">
              <a:latin typeface="Times New Roman" pitchFamily="18" charset="0"/>
            </a:endParaRPr>
          </a:p>
        </p:txBody>
      </p:sp>
      <p:sp>
        <p:nvSpPr>
          <p:cNvPr id="10"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24</a:t>
            </a:fld>
            <a:endParaRPr lang="en-US" altLang="zh-TW" dirty="0">
              <a:solidFill>
                <a:srgbClr val="000000"/>
              </a:solidFill>
            </a:endParaRPr>
          </a:p>
        </p:txBody>
      </p:sp>
      <p:sp>
        <p:nvSpPr>
          <p:cNvPr id="12" name="Rectangle 2"/>
          <p:cNvSpPr txBox="1">
            <a:spLocks noChangeArrowheads="1"/>
          </p:cNvSpPr>
          <p:nvPr/>
        </p:nvSpPr>
        <p:spPr bwMode="auto">
          <a:xfrm>
            <a:off x="476336" y="-25996"/>
            <a:ext cx="8208963" cy="574676"/>
          </a:xfrm>
          <a:prstGeom prst="rect">
            <a:avLst/>
          </a:prstGeom>
          <a:noFill/>
          <a:ln>
            <a:noFill/>
          </a:ln>
          <a:effectLst/>
          <a:extLst/>
        </p:spPr>
        <p:txBody>
          <a:bodyPr/>
          <a:lstStyle/>
          <a:p>
            <a:pPr algn="ctr">
              <a:defRPr/>
            </a:pP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graphicFrame>
        <p:nvGraphicFramePr>
          <p:cNvPr id="8" name="表格 7"/>
          <p:cNvGraphicFramePr>
            <a:graphicFrameLocks noGrp="1"/>
          </p:cNvGraphicFramePr>
          <p:nvPr>
            <p:extLst>
              <p:ext uri="{D42A27DB-BD31-4B8C-83A1-F6EECF244321}">
                <p14:modId xmlns:p14="http://schemas.microsoft.com/office/powerpoint/2010/main" val="3987897883"/>
              </p:ext>
            </p:extLst>
          </p:nvPr>
        </p:nvGraphicFramePr>
        <p:xfrm>
          <a:off x="539552" y="1700808"/>
          <a:ext cx="8136904" cy="3945630"/>
        </p:xfrm>
        <a:graphic>
          <a:graphicData uri="http://schemas.openxmlformats.org/drawingml/2006/table">
            <a:tbl>
              <a:tblPr/>
              <a:tblGrid>
                <a:gridCol w="792088">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4680520">
                  <a:extLst>
                    <a:ext uri="{9D8B030D-6E8A-4147-A177-3AD203B41FA5}">
                      <a16:colId xmlns:a16="http://schemas.microsoft.com/office/drawing/2014/main" val="20003"/>
                    </a:ext>
                  </a:extLst>
                </a:gridCol>
              </a:tblGrid>
              <a:tr h="141529">
                <a:tc>
                  <a:txBody>
                    <a:bodyPr/>
                    <a:lstStyle/>
                    <a:p>
                      <a:pPr algn="ctr" rtl="0" fontAlgn="ct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國家</a:t>
                      </a:r>
                      <a:r>
                        <a:rPr lang="en-US" altLang="zh-TW" sz="1200" b="1" i="0" u="none" strike="noStrike"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區域</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1" i="0" u="none" strike="noStrike" dirty="0">
                          <a:effectLst/>
                          <a:latin typeface="Times New Roman" panose="02020603050405020304" pitchFamily="18" charset="0"/>
                          <a:ea typeface="+mn-ea"/>
                          <a:cs typeface="Times New Roman" panose="02020603050405020304" pitchFamily="18" charset="0"/>
                        </a:rPr>
                        <a:t>能源別</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自有資金報酬率</a:t>
                      </a:r>
                      <a:r>
                        <a:rPr lang="en-US" altLang="zh-TW" sz="1200" b="1" i="0" u="none" strike="noStrike" dirty="0">
                          <a:solidFill>
                            <a:srgbClr val="000000"/>
                          </a:solidFill>
                          <a:effectLst/>
                          <a:latin typeface="Times New Roman" panose="02020603050405020304" pitchFamily="18" charset="0"/>
                          <a:ea typeface="+mn-ea"/>
                          <a:cs typeface="Times New Roman" panose="02020603050405020304" pitchFamily="18" charset="0"/>
                        </a:rPr>
                        <a:t>(%)</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1" i="0" u="none" strike="noStrike" dirty="0">
                          <a:effectLst/>
                          <a:latin typeface="Times New Roman" panose="02020603050405020304" pitchFamily="18" charset="0"/>
                          <a:ea typeface="+mn-ea"/>
                          <a:cs typeface="Times New Roman" panose="02020603050405020304" pitchFamily="18" charset="0"/>
                        </a:rPr>
                        <a:t>資料來源</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4128">
                <a:tc>
                  <a:txBody>
                    <a:bodyPr/>
                    <a:lstStyle/>
                    <a:p>
                      <a:pPr marL="0" algn="ctr" defTabSz="914400" rtl="0" eaLnBrk="1" fontAlgn="ctr" latinLnBrk="0" hangingPunct="1"/>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太陽光電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914400" rtl="0" eaLnBrk="1" fontAlgn="ctr" latinLnBrk="0" hangingPunct="1"/>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TUNISIA: </a:t>
                      </a:r>
                      <a:r>
                        <a:rPr lang="en-US" sz="1200" b="1" i="0" u="none" strike="noStrike" kern="1200" dirty="0" err="1">
                          <a:solidFill>
                            <a:schemeClr val="tx1"/>
                          </a:solidFill>
                          <a:effectLst/>
                          <a:latin typeface="Times New Roman" panose="02020603050405020304" pitchFamily="18" charset="0"/>
                          <a:ea typeface="+mn-ea"/>
                          <a:cs typeface="Times New Roman" panose="02020603050405020304" pitchFamily="18" charset="0"/>
                        </a:rPr>
                        <a:t>Derisking</a:t>
                      </a:r>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 Renewable Energy Investment - UNDP(2015)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太陽光電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l" defTabSz="914400" rtl="0" eaLnBrk="1" fontAlgn="ctr" latinLnBrk="0" hangingPunct="1"/>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Reid, Gerard; Wynn, Gerard. 2015. "The Future of Solar Power in the United Kingdom." Energies 8, no. 8: 7818-7832.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8593">
                <a:tc>
                  <a:txBody>
                    <a:bodyPr/>
                    <a:lstStyle/>
                    <a:p>
                      <a:pPr marL="0" algn="ctr" defTabSz="914400" rtl="0" eaLnBrk="1" fontAlgn="ctr" latinLnBrk="0" hangingPunct="1"/>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歐盟平均</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陸域風力</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13.2</a:t>
                      </a:r>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endPar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(12.4-14)</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marL="0" algn="l" defTabSz="914400" rtl="0" eaLnBrk="1" fontAlgn="ctr" latinLnBrk="0" hangingPunct="1"/>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DIA-CORE(2016), The impact of risks in renewable energy investments and the role of smart policies.</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4128">
                <a:tc>
                  <a:txBody>
                    <a:bodyPr/>
                    <a:lstStyle/>
                    <a:p>
                      <a:pPr marL="0" algn="ctr" defTabSz="914400" rtl="0" eaLnBrk="1" fontAlgn="ctr" latinLnBrk="0" hangingPunct="1"/>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比利時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太陽光電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8.3</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(7.8-8.8)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04"/>
                  </a:ext>
                </a:extLst>
              </a:tr>
              <a:tr h="274128">
                <a:tc>
                  <a:txBody>
                    <a:bodyPr/>
                    <a:lstStyle/>
                    <a:p>
                      <a:pPr marL="0" algn="ctr" defTabSz="914400" rtl="0" eaLnBrk="1" fontAlgn="ctr" latinLnBrk="0" hangingPunct="1"/>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奧地利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9</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(8-10)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marL="0" algn="l" defTabSz="914400" rtl="0" eaLnBrk="1" fontAlgn="ctr" latinLnBrk="0" hangingPunct="1"/>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Energy &amp; Environment (2016)Risk and cost of capital for onshore wind energy investments in EU countries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37064">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比利時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06"/>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丹麥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10.6</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(10-11.2)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07"/>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法國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11</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(10.5–11.5)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08"/>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7.5</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09"/>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瑞典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11</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10"/>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11</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(7–15)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val="10011"/>
                  </a:ext>
                </a:extLst>
              </a:tr>
            </a:tbl>
          </a:graphicData>
        </a:graphic>
      </p:graphicFrame>
      <p:sp>
        <p:nvSpPr>
          <p:cNvPr id="11" name="流程圖: 程序 10"/>
          <p:cNvSpPr/>
          <p:nvPr/>
        </p:nvSpPr>
        <p:spPr>
          <a:xfrm>
            <a:off x="755576" y="5934470"/>
            <a:ext cx="7920880" cy="623198"/>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考量業者風險溢酬屬於相對主觀之參數，建議</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年度</a:t>
            </a:r>
            <a:r>
              <a:rPr kumimoji="0" lang="el-GR"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β</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風險採國外數值，一般再生能源為</a:t>
            </a:r>
            <a:r>
              <a:rPr kumimoji="0" lang="en-US" altLang="zh-TW" sz="18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4.72%</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p>
        </p:txBody>
      </p:sp>
      <p:sp>
        <p:nvSpPr>
          <p:cNvPr id="15" name="向右箭號 14"/>
          <p:cNvSpPr/>
          <p:nvPr/>
        </p:nvSpPr>
        <p:spPr>
          <a:xfrm>
            <a:off x="467544" y="6006478"/>
            <a:ext cx="216024" cy="418730"/>
          </a:xfrm>
          <a:prstGeom prst="rightArrow">
            <a:avLst>
              <a:gd name="adj1" fmla="val 722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srgbClr val="FFFFFF"/>
              </a:solidFill>
              <a:effectLst/>
              <a:uLnTx/>
              <a:uFillTx/>
              <a:latin typeface="Arial"/>
              <a:ea typeface="標楷體"/>
              <a:cs typeface="+mn-cs"/>
            </a:endParaRPr>
          </a:p>
        </p:txBody>
      </p:sp>
    </p:spTree>
    <p:extLst>
      <p:ext uri="{BB962C8B-B14F-4D97-AF65-F5344CB8AC3E}">
        <p14:creationId xmlns:p14="http://schemas.microsoft.com/office/powerpoint/2010/main" val="3511976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ChangeArrowheads="1"/>
          </p:cNvSpPr>
          <p:nvPr/>
        </p:nvSpPr>
        <p:spPr bwMode="auto">
          <a:xfrm>
            <a:off x="179389" y="476672"/>
            <a:ext cx="8569076" cy="465138"/>
          </a:xfrm>
          <a:prstGeom prst="rect">
            <a:avLst/>
          </a:prstGeom>
          <a:noFill/>
          <a:ln>
            <a:noFill/>
          </a:ln>
          <a:extLst/>
        </p:spPr>
        <p:txBody>
          <a:bodyPr/>
          <a:lstStyle/>
          <a:p>
            <a:pPr marL="182563">
              <a:lnSpc>
                <a:spcPct val="120000"/>
              </a:lnSpc>
              <a:spcBef>
                <a:spcPts val="600"/>
              </a:spcBef>
              <a:defRPr/>
            </a:pPr>
            <a:r>
              <a:rPr kumimoji="0" lang="en-US" altLang="zh-TW" sz="2000" b="1" dirty="0">
                <a:solidFill>
                  <a:srgbClr val="002060"/>
                </a:solidFill>
                <a:latin typeface="Times New Roman" pitchFamily="18" charset="0"/>
                <a:ea typeface="標楷體"/>
                <a:cs typeface="Times New Roman" pitchFamily="18" charset="0"/>
              </a:rPr>
              <a:t>6.</a:t>
            </a:r>
            <a:r>
              <a:rPr kumimoji="0" lang="zh-TW" altLang="en-US" sz="2000" b="1" dirty="0">
                <a:solidFill>
                  <a:srgbClr val="002060"/>
                </a:solidFill>
                <a:latin typeface="Times New Roman" pitchFamily="18" charset="0"/>
                <a:ea typeface="標楷體"/>
                <a:cs typeface="Times New Roman" pitchFamily="18" charset="0"/>
              </a:rPr>
              <a:t>參數參採彙總</a:t>
            </a:r>
            <a:endParaRPr kumimoji="0" lang="en-US" altLang="zh-TW" sz="2000" b="1" dirty="0">
              <a:solidFill>
                <a:srgbClr val="000000"/>
              </a:solidFill>
              <a:latin typeface="Times New Roman" panose="02020603050405020304" pitchFamily="18" charset="0"/>
              <a:ea typeface="標楷體"/>
              <a:cs typeface="Times New Roman" panose="02020603050405020304" pitchFamily="18" charset="0"/>
            </a:endParaRPr>
          </a:p>
          <a:p>
            <a:pPr marL="358775" indent="-176213">
              <a:spcBef>
                <a:spcPts val="600"/>
              </a:spcBef>
              <a:spcAft>
                <a:spcPct val="10000"/>
              </a:spcAft>
              <a:defRPr/>
            </a:pP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358775" indent="-176213">
              <a:spcBef>
                <a:spcPts val="600"/>
              </a:spcBef>
              <a:spcAft>
                <a:spcPct val="10000"/>
              </a:spcAft>
              <a:defRPr/>
            </a:pP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358775" indent="-176213">
              <a:spcBef>
                <a:spcPts val="600"/>
              </a:spcBef>
              <a:spcAft>
                <a:spcPct val="10000"/>
              </a:spcAft>
              <a:defRPr/>
            </a:pP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358775" indent="-176213">
              <a:spcBef>
                <a:spcPts val="600"/>
              </a:spcBef>
              <a:spcAft>
                <a:spcPct val="10000"/>
              </a:spcAft>
              <a:defRPr/>
            </a:pP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358775" indent="-176213">
              <a:spcBef>
                <a:spcPts val="600"/>
              </a:spcBef>
              <a:spcAft>
                <a:spcPct val="10000"/>
              </a:spcAft>
              <a:defRPr/>
            </a:pP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266700" indent="-266700">
              <a:spcBef>
                <a:spcPct val="10000"/>
              </a:spcBef>
              <a:defRPr/>
            </a:pPr>
            <a:endParaRPr kumimoji="0" lang="en-US" altLang="zh-TW" sz="2600" dirty="0">
              <a:solidFill>
                <a:srgbClr val="009900"/>
              </a:solidFill>
              <a:latin typeface="Times New Roman" pitchFamily="18" charset="0"/>
              <a:ea typeface="標楷體"/>
            </a:endParaRPr>
          </a:p>
          <a:p>
            <a:pPr marL="266700" indent="-266700">
              <a:spcBef>
                <a:spcPct val="10000"/>
              </a:spcBef>
              <a:defRPr/>
            </a:pPr>
            <a:endParaRPr kumimoji="0" lang="en-US" altLang="zh-TW" sz="2600" dirty="0">
              <a:solidFill>
                <a:srgbClr val="009900"/>
              </a:solidFill>
              <a:latin typeface="Times New Roman" pitchFamily="18" charset="0"/>
              <a:ea typeface="標楷體"/>
            </a:endParaRPr>
          </a:p>
        </p:txBody>
      </p:sp>
      <p:sp>
        <p:nvSpPr>
          <p:cNvPr id="1398789" name="Rectangle 5"/>
          <p:cNvSpPr>
            <a:spLocks noChangeArrowheads="1"/>
          </p:cNvSpPr>
          <p:nvPr/>
        </p:nvSpPr>
        <p:spPr bwMode="auto">
          <a:xfrm>
            <a:off x="2120900" y="-84772"/>
            <a:ext cx="6864350" cy="930275"/>
          </a:xfrm>
          <a:prstGeom prst="rect">
            <a:avLst/>
          </a:prstGeom>
          <a:noFill/>
          <a:ln>
            <a:noFill/>
          </a:ln>
          <a:effectLst/>
          <a:extLst/>
        </p:spPr>
        <p:txBody>
          <a:bodyPr/>
          <a:lstStyle/>
          <a:p>
            <a:pPr marL="723900" indent="-723900" algn="ctr">
              <a:lnSpc>
                <a:spcPct val="90000"/>
              </a:lnSpc>
              <a:defRPr/>
            </a:pPr>
            <a:endParaRPr lang="en-US" altLang="zh-TW" sz="2800">
              <a:solidFill>
                <a:srgbClr val="006633"/>
              </a:solidFill>
              <a:effectLst>
                <a:outerShdw blurRad="38100" dist="38100" dir="2700000" algn="tl">
                  <a:srgbClr val="C0C0C0"/>
                </a:outerShdw>
              </a:effectLst>
              <a:latin typeface="Times New Roman" pitchFamily="18" charset="0"/>
              <a:ea typeface="標楷體"/>
            </a:endParaRPr>
          </a:p>
        </p:txBody>
      </p:sp>
      <p:sp>
        <p:nvSpPr>
          <p:cNvPr id="11"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25</a:t>
            </a:fld>
            <a:endParaRPr lang="en-US" altLang="zh-TW" dirty="0">
              <a:solidFill>
                <a:srgbClr val="000000"/>
              </a:solidFill>
            </a:endParaRPr>
          </a:p>
        </p:txBody>
      </p:sp>
      <p:graphicFrame>
        <p:nvGraphicFramePr>
          <p:cNvPr id="3" name="表格 2"/>
          <p:cNvGraphicFramePr>
            <a:graphicFrameLocks noGrp="1"/>
          </p:cNvGraphicFramePr>
          <p:nvPr>
            <p:extLst>
              <p:ext uri="{D42A27DB-BD31-4B8C-83A1-F6EECF244321}">
                <p14:modId xmlns:p14="http://schemas.microsoft.com/office/powerpoint/2010/main" val="482280582"/>
              </p:ext>
            </p:extLst>
          </p:nvPr>
        </p:nvGraphicFramePr>
        <p:xfrm>
          <a:off x="1115617" y="3501008"/>
          <a:ext cx="6912767" cy="914400"/>
        </p:xfrm>
        <a:graphic>
          <a:graphicData uri="http://schemas.openxmlformats.org/drawingml/2006/table">
            <a:tbl>
              <a:tblPr firstRow="1" bandRow="1">
                <a:tableStyleId>{5C22544A-7EE6-4342-B048-85BDC9FD1C3A}</a:tableStyleId>
              </a:tblPr>
              <a:tblGrid>
                <a:gridCol w="3096343">
                  <a:extLst>
                    <a:ext uri="{9D8B030D-6E8A-4147-A177-3AD203B41FA5}">
                      <a16:colId xmlns:a16="http://schemas.microsoft.com/office/drawing/2014/main" val="20000"/>
                    </a:ext>
                  </a:extLst>
                </a:gridCol>
                <a:gridCol w="3816424">
                  <a:extLst>
                    <a:ext uri="{9D8B030D-6E8A-4147-A177-3AD203B41FA5}">
                      <a16:colId xmlns:a16="http://schemas.microsoft.com/office/drawing/2014/main" val="20001"/>
                    </a:ext>
                  </a:extLst>
                </a:gridCol>
              </a:tblGrid>
              <a:tr h="412409">
                <a:tc>
                  <a:txBody>
                    <a:bodyPr/>
                    <a:lstStyle/>
                    <a:p>
                      <a:pPr algn="ctr"/>
                      <a:r>
                        <a:rPr lang="zh-TW" altLang="en-US" dirty="0">
                          <a:solidFill>
                            <a:schemeClr val="tx1"/>
                          </a:solidFill>
                          <a:latin typeface="Times New Roman" panose="02020603050405020304" pitchFamily="18" charset="0"/>
                          <a:ea typeface="+mn-ea"/>
                          <a:cs typeface="Times New Roman" panose="02020603050405020304" pitchFamily="18" charset="0"/>
                        </a:rPr>
                        <a:t>無風險利率 </a:t>
                      </a:r>
                      <a:r>
                        <a:rPr lang="en-US" altLang="zh-TW" dirty="0">
                          <a:solidFill>
                            <a:schemeClr val="tx1"/>
                          </a:solidFill>
                          <a:latin typeface="Times New Roman" panose="02020603050405020304" pitchFamily="18" charset="0"/>
                          <a:ea typeface="+mn-ea"/>
                          <a:cs typeface="Times New Roman" panose="02020603050405020304" pitchFamily="18" charset="0"/>
                        </a:rPr>
                        <a:t>+</a:t>
                      </a:r>
                      <a:r>
                        <a:rPr lang="zh-TW" altLang="en-US" dirty="0">
                          <a:solidFill>
                            <a:schemeClr val="tx1"/>
                          </a:solidFill>
                          <a:latin typeface="Times New Roman" panose="02020603050405020304" pitchFamily="18" charset="0"/>
                          <a:ea typeface="+mn-ea"/>
                          <a:cs typeface="Times New Roman" panose="02020603050405020304" pitchFamily="18" charset="0"/>
                        </a:rPr>
                        <a:t> </a:t>
                      </a:r>
                      <a:r>
                        <a:rPr lang="el-GR" altLang="zh-TW" dirty="0">
                          <a:solidFill>
                            <a:schemeClr val="tx1"/>
                          </a:solidFill>
                          <a:latin typeface="Times New Roman" panose="02020603050405020304" pitchFamily="18" charset="0"/>
                          <a:ea typeface="+mn-ea"/>
                          <a:cs typeface="Times New Roman" panose="02020603050405020304" pitchFamily="18" charset="0"/>
                        </a:rPr>
                        <a:t>α</a:t>
                      </a:r>
                      <a:r>
                        <a:rPr lang="zh-TW" altLang="en-US" dirty="0">
                          <a:solidFill>
                            <a:schemeClr val="tx1"/>
                          </a:solidFill>
                          <a:latin typeface="Times New Roman" panose="02020603050405020304" pitchFamily="18" charset="0"/>
                          <a:ea typeface="+mn-ea"/>
                          <a:cs typeface="Times New Roman" panose="02020603050405020304" pitchFamily="18" charset="0"/>
                        </a:rPr>
                        <a:t>風險</a:t>
                      </a:r>
                      <a:endParaRPr lang="en-US" altLang="zh-TW" dirty="0">
                        <a:solidFill>
                          <a:schemeClr val="tx1"/>
                        </a:solidFill>
                        <a:latin typeface="Times New Roman" panose="02020603050405020304" pitchFamily="18" charset="0"/>
                        <a:ea typeface="+mn-ea"/>
                        <a:cs typeface="Times New Roman" panose="02020603050405020304" pitchFamily="18" charset="0"/>
                      </a:endParaRPr>
                    </a:p>
                    <a:p>
                      <a:pPr algn="ctr"/>
                      <a:r>
                        <a:rPr lang="en-US" altLang="zh-TW" dirty="0">
                          <a:solidFill>
                            <a:schemeClr val="tx1"/>
                          </a:solidFill>
                          <a:latin typeface="Times New Roman" panose="02020603050405020304" pitchFamily="18" charset="0"/>
                          <a:ea typeface="+mn-ea"/>
                          <a:cs typeface="Times New Roman" panose="02020603050405020304" pitchFamily="18" charset="0"/>
                        </a:rPr>
                        <a:t>(</a:t>
                      </a:r>
                      <a:r>
                        <a:rPr lang="zh-TW" altLang="en-US" dirty="0">
                          <a:solidFill>
                            <a:schemeClr val="tx1"/>
                          </a:solidFill>
                          <a:latin typeface="Times New Roman" panose="02020603050405020304" pitchFamily="18" charset="0"/>
                          <a:ea typeface="+mn-ea"/>
                          <a:cs typeface="Times New Roman" panose="02020603050405020304" pitchFamily="18" charset="0"/>
                        </a:rPr>
                        <a:t>外借資金報酬率</a:t>
                      </a:r>
                      <a:r>
                        <a:rPr lang="en-US" altLang="zh-TW" dirty="0">
                          <a:solidFill>
                            <a:schemeClr val="tx1"/>
                          </a:solidFill>
                          <a:latin typeface="Times New Roman" panose="02020603050405020304" pitchFamily="18" charset="0"/>
                          <a:ea typeface="+mn-ea"/>
                          <a:cs typeface="Times New Roman" panose="02020603050405020304" pitchFamily="18" charset="0"/>
                        </a:rPr>
                        <a:t>)</a:t>
                      </a:r>
                      <a:endParaRPr lang="zh-TW" altLang="en-US"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dirty="0">
                          <a:solidFill>
                            <a:schemeClr val="tx1"/>
                          </a:solidFill>
                          <a:latin typeface="Times New Roman" panose="02020603050405020304" pitchFamily="18" charset="0"/>
                          <a:ea typeface="+mn-ea"/>
                          <a:cs typeface="Times New Roman" panose="02020603050405020304" pitchFamily="18" charset="0"/>
                        </a:rPr>
                        <a:t>無風險利率 </a:t>
                      </a:r>
                      <a:r>
                        <a:rPr lang="en-US" altLang="zh-TW" dirty="0">
                          <a:solidFill>
                            <a:schemeClr val="tx1"/>
                          </a:solidFill>
                          <a:latin typeface="Times New Roman" panose="02020603050405020304" pitchFamily="18" charset="0"/>
                          <a:ea typeface="+mn-ea"/>
                          <a:cs typeface="Times New Roman" panose="02020603050405020304" pitchFamily="18" charset="0"/>
                        </a:rPr>
                        <a:t>+</a:t>
                      </a:r>
                      <a:r>
                        <a:rPr lang="zh-TW" altLang="en-US" dirty="0">
                          <a:solidFill>
                            <a:schemeClr val="tx1"/>
                          </a:solidFill>
                          <a:latin typeface="Times New Roman" panose="02020603050405020304" pitchFamily="18" charset="0"/>
                          <a:ea typeface="+mn-ea"/>
                          <a:cs typeface="Times New Roman" panose="02020603050405020304" pitchFamily="18" charset="0"/>
                        </a:rPr>
                        <a:t> </a:t>
                      </a:r>
                      <a:r>
                        <a:rPr lang="en-US" altLang="zh-TW" dirty="0">
                          <a:solidFill>
                            <a:schemeClr val="tx1"/>
                          </a:solidFill>
                          <a:latin typeface="Times New Roman" panose="02020603050405020304" pitchFamily="18" charset="0"/>
                          <a:ea typeface="+mn-ea"/>
                          <a:cs typeface="Times New Roman" panose="02020603050405020304" pitchFamily="18" charset="0"/>
                        </a:rPr>
                        <a:t>α</a:t>
                      </a:r>
                      <a:r>
                        <a:rPr lang="zh-TW" altLang="en-US" dirty="0">
                          <a:solidFill>
                            <a:schemeClr val="tx1"/>
                          </a:solidFill>
                          <a:latin typeface="Times New Roman" panose="02020603050405020304" pitchFamily="18" charset="0"/>
                          <a:ea typeface="+mn-ea"/>
                          <a:cs typeface="Times New Roman" panose="02020603050405020304" pitchFamily="18" charset="0"/>
                        </a:rPr>
                        <a:t>風險 </a:t>
                      </a:r>
                      <a:r>
                        <a:rPr lang="en-US" altLang="zh-TW" dirty="0">
                          <a:solidFill>
                            <a:schemeClr val="tx1"/>
                          </a:solidFill>
                          <a:latin typeface="Times New Roman" panose="02020603050405020304" pitchFamily="18" charset="0"/>
                          <a:ea typeface="+mn-ea"/>
                          <a:cs typeface="Times New Roman" panose="02020603050405020304" pitchFamily="18" charset="0"/>
                        </a:rPr>
                        <a:t>+</a:t>
                      </a:r>
                      <a:r>
                        <a:rPr lang="zh-TW" altLang="en-US" dirty="0">
                          <a:solidFill>
                            <a:schemeClr val="tx1"/>
                          </a:solidFill>
                          <a:latin typeface="Times New Roman" panose="02020603050405020304" pitchFamily="18" charset="0"/>
                          <a:ea typeface="+mn-ea"/>
                          <a:cs typeface="Times New Roman" panose="02020603050405020304" pitchFamily="18" charset="0"/>
                        </a:rPr>
                        <a:t> </a:t>
                      </a:r>
                      <a:r>
                        <a:rPr lang="el-GR" altLang="zh-TW" dirty="0">
                          <a:solidFill>
                            <a:schemeClr val="tx1"/>
                          </a:solidFill>
                          <a:latin typeface="Times New Roman" panose="02020603050405020304" pitchFamily="18" charset="0"/>
                          <a:ea typeface="+mn-ea"/>
                          <a:cs typeface="Times New Roman" panose="02020603050405020304" pitchFamily="18" charset="0"/>
                        </a:rPr>
                        <a:t>β</a:t>
                      </a:r>
                      <a:r>
                        <a:rPr lang="zh-TW" altLang="en-US" dirty="0">
                          <a:solidFill>
                            <a:schemeClr val="tx1"/>
                          </a:solidFill>
                          <a:latin typeface="Times New Roman" panose="02020603050405020304" pitchFamily="18" charset="0"/>
                          <a:ea typeface="+mn-ea"/>
                          <a:cs typeface="Times New Roman" panose="02020603050405020304" pitchFamily="18" charset="0"/>
                        </a:rPr>
                        <a:t>風險</a:t>
                      </a:r>
                      <a:endParaRPr lang="en-US" altLang="zh-TW" dirty="0">
                        <a:solidFill>
                          <a:schemeClr val="tx1"/>
                        </a:solidFill>
                        <a:latin typeface="Times New Roman" panose="02020603050405020304" pitchFamily="18" charset="0"/>
                        <a:ea typeface="+mn-ea"/>
                        <a:cs typeface="Times New Roman" panose="02020603050405020304" pitchFamily="18" charset="0"/>
                      </a:endParaRPr>
                    </a:p>
                    <a:p>
                      <a:pPr algn="ctr"/>
                      <a:r>
                        <a:rPr lang="en-US" altLang="zh-TW" dirty="0">
                          <a:solidFill>
                            <a:schemeClr val="tx1"/>
                          </a:solidFill>
                          <a:latin typeface="Times New Roman" panose="02020603050405020304" pitchFamily="18" charset="0"/>
                          <a:ea typeface="+mn-ea"/>
                          <a:cs typeface="Times New Roman" panose="02020603050405020304" pitchFamily="18" charset="0"/>
                        </a:rPr>
                        <a:t>(</a:t>
                      </a:r>
                      <a:r>
                        <a:rPr lang="zh-TW" altLang="en-US" dirty="0">
                          <a:solidFill>
                            <a:schemeClr val="tx1"/>
                          </a:solidFill>
                          <a:latin typeface="Times New Roman" panose="02020603050405020304" pitchFamily="18" charset="0"/>
                          <a:ea typeface="+mn-ea"/>
                          <a:cs typeface="Times New Roman" panose="02020603050405020304" pitchFamily="18" charset="0"/>
                        </a:rPr>
                        <a:t>自有資金報酬率</a:t>
                      </a:r>
                      <a:r>
                        <a:rPr lang="en-US" altLang="zh-TW" dirty="0">
                          <a:solidFill>
                            <a:schemeClr val="tx1"/>
                          </a:solidFill>
                          <a:latin typeface="Times New Roman" panose="02020603050405020304" pitchFamily="18" charset="0"/>
                          <a:ea typeface="+mn-ea"/>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5663">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3.76%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8.48%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Rectangle 2"/>
          <p:cNvSpPr txBox="1">
            <a:spLocks noChangeArrowheads="1"/>
          </p:cNvSpPr>
          <p:nvPr/>
        </p:nvSpPr>
        <p:spPr bwMode="auto">
          <a:xfrm>
            <a:off x="476336" y="-25996"/>
            <a:ext cx="8208963" cy="574676"/>
          </a:xfrm>
          <a:prstGeom prst="rect">
            <a:avLst/>
          </a:prstGeom>
          <a:noFill/>
          <a:ln>
            <a:noFill/>
          </a:ln>
          <a:effectLst/>
          <a:extLst/>
        </p:spPr>
        <p:txBody>
          <a:bodyPr/>
          <a:lstStyle/>
          <a:p>
            <a:pPr algn="ctr">
              <a:defRPr/>
            </a:pP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6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
        <p:nvSpPr>
          <p:cNvPr id="12" name="Rectangle 2"/>
          <p:cNvSpPr>
            <a:spLocks noChangeArrowheads="1"/>
          </p:cNvSpPr>
          <p:nvPr/>
        </p:nvSpPr>
        <p:spPr bwMode="auto">
          <a:xfrm>
            <a:off x="107504" y="4581128"/>
            <a:ext cx="8928992" cy="1728192"/>
          </a:xfrm>
          <a:prstGeom prst="rect">
            <a:avLst/>
          </a:prstGeom>
          <a:noFill/>
          <a:ln>
            <a:noFill/>
          </a:ln>
          <a:extLst/>
        </p:spPr>
        <p:txBody>
          <a:bodyPr/>
          <a:lstStyle>
            <a:lvl1pPr marL="266700" indent="-266700" eaLnBrk="0" hangingPunct="0">
              <a:defRPr kumimoji="1" sz="3200">
                <a:solidFill>
                  <a:srgbClr val="660033"/>
                </a:solidFill>
                <a:latin typeface="標楷體" pitchFamily="65" charset="-120"/>
                <a:ea typeface="新細明體" pitchFamily="18" charset="-120"/>
              </a:defRPr>
            </a:lvl1pPr>
            <a:lvl2pPr marL="982663" indent="-174625" eaLnBrk="0" hangingPunct="0">
              <a:defRPr kumimoji="1" sz="3200">
                <a:solidFill>
                  <a:srgbClr val="660033"/>
                </a:solidFill>
                <a:latin typeface="標楷體" pitchFamily="65" charset="-120"/>
                <a:ea typeface="新細明體" pitchFamily="18" charset="-120"/>
              </a:defRPr>
            </a:lvl2pPr>
            <a:lvl3pPr marL="1143000" indent="-228600" eaLnBrk="0" hangingPunct="0">
              <a:defRPr kumimoji="1" sz="3200">
                <a:solidFill>
                  <a:srgbClr val="660033"/>
                </a:solidFill>
                <a:latin typeface="標楷體" pitchFamily="65" charset="-120"/>
                <a:ea typeface="新細明體" pitchFamily="18" charset="-120"/>
              </a:defRPr>
            </a:lvl3pPr>
            <a:lvl4pPr marL="1600200" indent="-228600" eaLnBrk="0" hangingPunct="0">
              <a:defRPr kumimoji="1" sz="3200">
                <a:solidFill>
                  <a:srgbClr val="660033"/>
                </a:solidFill>
                <a:latin typeface="標楷體" pitchFamily="65" charset="-120"/>
                <a:ea typeface="新細明體" pitchFamily="18" charset="-120"/>
              </a:defRPr>
            </a:lvl4pPr>
            <a:lvl5pPr marL="2057400" indent="-228600" eaLnBrk="0" hangingPunct="0">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a:solidFill>
                  <a:srgbClr val="660033"/>
                </a:solidFill>
                <a:latin typeface="標楷體" pitchFamily="65" charset="-120"/>
                <a:ea typeface="新細明體" pitchFamily="18" charset="-120"/>
              </a:defRPr>
            </a:lvl9pPr>
          </a:lstStyle>
          <a:p>
            <a:pPr marL="87313" indent="-352425" eaLnBrk="1" hangingPunct="1">
              <a:lnSpc>
                <a:spcPts val="2500"/>
              </a:lnSpc>
              <a:spcBef>
                <a:spcPts val="200"/>
              </a:spcBef>
              <a:tabLst>
                <a:tab pos="901700" algn="l"/>
              </a:tabLst>
              <a:defRPr/>
            </a:pPr>
            <a:r>
              <a:rPr lang="en-US" altLang="zh-TW" sz="2000" b="1" dirty="0">
                <a:solidFill>
                  <a:srgbClr val="660066"/>
                </a:solidFill>
                <a:latin typeface="Times New Roman" pitchFamily="18" charset="0"/>
                <a:ea typeface="標楷體" pitchFamily="65" charset="-120"/>
                <a:cs typeface="Times New Roman" pitchFamily="18" charset="0"/>
              </a:rPr>
              <a:t>(</a:t>
            </a:r>
            <a:r>
              <a:rPr lang="zh-TW" altLang="en-US" sz="2000" b="1" dirty="0">
                <a:solidFill>
                  <a:srgbClr val="660066"/>
                </a:solidFill>
                <a:latin typeface="Times New Roman" pitchFamily="18" charset="0"/>
                <a:ea typeface="標楷體" pitchFamily="65" charset="-120"/>
                <a:cs typeface="Times New Roman" pitchFamily="18" charset="0"/>
              </a:rPr>
              <a:t>四</a:t>
            </a:r>
            <a:r>
              <a:rPr lang="en-US" altLang="zh-TW" sz="2000" b="1" dirty="0">
                <a:solidFill>
                  <a:srgbClr val="660066"/>
                </a:solidFill>
                <a:latin typeface="Times New Roman" pitchFamily="18" charset="0"/>
                <a:ea typeface="標楷體" pitchFamily="65" charset="-120"/>
                <a:cs typeface="Times New Roman" pitchFamily="18" charset="0"/>
              </a:rPr>
              <a:t>)</a:t>
            </a:r>
            <a:r>
              <a:rPr lang="zh-TW" altLang="en-US" sz="2000" b="1" dirty="0">
                <a:solidFill>
                  <a:srgbClr val="660066"/>
                </a:solidFill>
                <a:latin typeface="Times New Roman" pitchFamily="18" charset="0"/>
                <a:ea typeface="標楷體" pitchFamily="65" charset="-120"/>
                <a:cs typeface="Times New Roman" pitchFamily="18" charset="0"/>
              </a:rPr>
              <a:t>資料參採說明彙整</a:t>
            </a:r>
            <a:endParaRPr lang="en-US" altLang="zh-TW" sz="2000" b="1" dirty="0">
              <a:solidFill>
                <a:srgbClr val="660066"/>
              </a:solidFill>
              <a:latin typeface="Times New Roman" pitchFamily="18" charset="0"/>
              <a:ea typeface="標楷體" pitchFamily="65" charset="-120"/>
              <a:cs typeface="Times New Roman" pitchFamily="18" charset="0"/>
            </a:endParaRPr>
          </a:p>
          <a:p>
            <a:pPr marL="447675" lvl="1" algn="just" eaLnBrk="1" hangingPunct="1">
              <a:spcBef>
                <a:spcPts val="600"/>
              </a:spcBef>
              <a:spcAft>
                <a:spcPts val="600"/>
              </a:spcAft>
              <a:defRPr/>
            </a:pP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1.</a:t>
            </a:r>
            <a:r>
              <a:rPr kumimoji="0" lang="el-GR" altLang="zh-TW" sz="1800" b="1" dirty="0">
                <a:solidFill>
                  <a:srgbClr val="000000"/>
                </a:solidFill>
                <a:latin typeface="Times New Roman" panose="02020603050405020304" pitchFamily="18" charset="0"/>
                <a:ea typeface="標楷體"/>
                <a:cs typeface="Times New Roman" panose="02020603050405020304" pitchFamily="18" charset="0"/>
              </a:rPr>
              <a:t> </a:t>
            </a: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WACC=</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自有資金比例*</a:t>
            </a: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無風險利率</a:t>
            </a: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+α+β)+</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外借資金比例*</a:t>
            </a: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無風險利率</a:t>
            </a: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 α)</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a:t>
            </a:r>
            <a:endParaRPr kumimoji="0" lang="en-US" altLang="zh-TW" sz="1800" b="1" dirty="0">
              <a:solidFill>
                <a:srgbClr val="000000"/>
              </a:solidFill>
              <a:latin typeface="Times New Roman" panose="02020603050405020304" pitchFamily="18" charset="0"/>
              <a:ea typeface="標楷體"/>
              <a:cs typeface="Times New Roman" panose="02020603050405020304" pitchFamily="18" charset="0"/>
            </a:endParaRPr>
          </a:p>
          <a:p>
            <a:pPr marL="1344613" lvl="1" indent="0" algn="just" eaLnBrk="1" hangingPunct="1">
              <a:spcAft>
                <a:spcPts val="600"/>
              </a:spcAft>
              <a:defRPr/>
            </a:pPr>
            <a:r>
              <a:rPr kumimoji="0" lang="en-US" altLang="zh-TW" sz="1800" b="1" dirty="0">
                <a:solidFill>
                  <a:srgbClr val="0070C0"/>
                </a:solidFill>
                <a:latin typeface="Times New Roman" panose="02020603050405020304" pitchFamily="18" charset="0"/>
                <a:ea typeface="標楷體"/>
                <a:cs typeface="Times New Roman" panose="02020603050405020304" pitchFamily="18" charset="0"/>
              </a:rPr>
              <a:t>30%*(1.12%+2.64%+4.72%)+70%*(1.12%+2.64%) = 5.17%</a:t>
            </a:r>
          </a:p>
          <a:p>
            <a:pPr marL="536575" lvl="1" indent="-263525" algn="just" eaLnBrk="1" hangingPunct="1">
              <a:spcAft>
                <a:spcPct val="10000"/>
              </a:spcAft>
              <a:defRPr/>
            </a:pP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2. 107</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年度計算數值為</a:t>
            </a: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5.17%</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，基於鼓勵設置並顧及業者投資評估之穩健性，建議</a:t>
            </a: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107</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年度一般再生能源的</a:t>
            </a: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WACC</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參數可援用</a:t>
            </a:r>
            <a:r>
              <a:rPr kumimoji="0" lang="en-US" altLang="zh-TW" sz="1800" b="1" dirty="0">
                <a:solidFill>
                  <a:srgbClr val="000000"/>
                </a:solidFill>
                <a:latin typeface="Times New Roman" panose="02020603050405020304" pitchFamily="18" charset="0"/>
                <a:ea typeface="標楷體"/>
                <a:cs typeface="Times New Roman" panose="02020603050405020304" pitchFamily="18" charset="0"/>
              </a:rPr>
              <a:t>106</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年度數值</a:t>
            </a:r>
            <a:r>
              <a:rPr kumimoji="0" lang="en-US" altLang="zh-TW" sz="1800" b="1" u="sng" dirty="0">
                <a:solidFill>
                  <a:srgbClr val="FF0000"/>
                </a:solidFill>
                <a:latin typeface="Times New Roman" panose="02020603050405020304" pitchFamily="18" charset="0"/>
                <a:ea typeface="標楷體"/>
                <a:cs typeface="Times New Roman" panose="02020603050405020304" pitchFamily="18" charset="0"/>
              </a:rPr>
              <a:t>5.25%</a:t>
            </a:r>
            <a:r>
              <a:rPr kumimoji="0" lang="zh-TW" altLang="en-US" sz="1800" b="1" dirty="0">
                <a:solidFill>
                  <a:srgbClr val="000000"/>
                </a:solidFill>
                <a:latin typeface="Times New Roman" panose="02020603050405020304" pitchFamily="18" charset="0"/>
                <a:ea typeface="標楷體"/>
                <a:cs typeface="Times New Roman" panose="02020603050405020304" pitchFamily="18" charset="0"/>
              </a:rPr>
              <a:t>。</a:t>
            </a:r>
            <a:endParaRPr kumimoji="0" lang="en-US" altLang="zh-TW" sz="1800" b="1" dirty="0">
              <a:solidFill>
                <a:srgbClr val="000000"/>
              </a:solidFill>
              <a:latin typeface="Times New Roman" panose="02020603050405020304" pitchFamily="18" charset="0"/>
              <a:ea typeface="標楷體"/>
              <a:cs typeface="Times New Roman" panose="02020603050405020304" pitchFamily="18" charset="0"/>
            </a:endParaRPr>
          </a:p>
        </p:txBody>
      </p:sp>
      <p:graphicFrame>
        <p:nvGraphicFramePr>
          <p:cNvPr id="10" name="表格 9"/>
          <p:cNvGraphicFramePr>
            <a:graphicFrameLocks noGrp="1"/>
          </p:cNvGraphicFramePr>
          <p:nvPr>
            <p:extLst>
              <p:ext uri="{D42A27DB-BD31-4B8C-83A1-F6EECF244321}">
                <p14:modId xmlns:p14="http://schemas.microsoft.com/office/powerpoint/2010/main" val="3723930208"/>
              </p:ext>
            </p:extLst>
          </p:nvPr>
        </p:nvGraphicFramePr>
        <p:xfrm>
          <a:off x="332321" y="980728"/>
          <a:ext cx="8488151" cy="2381558"/>
        </p:xfrm>
        <a:graphic>
          <a:graphicData uri="http://schemas.openxmlformats.org/drawingml/2006/table">
            <a:tbl>
              <a:tblPr>
                <a:tableStyleId>{5C22544A-7EE6-4342-B048-85BDC9FD1C3A}</a:tableStyleId>
              </a:tblPr>
              <a:tblGrid>
                <a:gridCol w="1503375">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5904656">
                  <a:extLst>
                    <a:ext uri="{9D8B030D-6E8A-4147-A177-3AD203B41FA5}">
                      <a16:colId xmlns:a16="http://schemas.microsoft.com/office/drawing/2014/main" val="20003"/>
                    </a:ext>
                  </a:extLst>
                </a:gridCol>
              </a:tblGrid>
              <a:tr h="210376">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參數別</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參採數值</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參採說明</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0376">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自有資金比例</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30%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just" fontAlgn="ctr"/>
                      <a:r>
                        <a:rPr lang="zh-TW" altLang="en-US" sz="1800" u="none" strike="noStrike" dirty="0">
                          <a:solidFill>
                            <a:schemeClr val="tx1"/>
                          </a:solidFill>
                          <a:effectLst/>
                          <a:latin typeface="Times New Roman" panose="02020603050405020304" pitchFamily="18" charset="0"/>
                          <a:cs typeface="Times New Roman" panose="02020603050405020304" pitchFamily="18" charset="0"/>
                        </a:rPr>
                        <a:t>國內外典型專案、再生能源投資計畫</a:t>
                      </a:r>
                      <a:endParaRPr lang="zh-TW" altLang="en-US" sz="18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0376">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外借資金比例</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70%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just" fontAlgn="ctr"/>
                      <a:endParaRPr lang="zh-TW" altLang="en-US"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13693">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無風險利率</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1.12%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ctr"/>
                      <a:r>
                        <a:rPr lang="zh-TW" altLang="en-US" sz="1800" u="none" strike="noStrike" dirty="0">
                          <a:effectLst/>
                          <a:latin typeface="Times New Roman" panose="02020603050405020304" pitchFamily="18" charset="0"/>
                          <a:cs typeface="Times New Roman" panose="02020603050405020304" pitchFamily="18" charset="0"/>
                        </a:rPr>
                        <a:t>十年期政府公債殖利率</a:t>
                      </a:r>
                      <a:r>
                        <a:rPr lang="en-US" altLang="zh-TW" sz="1800" u="none" strike="noStrike" dirty="0">
                          <a:effectLst/>
                          <a:latin typeface="Times New Roman" panose="02020603050405020304" pitchFamily="18" charset="0"/>
                          <a:cs typeface="Times New Roman" panose="02020603050405020304" pitchFamily="18" charset="0"/>
                        </a:rPr>
                        <a:t>104</a:t>
                      </a:r>
                      <a:r>
                        <a:rPr lang="zh-TW" altLang="en-US" sz="1800" u="none" strike="noStrike" dirty="0">
                          <a:effectLst/>
                          <a:latin typeface="Times New Roman" panose="02020603050405020304" pitchFamily="18" charset="0"/>
                          <a:cs typeface="Times New Roman" panose="02020603050405020304" pitchFamily="18" charset="0"/>
                        </a:rPr>
                        <a:t>年至</a:t>
                      </a:r>
                      <a:r>
                        <a:rPr lang="en-US" altLang="zh-TW" sz="1800" u="none" strike="noStrike" dirty="0">
                          <a:effectLst/>
                          <a:latin typeface="Times New Roman" panose="02020603050405020304" pitchFamily="18" charset="0"/>
                          <a:cs typeface="Times New Roman" panose="02020603050405020304" pitchFamily="18" charset="0"/>
                        </a:rPr>
                        <a:t>106</a:t>
                      </a:r>
                      <a:r>
                        <a:rPr lang="zh-TW" altLang="en-US" sz="1800" u="none" strike="noStrike" dirty="0">
                          <a:effectLst/>
                          <a:latin typeface="Times New Roman" panose="02020603050405020304" pitchFamily="18" charset="0"/>
                          <a:cs typeface="Times New Roman" panose="02020603050405020304" pitchFamily="18" charset="0"/>
                        </a:rPr>
                        <a:t>年</a:t>
                      </a:r>
                      <a:r>
                        <a:rPr lang="en-US" altLang="zh-TW" sz="1800" u="none" strike="noStrike" dirty="0">
                          <a:effectLst/>
                          <a:latin typeface="Times New Roman" panose="02020603050405020304" pitchFamily="18" charset="0"/>
                          <a:cs typeface="Times New Roman" panose="02020603050405020304" pitchFamily="18" charset="0"/>
                        </a:rPr>
                        <a:t>(1-6</a:t>
                      </a:r>
                      <a:r>
                        <a:rPr lang="zh-TW" altLang="en-US" sz="1800" u="none" strike="noStrike" dirty="0">
                          <a:effectLst/>
                          <a:latin typeface="Times New Roman" panose="02020603050405020304" pitchFamily="18" charset="0"/>
                          <a:cs typeface="Times New Roman" panose="02020603050405020304" pitchFamily="18" charset="0"/>
                        </a:rPr>
                        <a:t>月</a:t>
                      </a:r>
                      <a:r>
                        <a:rPr lang="en-US" altLang="zh-TW" sz="1800" u="none" strike="noStrike" dirty="0">
                          <a:effectLst/>
                          <a:latin typeface="Times New Roman" panose="02020603050405020304" pitchFamily="18" charset="0"/>
                          <a:cs typeface="Times New Roman" panose="02020603050405020304" pitchFamily="18" charset="0"/>
                        </a:rPr>
                        <a:t>)</a:t>
                      </a:r>
                      <a:r>
                        <a:rPr lang="zh-TW" altLang="en-US" sz="1800" u="none" strike="noStrike" dirty="0">
                          <a:effectLst/>
                          <a:latin typeface="Times New Roman" panose="02020603050405020304" pitchFamily="18" charset="0"/>
                          <a:cs typeface="Times New Roman" panose="02020603050405020304" pitchFamily="18" charset="0"/>
                        </a:rPr>
                        <a:t>三年平均數值</a:t>
                      </a: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1369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l-GR" altLang="zh-TW" sz="1800" b="1" u="none" strike="noStrike" dirty="0">
                          <a:effectLst/>
                          <a:latin typeface="Times New Roman" panose="02020603050405020304" pitchFamily="18" charset="0"/>
                          <a:cs typeface="Times New Roman" panose="02020603050405020304" pitchFamily="18" charset="0"/>
                        </a:rPr>
                        <a:t>α</a:t>
                      </a:r>
                      <a:r>
                        <a:rPr lang="zh-TW" altLang="en-US" sz="1800" b="1" u="none" strike="noStrike" dirty="0">
                          <a:effectLst/>
                          <a:latin typeface="Times New Roman" panose="02020603050405020304" pitchFamily="18" charset="0"/>
                          <a:cs typeface="Times New Roman" panose="02020603050405020304" pitchFamily="18" charset="0"/>
                        </a:rPr>
                        <a:t>風險</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2.64%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ct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以國內資料及國外</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德國、英國、法國、丹麥、比利時、奧地利、瑞典等</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9</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筆</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資料為準</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13693">
                <a:tc>
                  <a:txBody>
                    <a:bodyPr/>
                    <a:lstStyle/>
                    <a:p>
                      <a:pPr algn="ctr" fontAlgn="ctr"/>
                      <a:r>
                        <a:rPr lang="el-GR" sz="1800" b="1" u="none" strike="noStrike" dirty="0">
                          <a:effectLst/>
                          <a:latin typeface="Times New Roman" panose="02020603050405020304" pitchFamily="18" charset="0"/>
                          <a:cs typeface="Times New Roman" panose="02020603050405020304" pitchFamily="18" charset="0"/>
                        </a:rPr>
                        <a:t>β</a:t>
                      </a:r>
                      <a:r>
                        <a:rPr lang="zh-TW" altLang="en-US" sz="1800" b="1" u="none" strike="noStrike" dirty="0">
                          <a:effectLst/>
                          <a:latin typeface="Times New Roman" panose="02020603050405020304" pitchFamily="18" charset="0"/>
                          <a:cs typeface="Times New Roman" panose="02020603050405020304" pitchFamily="18" charset="0"/>
                        </a:rPr>
                        <a:t>風險</a:t>
                      </a:r>
                      <a:br>
                        <a:rPr lang="zh-TW" altLang="en-US" sz="1800" b="1" u="none" strike="noStrike" dirty="0">
                          <a:effectLst/>
                          <a:latin typeface="Times New Roman" panose="02020603050405020304" pitchFamily="18" charset="0"/>
                          <a:cs typeface="Times New Roman" panose="02020603050405020304" pitchFamily="18" charset="0"/>
                        </a:rPr>
                      </a:b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4.72%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ct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以德國、英國、法國、丹麥、比利時、奧地利、瑞典等</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9</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筆資料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70567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7CA415E5-12B3-4DBC-9227-6872F71AD75C}" type="slidenum">
              <a:rPr lang="en-US" altLang="zh-TW" smtClean="0"/>
              <a:pPr eaLnBrk="1" hangingPunct="1"/>
              <a:t>26</a:t>
            </a:fld>
            <a:endParaRPr lang="en-US" altLang="zh-TW"/>
          </a:p>
        </p:txBody>
      </p:sp>
      <p:sp>
        <p:nvSpPr>
          <p:cNvPr id="12" name="Rectangle 2"/>
          <p:cNvSpPr txBox="1">
            <a:spLocks noChangeArrowheads="1"/>
          </p:cNvSpPr>
          <p:nvPr/>
        </p:nvSpPr>
        <p:spPr bwMode="auto">
          <a:xfrm>
            <a:off x="251520" y="711854"/>
            <a:ext cx="8208963" cy="484898"/>
          </a:xfrm>
          <a:prstGeom prst="rect">
            <a:avLst/>
          </a:prstGeom>
          <a:noFill/>
          <a:ln>
            <a:noFill/>
          </a:ln>
          <a:effectLst/>
          <a:extLst/>
        </p:spPr>
        <p:txBody>
          <a:bodyPr/>
          <a:lstStyle/>
          <a:p>
            <a:pPr>
              <a:defRPr/>
            </a:pPr>
            <a:r>
              <a:rPr lang="zh-TW" altLang="en-US" sz="2400" b="1" dirty="0">
                <a:solidFill>
                  <a:srgbClr val="000066"/>
                </a:solidFill>
                <a:latin typeface="Times New Roman" pitchFamily="18" charset="0"/>
                <a:ea typeface="標楷體" pitchFamily="65" charset="-120"/>
              </a:rPr>
              <a:t>七、</a:t>
            </a:r>
            <a:r>
              <a:rPr lang="en-US" altLang="zh-TW" sz="2400" b="1" dirty="0">
                <a:solidFill>
                  <a:srgbClr val="000066"/>
                </a:solidFill>
                <a:latin typeface="Times New Roman" pitchFamily="18" charset="0"/>
                <a:ea typeface="標楷體" pitchFamily="65" charset="-120"/>
              </a:rPr>
              <a:t>107</a:t>
            </a:r>
            <a:r>
              <a:rPr lang="zh-TW" altLang="en-US" sz="2400" b="1" dirty="0">
                <a:solidFill>
                  <a:srgbClr val="000066"/>
                </a:solidFill>
                <a:latin typeface="Times New Roman" pitchFamily="18" charset="0"/>
                <a:ea typeface="標楷體" pitchFamily="65" charset="-120"/>
              </a:rPr>
              <a:t>年度太陽光電電能躉購費率使用參數彙整</a:t>
            </a:r>
          </a:p>
        </p:txBody>
      </p:sp>
      <p:sp>
        <p:nvSpPr>
          <p:cNvPr id="7" name="Text Box 42"/>
          <p:cNvSpPr txBox="1">
            <a:spLocks noChangeArrowheads="1"/>
          </p:cNvSpPr>
          <p:nvPr/>
        </p:nvSpPr>
        <p:spPr bwMode="auto">
          <a:xfrm>
            <a:off x="539552" y="5013176"/>
            <a:ext cx="7452916" cy="276999"/>
          </a:xfrm>
          <a:prstGeom prst="rect">
            <a:avLst/>
          </a:prstGeom>
          <a:noFill/>
          <a:ln>
            <a:noFill/>
          </a:ln>
          <a:effectLst>
            <a:prstShdw prst="shdw17" dist="17961" dir="2700000">
              <a:schemeClr val="accent1">
                <a:gamma/>
                <a:shade val="60000"/>
                <a:invGamma/>
              </a:schemeClr>
            </a:prstShdw>
          </a:effectLst>
          <a:extLst/>
        </p:spPr>
        <p:txBody>
          <a:bodyPr wrap="square">
            <a:spAutoFit/>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marL="358775" indent="-358775" eaLnBrk="1" hangingPunct="1">
              <a:defRPr/>
            </a:pPr>
            <a:r>
              <a:rPr lang="zh-TW" altLang="en-US" sz="1200" dirty="0">
                <a:solidFill>
                  <a:srgbClr val="800080"/>
                </a:solidFill>
                <a:latin typeface="Times New Roman" pitchFamily="18" charset="0"/>
                <a:ea typeface="標楷體" pitchFamily="65" charset="-120"/>
              </a:rPr>
              <a:t>註：</a:t>
            </a:r>
            <a:r>
              <a:rPr lang="en-US" altLang="zh-TW" sz="1200" dirty="0">
                <a:solidFill>
                  <a:srgbClr val="800080"/>
                </a:solidFill>
                <a:latin typeface="Times New Roman" pitchFamily="18" charset="0"/>
                <a:ea typeface="標楷體" pitchFamily="65" charset="-120"/>
              </a:rPr>
              <a:t>( )</a:t>
            </a:r>
            <a:r>
              <a:rPr lang="zh-TW" altLang="en-US" sz="1200" dirty="0">
                <a:solidFill>
                  <a:srgbClr val="800080"/>
                </a:solidFill>
                <a:latin typeface="Times New Roman" pitchFamily="18" charset="0"/>
                <a:ea typeface="標楷體" pitchFamily="65" charset="-120"/>
              </a:rPr>
              <a:t>內數字為</a:t>
            </a:r>
            <a:r>
              <a:rPr lang="en-US" altLang="zh-TW" sz="1200" dirty="0">
                <a:solidFill>
                  <a:srgbClr val="800080"/>
                </a:solidFill>
                <a:latin typeface="Times New Roman" pitchFamily="18" charset="0"/>
                <a:ea typeface="標楷體" pitchFamily="65" charset="-120"/>
              </a:rPr>
              <a:t>106</a:t>
            </a:r>
            <a:r>
              <a:rPr lang="zh-TW" altLang="en-US" sz="1200" dirty="0">
                <a:solidFill>
                  <a:srgbClr val="800080"/>
                </a:solidFill>
                <a:latin typeface="Times New Roman" pitchFamily="18" charset="0"/>
                <a:ea typeface="標楷體" pitchFamily="65" charset="-120"/>
              </a:rPr>
              <a:t>年度實際數值。</a:t>
            </a:r>
            <a:endParaRPr lang="en-US" altLang="zh-TW" sz="1200" dirty="0">
              <a:solidFill>
                <a:srgbClr val="800080"/>
              </a:solidFill>
              <a:latin typeface="Times New Roman" pitchFamily="18" charset="0"/>
              <a:ea typeface="標楷體" pitchFamily="65" charset="-120"/>
            </a:endParaRPr>
          </a:p>
        </p:txBody>
      </p:sp>
      <p:sp>
        <p:nvSpPr>
          <p:cNvPr id="8"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graphicFrame>
        <p:nvGraphicFramePr>
          <p:cNvPr id="10" name="Group 72">
            <a:extLst>
              <a:ext uri="{FF2B5EF4-FFF2-40B4-BE49-F238E27FC236}">
                <a16:creationId xmlns:a16="http://schemas.microsoft.com/office/drawing/2014/main" id="{861CBC6B-7F4F-45A3-9431-F8038516DD33}"/>
              </a:ext>
            </a:extLst>
          </p:cNvPr>
          <p:cNvGraphicFramePr>
            <a:graphicFrameLocks noGrp="1"/>
          </p:cNvGraphicFramePr>
          <p:nvPr>
            <p:extLst>
              <p:ext uri="{D42A27DB-BD31-4B8C-83A1-F6EECF244321}">
                <p14:modId xmlns:p14="http://schemas.microsoft.com/office/powerpoint/2010/main" val="1973504118"/>
              </p:ext>
            </p:extLst>
          </p:nvPr>
        </p:nvGraphicFramePr>
        <p:xfrm>
          <a:off x="610886" y="1196752"/>
          <a:ext cx="7921554" cy="3802493"/>
        </p:xfrm>
        <a:graphic>
          <a:graphicData uri="http://schemas.openxmlformats.org/drawingml/2006/table">
            <a:tbl>
              <a:tblPr/>
              <a:tblGrid>
                <a:gridCol w="936103">
                  <a:extLst>
                    <a:ext uri="{9D8B030D-6E8A-4147-A177-3AD203B41FA5}">
                      <a16:colId xmlns:a16="http://schemas.microsoft.com/office/drawing/2014/main" val="20000"/>
                    </a:ext>
                  </a:extLst>
                </a:gridCol>
                <a:gridCol w="1061392">
                  <a:extLst>
                    <a:ext uri="{9D8B030D-6E8A-4147-A177-3AD203B41FA5}">
                      <a16:colId xmlns:a16="http://schemas.microsoft.com/office/drawing/2014/main" val="20001"/>
                    </a:ext>
                  </a:extLst>
                </a:gridCol>
                <a:gridCol w="1459501">
                  <a:extLst>
                    <a:ext uri="{9D8B030D-6E8A-4147-A177-3AD203B41FA5}">
                      <a16:colId xmlns:a16="http://schemas.microsoft.com/office/drawing/2014/main" val="20002"/>
                    </a:ext>
                  </a:extLst>
                </a:gridCol>
                <a:gridCol w="953099">
                  <a:extLst>
                    <a:ext uri="{9D8B030D-6E8A-4147-A177-3AD203B41FA5}">
                      <a16:colId xmlns:a16="http://schemas.microsoft.com/office/drawing/2014/main" val="20003"/>
                    </a:ext>
                  </a:extLst>
                </a:gridCol>
                <a:gridCol w="978082">
                  <a:extLst>
                    <a:ext uri="{9D8B030D-6E8A-4147-A177-3AD203B41FA5}">
                      <a16:colId xmlns:a16="http://schemas.microsoft.com/office/drawing/2014/main" val="20004"/>
                    </a:ext>
                  </a:extLst>
                </a:gridCol>
                <a:gridCol w="949668">
                  <a:extLst>
                    <a:ext uri="{9D8B030D-6E8A-4147-A177-3AD203B41FA5}">
                      <a16:colId xmlns:a16="http://schemas.microsoft.com/office/drawing/2014/main" val="20005"/>
                    </a:ext>
                  </a:extLst>
                </a:gridCol>
                <a:gridCol w="935628">
                  <a:extLst>
                    <a:ext uri="{9D8B030D-6E8A-4147-A177-3AD203B41FA5}">
                      <a16:colId xmlns:a16="http://schemas.microsoft.com/office/drawing/2014/main" val="20006"/>
                    </a:ext>
                  </a:extLst>
                </a:gridCol>
                <a:gridCol w="648081">
                  <a:extLst>
                    <a:ext uri="{9D8B030D-6E8A-4147-A177-3AD203B41FA5}">
                      <a16:colId xmlns:a16="http://schemas.microsoft.com/office/drawing/2014/main" val="20007"/>
                    </a:ext>
                  </a:extLst>
                </a:gridCol>
              </a:tblGrid>
              <a:tr h="735557">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再生能源</a:t>
                      </a:r>
                    </a:p>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類別</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分類</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容量級距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瓩</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期初設置成本</a:t>
                      </a:r>
                      <a:b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b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元</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瓩</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zh-TW"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運維比例</a:t>
                      </a:r>
                      <a:b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b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年售電量</a:t>
                      </a:r>
                      <a:b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b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度</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瓩</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躉購期間</a:t>
                      </a:r>
                      <a:b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b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年</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34456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第一期</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第二期</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1"/>
                  </a:ext>
                </a:extLst>
              </a:tr>
              <a:tr h="400691">
                <a:tc rowSpan="6">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太陽光電</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row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屋頂型</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20</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58,000</a:t>
                      </a: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(71,000)</a:t>
                      </a: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56,900</a:t>
                      </a: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(71,000)</a:t>
                      </a: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300" b="1" i="0" u="sng" strike="noStrike" cap="none" normalizeH="0" baseline="0" dirty="0">
                          <a:ln>
                            <a:noFill/>
                          </a:ln>
                          <a:solidFill>
                            <a:srgbClr val="FF0066"/>
                          </a:solidFill>
                          <a:effectLst/>
                          <a:latin typeface="Times New Roman" pitchFamily="18" charset="0"/>
                          <a:ea typeface="標楷體" pitchFamily="65" charset="-120"/>
                          <a:cs typeface="Times New Roman" pitchFamily="18" charset="0"/>
                        </a:rPr>
                        <a:t>3.41</a:t>
                      </a: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3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(2.55)</a:t>
                      </a:r>
                    </a:p>
                  </a:txBody>
                  <a:tcPr marL="91448" marR="91448" marT="45700" marB="457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400" b="1" i="0" u="sng" strike="noStrike" kern="1200" cap="none" normalizeH="0" baseline="0" dirty="0">
                          <a:ln>
                            <a:noFill/>
                          </a:ln>
                          <a:solidFill>
                            <a:srgbClr val="FF0066"/>
                          </a:solidFill>
                          <a:effectLst/>
                          <a:latin typeface="Times New Roman" panose="02020603050405020304" pitchFamily="18" charset="0"/>
                          <a:ea typeface="+mn-ea"/>
                          <a:cs typeface="Times New Roman" panose="02020603050405020304" pitchFamily="18" charset="0"/>
                        </a:rPr>
                        <a:t>1,250</a:t>
                      </a: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400" b="1" i="0" u="none" strike="noStrike"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rPr>
                        <a:t>(1,250)</a:t>
                      </a:r>
                    </a:p>
                  </a:txBody>
                  <a:tcPr marL="91451" marR="91451" marT="45699" marB="4569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400" b="1" i="0" u="sng" strike="noStrike" kern="1200" cap="none" normalizeH="0" baseline="0" dirty="0">
                          <a:ln>
                            <a:noFill/>
                          </a:ln>
                          <a:solidFill>
                            <a:srgbClr val="FF0066"/>
                          </a:solidFill>
                          <a:effectLst/>
                          <a:latin typeface="Times New Roman" panose="02020603050405020304" pitchFamily="18" charset="0"/>
                          <a:ea typeface="+mn-ea"/>
                          <a:cs typeface="Times New Roman" panose="02020603050405020304" pitchFamily="18" charset="0"/>
                        </a:rPr>
                        <a:t>20</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400" b="1" i="0" u="none" strike="noStrike"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rPr>
                        <a:t>(20)</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5205">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20~</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100</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51,600</a:t>
                      </a: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(57,900)</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50,500</a:t>
                      </a: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(57,900)</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3"/>
                  </a:ext>
                </a:extLst>
              </a:tr>
              <a:tr h="372717">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a:ln>
                            <a:noFill/>
                          </a:ln>
                          <a:solidFill>
                            <a:schemeClr val="tx1"/>
                          </a:solidFill>
                          <a:effectLst/>
                          <a:latin typeface="Times New Roman" pitchFamily="18" charset="0"/>
                          <a:ea typeface="標楷體" pitchFamily="65" charset="-120"/>
                        </a:rPr>
                        <a:t>≧</a:t>
                      </a:r>
                      <a:r>
                        <a:rPr kumimoji="1" lang="en-US" altLang="zh-TW" sz="1400" b="1" i="0" u="none" strike="noStrike" cap="none" normalizeH="0" baseline="0">
                          <a:ln>
                            <a:noFill/>
                          </a:ln>
                          <a:solidFill>
                            <a:schemeClr val="tx1"/>
                          </a:solidFill>
                          <a:effectLst/>
                          <a:latin typeface="Times New Roman" pitchFamily="18" charset="0"/>
                          <a:ea typeface="標楷體" pitchFamily="65" charset="-120"/>
                          <a:cs typeface="Times New Roman" pitchFamily="18" charset="0"/>
                        </a:rPr>
                        <a:t>100~</a:t>
                      </a:r>
                      <a:r>
                        <a:rPr kumimoji="1" lang="zh-TW" altLang="en-US" sz="1400" b="1" i="0" u="none" strike="noStrike" cap="none" normalizeH="0" baseline="0">
                          <a:ln>
                            <a:noFill/>
                          </a:ln>
                          <a:solidFill>
                            <a:schemeClr val="tx1"/>
                          </a:solidFill>
                          <a:effectLst/>
                          <a:latin typeface="Times New Roman" pitchFamily="18" charset="0"/>
                          <a:ea typeface="標楷體" pitchFamily="65" charset="-120"/>
                        </a:rPr>
                        <a:t>＜</a:t>
                      </a:r>
                      <a:r>
                        <a:rPr kumimoji="1" lang="en-US" altLang="zh-TW" sz="1400" b="1" i="0" u="none" strike="noStrike" cap="none" normalizeH="0" baseline="0">
                          <a:ln>
                            <a:noFill/>
                          </a:ln>
                          <a:solidFill>
                            <a:schemeClr val="tx1"/>
                          </a:solidFill>
                          <a:effectLst/>
                          <a:latin typeface="Times New Roman" pitchFamily="18" charset="0"/>
                          <a:ea typeface="標楷體" pitchFamily="65" charset="-120"/>
                        </a:rPr>
                        <a:t>500</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48,000</a:t>
                      </a:r>
                    </a:p>
                    <a:p>
                      <a:pPr algn="ctr"/>
                      <a:r>
                        <a:rPr lang="en-US" altLang="zh-TW" sz="1300" b="1" dirty="0">
                          <a:solidFill>
                            <a:srgbClr val="3399FF"/>
                          </a:solidFill>
                          <a:latin typeface="Times New Roman" pitchFamily="18" charset="0"/>
                          <a:ea typeface="標楷體" pitchFamily="65" charset="-120"/>
                          <a:cs typeface="Times New Roman" pitchFamily="18" charset="0"/>
                        </a:rPr>
                        <a:t>(52,800)</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47,000</a:t>
                      </a:r>
                    </a:p>
                    <a:p>
                      <a:pPr algn="ctr"/>
                      <a:r>
                        <a:rPr lang="en-US" altLang="zh-TW" sz="1300" b="1" dirty="0">
                          <a:solidFill>
                            <a:srgbClr val="3399FF"/>
                          </a:solidFill>
                          <a:latin typeface="Times New Roman" pitchFamily="18" charset="0"/>
                          <a:ea typeface="標楷體" pitchFamily="65" charset="-120"/>
                          <a:cs typeface="Times New Roman" pitchFamily="18" charset="0"/>
                        </a:rPr>
                        <a:t>(52,800)</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4"/>
                  </a:ext>
                </a:extLst>
              </a:tr>
              <a:tr h="449846">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a:ln>
                            <a:noFill/>
                          </a:ln>
                          <a:solidFill>
                            <a:schemeClr val="tx1"/>
                          </a:solidFill>
                          <a:effectLst/>
                          <a:latin typeface="Times New Roman" pitchFamily="18" charset="0"/>
                          <a:ea typeface="標楷體" pitchFamily="65" charset="-120"/>
                        </a:rPr>
                        <a:t>≧</a:t>
                      </a:r>
                      <a:r>
                        <a:rPr kumimoji="1" lang="en-US" altLang="zh-TW" sz="1400" b="1" i="0" u="none" strike="noStrike" cap="none" normalizeH="0" baseline="0">
                          <a:ln>
                            <a:noFill/>
                          </a:ln>
                          <a:solidFill>
                            <a:schemeClr val="tx1"/>
                          </a:solidFill>
                          <a:effectLst/>
                          <a:latin typeface="Times New Roman" pitchFamily="18" charset="0"/>
                          <a:ea typeface="標楷體" pitchFamily="65" charset="-120"/>
                          <a:cs typeface="Times New Roman" pitchFamily="18" charset="0"/>
                        </a:rPr>
                        <a:t>500</a:t>
                      </a:r>
                      <a:endParaRPr kumimoji="1" lang="en-US" altLang="zh-TW" sz="1400" b="1" i="0" u="none" strike="noStrike" cap="none" normalizeH="0" baseline="0">
                        <a:ln>
                          <a:noFill/>
                        </a:ln>
                        <a:solidFill>
                          <a:schemeClr val="tx1"/>
                        </a:solidFill>
                        <a:effectLst/>
                        <a:latin typeface="Times New Roman" pitchFamily="18" charset="0"/>
                        <a:ea typeface="標楷體" pitchFamily="65" charset="-120"/>
                      </a:endParaRP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46,600</a:t>
                      </a:r>
                    </a:p>
                    <a:p>
                      <a:pPr algn="ctr"/>
                      <a:r>
                        <a:rPr lang="en-US" altLang="zh-TW" sz="1300" b="1" dirty="0">
                          <a:solidFill>
                            <a:srgbClr val="3399FF"/>
                          </a:solidFill>
                          <a:latin typeface="Times New Roman" pitchFamily="18" charset="0"/>
                          <a:ea typeface="標楷體" pitchFamily="65" charset="-120"/>
                          <a:cs typeface="Times New Roman" pitchFamily="18" charset="0"/>
                        </a:rPr>
                        <a:t>(51,300)</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45,700</a:t>
                      </a:r>
                    </a:p>
                    <a:p>
                      <a:pPr algn="ctr"/>
                      <a:r>
                        <a:rPr lang="en-US" altLang="zh-TW" sz="1300" b="1" dirty="0">
                          <a:solidFill>
                            <a:srgbClr val="3399FF"/>
                          </a:solidFill>
                          <a:latin typeface="Times New Roman" pitchFamily="18" charset="0"/>
                          <a:ea typeface="標楷體" pitchFamily="65" charset="-120"/>
                          <a:cs typeface="Times New Roman" pitchFamily="18" charset="0"/>
                        </a:rPr>
                        <a:t>(51,300)</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5"/>
                  </a:ext>
                </a:extLst>
              </a:tr>
              <a:tr h="463414">
                <a:tc vMerge="1">
                  <a:txBody>
                    <a:bodyPr/>
                    <a:lstStyle/>
                    <a:p>
                      <a:endParaRPr lang="zh-TW"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地面型</a:t>
                      </a: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52,000</a:t>
                      </a:r>
                    </a:p>
                    <a:p>
                      <a:pPr algn="ctr"/>
                      <a:r>
                        <a:rPr lang="en-US" altLang="zh-TW" sz="1300" b="1" dirty="0">
                          <a:solidFill>
                            <a:srgbClr val="3399FF"/>
                          </a:solidFill>
                          <a:latin typeface="Times New Roman" pitchFamily="18" charset="0"/>
                          <a:ea typeface="標楷體" pitchFamily="65" charset="-120"/>
                          <a:cs typeface="Times New Roman" pitchFamily="18" charset="0"/>
                        </a:rPr>
                        <a:t>(54,100)</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51,000</a:t>
                      </a:r>
                    </a:p>
                    <a:p>
                      <a:pPr algn="ctr"/>
                      <a:r>
                        <a:rPr lang="en-US" altLang="zh-TW" sz="1300" b="1" dirty="0">
                          <a:solidFill>
                            <a:srgbClr val="3399FF"/>
                          </a:solidFill>
                          <a:latin typeface="Times New Roman" pitchFamily="18" charset="0"/>
                          <a:ea typeface="標楷體" pitchFamily="65" charset="-120"/>
                          <a:cs typeface="Times New Roman" pitchFamily="18" charset="0"/>
                        </a:rPr>
                        <a:t>(54,100)</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2.33</a:t>
                      </a:r>
                    </a:p>
                    <a:p>
                      <a:pPr algn="ctr"/>
                      <a:r>
                        <a:rPr kumimoji="1" lang="en-US" altLang="zh-TW" sz="13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(2.31)</a:t>
                      </a:r>
                    </a:p>
                  </a:txBody>
                  <a:tcPr marL="91448" marR="91448" marT="45700" marB="457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6"/>
                  </a:ext>
                </a:extLst>
              </a:tr>
              <a:tr h="388077">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水面型</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浮力式</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58,000</a:t>
                      </a:r>
                    </a:p>
                    <a:p>
                      <a:pPr algn="ctr"/>
                      <a:r>
                        <a:rPr lang="en-US" altLang="zh-TW" sz="1300" b="1" kern="1200" dirty="0">
                          <a:solidFill>
                            <a:srgbClr val="3399FF"/>
                          </a:solidFill>
                          <a:latin typeface="Times New Roman" pitchFamily="18" charset="0"/>
                          <a:ea typeface="標楷體" pitchFamily="65" charset="-120"/>
                          <a:cs typeface="Times New Roman" pitchFamily="18" charset="0"/>
                        </a:rPr>
                        <a:t>(60,100)</a:t>
                      </a:r>
                      <a:endParaRPr lang="zh-TW" altLang="en-US" sz="1300" b="1" kern="1200" dirty="0">
                        <a:solidFill>
                          <a:srgbClr val="3399FF"/>
                        </a:solidFill>
                        <a:latin typeface="Times New Roman" pitchFamily="18" charset="0"/>
                        <a:ea typeface="標楷體" pitchFamily="65" charset="-120"/>
                        <a:cs typeface="Times New Roman" pitchFamily="18" charset="0"/>
                      </a:endParaRP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57,000</a:t>
                      </a:r>
                    </a:p>
                    <a:p>
                      <a:pPr algn="ctr"/>
                      <a:r>
                        <a:rPr lang="en-US" altLang="zh-TW" sz="1300" b="1" kern="1200" dirty="0">
                          <a:solidFill>
                            <a:srgbClr val="3399FF"/>
                          </a:solidFill>
                          <a:latin typeface="Times New Roman" pitchFamily="18" charset="0"/>
                          <a:ea typeface="標楷體" pitchFamily="65" charset="-120"/>
                          <a:cs typeface="Times New Roman" pitchFamily="18" charset="0"/>
                        </a:rPr>
                        <a:t>(60,100)</a:t>
                      </a:r>
                      <a:endParaRPr lang="zh-TW" altLang="en-US" sz="1300" b="1" kern="1200" dirty="0">
                        <a:solidFill>
                          <a:srgbClr val="3399FF"/>
                        </a:solidFill>
                        <a:latin typeface="Times New Roman" pitchFamily="18" charset="0"/>
                        <a:ea typeface="標楷體" pitchFamily="65" charset="-120"/>
                        <a:cs typeface="Times New Roman" pitchFamily="18" charset="0"/>
                      </a:endParaRPr>
                    </a:p>
                  </a:txBody>
                  <a:tcPr marL="9528" marR="9528" marT="952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2.09</a:t>
                      </a: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3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(2.08)</a:t>
                      </a:r>
                    </a:p>
                  </a:txBody>
                  <a:tcPr marL="91448" marR="91448" marT="45700" marB="457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1" lang="en-US" altLang="zh-TW" sz="1400" b="1" i="0" u="none" strike="noStrike"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endParaRPr>
                    </a:p>
                  </a:txBody>
                  <a:tcPr marL="91451" marR="91451" marT="45699" marB="4569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en-US" altLang="zh-TW" sz="1400" b="1" i="0" u="none" strike="noStrike"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endParaRPr>
                    </a:p>
                  </a:txBody>
                  <a:tcPr marL="91448" marR="91448"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8" name="Object 40"/>
          <p:cNvGraphicFramePr>
            <a:graphicFrameLocks noChangeAspect="1"/>
          </p:cNvGraphicFramePr>
          <p:nvPr/>
        </p:nvGraphicFramePr>
        <p:xfrm>
          <a:off x="225425" y="1752600"/>
          <a:ext cx="8918575" cy="4233863"/>
        </p:xfrm>
        <a:graphic>
          <a:graphicData uri="http://schemas.openxmlformats.org/presentationml/2006/ole">
            <mc:AlternateContent xmlns:mc="http://schemas.openxmlformats.org/markup-compatibility/2006">
              <mc:Choice xmlns:v="urn:schemas-microsoft-com:vml" Requires="v">
                <p:oleObj spid="_x0000_s35087" name="多媒體項目" r:id="rId4" imgW="2286337" imgH="1007527" progId="">
                  <p:embed/>
                </p:oleObj>
              </mc:Choice>
              <mc:Fallback>
                <p:oleObj name="多媒體項目" r:id="rId4" imgW="2286337" imgH="1007527" progId="">
                  <p:embed/>
                  <p:pic>
                    <p:nvPicPr>
                      <p:cNvPr id="0" name="Object 40"/>
                      <p:cNvPicPr>
                        <a:picLocks noChangeAspect="1" noChangeArrowheads="1"/>
                      </p:cNvPicPr>
                      <p:nvPr/>
                    </p:nvPicPr>
                    <p:blipFill>
                      <a:blip r:embed="rId5">
                        <a:lum bright="70000" contrast="-70000"/>
                        <a:grayscl/>
                        <a:extLst>
                          <a:ext uri="{28A0092B-C50C-407E-A947-70E740481C1C}">
                            <a14:useLocalDpi xmlns:a14="http://schemas.microsoft.com/office/drawing/2010/main" val="0"/>
                          </a:ext>
                        </a:extLst>
                      </a:blip>
                      <a:srcRect/>
                      <a:stretch>
                        <a:fillRect/>
                      </a:stretch>
                    </p:blipFill>
                    <p:spPr bwMode="auto">
                      <a:xfrm>
                        <a:off x="225425" y="1752600"/>
                        <a:ext cx="8918575" cy="423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19" name="Text Box 5"/>
          <p:cNvSpPr txBox="1">
            <a:spLocks noChangeArrowheads="1"/>
          </p:cNvSpPr>
          <p:nvPr/>
        </p:nvSpPr>
        <p:spPr bwMode="auto">
          <a:xfrm>
            <a:off x="2195513" y="1989138"/>
            <a:ext cx="4953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spcBef>
                <a:spcPct val="50000"/>
              </a:spcBef>
            </a:pPr>
            <a:r>
              <a:rPr lang="zh-TW" altLang="en-US" sz="6000" b="1">
                <a:solidFill>
                  <a:srgbClr val="000099"/>
                </a:solidFill>
                <a:latin typeface="Times New Roman" pitchFamily="18" charset="0"/>
                <a:ea typeface="標楷體" pitchFamily="65" charset="-120"/>
              </a:rPr>
              <a:t>報告完畢</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sz="half" idx="4294967295"/>
          </p:nvPr>
        </p:nvSpPr>
        <p:spPr>
          <a:xfrm>
            <a:off x="179388" y="1196975"/>
            <a:ext cx="8778875" cy="5268913"/>
          </a:xfrm>
        </p:spPr>
        <p:txBody>
          <a:bodyPr/>
          <a:lstStyle/>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1800" b="1" dirty="0">
              <a:solidFill>
                <a:srgbClr val="000099"/>
              </a:solidFill>
              <a:latin typeface="Times New Roman" pitchFamily="18" charset="0"/>
            </a:endParaRPr>
          </a:p>
        </p:txBody>
      </p:sp>
      <p:sp>
        <p:nvSpPr>
          <p:cNvPr id="8195" name="Rectangle 4"/>
          <p:cNvSpPr>
            <a:spLocks noChangeArrowheads="1"/>
          </p:cNvSpPr>
          <p:nvPr/>
        </p:nvSpPr>
        <p:spPr bwMode="auto">
          <a:xfrm>
            <a:off x="163513" y="561975"/>
            <a:ext cx="8872537" cy="1282700"/>
          </a:xfrm>
          <a:prstGeom prst="rect">
            <a:avLst/>
          </a:prstGeom>
          <a:noFill/>
          <a:ln w="9525">
            <a:noFill/>
            <a:miter lim="800000"/>
            <a:headEnd/>
            <a:tailEnd/>
          </a:ln>
        </p:spPr>
        <p:txBody>
          <a:bodyPr>
            <a:spAutoFit/>
          </a:bodyPr>
          <a:lstStyle/>
          <a:p>
            <a:pPr marL="342900" indent="-342900">
              <a:defRPr/>
            </a:pPr>
            <a:r>
              <a:rPr lang="zh-TW" altLang="en-US" sz="2400" b="1" dirty="0">
                <a:solidFill>
                  <a:srgbClr val="002060"/>
                </a:solidFill>
                <a:latin typeface="Times New Roman" pitchFamily="18" charset="0"/>
                <a:ea typeface="標楷體" pitchFamily="65" charset="-120"/>
                <a:cs typeface="Times New Roman" pitchFamily="18" charset="0"/>
              </a:rPr>
              <a:t>一、公式說明</a:t>
            </a:r>
          </a:p>
          <a:p>
            <a:pPr>
              <a:defRPr/>
            </a:pPr>
            <a:r>
              <a:rPr lang="zh-TW" altLang="en-US" sz="2600" b="1" dirty="0">
                <a:solidFill>
                  <a:srgbClr val="0000CC"/>
                </a:solidFill>
                <a:latin typeface="Times New Roman" pitchFamily="18" charset="0"/>
                <a:ea typeface="標楷體" pitchFamily="65" charset="-120"/>
                <a:cs typeface="Times New Roman" pitchFamily="18" charset="0"/>
              </a:rPr>
              <a:t>依</a:t>
            </a:r>
            <a:r>
              <a:rPr lang="en-US" altLang="zh-TW" sz="2600" b="1" dirty="0">
                <a:solidFill>
                  <a:srgbClr val="0000CC"/>
                </a:solidFill>
                <a:latin typeface="Times New Roman" pitchFamily="18" charset="0"/>
                <a:ea typeface="標楷體" pitchFamily="65" charset="-120"/>
                <a:cs typeface="Times New Roman" pitchFamily="18" charset="0"/>
              </a:rPr>
              <a:t>107</a:t>
            </a:r>
            <a:r>
              <a:rPr lang="zh-TW" altLang="en-US" sz="2600" b="1" dirty="0">
                <a:solidFill>
                  <a:srgbClr val="0000CC"/>
                </a:solidFill>
                <a:latin typeface="Times New Roman" pitchFamily="18" charset="0"/>
                <a:ea typeface="標楷體" pitchFamily="65" charset="-120"/>
                <a:cs typeface="Times New Roman" pitchFamily="18" charset="0"/>
              </a:rPr>
              <a:t>年度再生能源電能躉購費率審定會會議結論，電能躉購費率計算公式如下：</a:t>
            </a:r>
            <a:endParaRPr kumimoji="0" lang="zh-TW" altLang="en-US" sz="2600" b="1" dirty="0">
              <a:solidFill>
                <a:srgbClr val="0000CC"/>
              </a:solidFill>
              <a:latin typeface="Times New Roman" pitchFamily="18" charset="0"/>
              <a:ea typeface="標楷體" pitchFamily="65" charset="-120"/>
              <a:cs typeface="Times New Roman" pitchFamily="18" charset="0"/>
            </a:endParaRPr>
          </a:p>
        </p:txBody>
      </p:sp>
      <p:sp>
        <p:nvSpPr>
          <p:cNvPr id="8196" name="標題 1"/>
          <p:cNvSpPr txBox="1">
            <a:spLocks/>
          </p:cNvSpPr>
          <p:nvPr/>
        </p:nvSpPr>
        <p:spPr bwMode="auto">
          <a:xfrm>
            <a:off x="1548258" y="73025"/>
            <a:ext cx="7488238" cy="547688"/>
          </a:xfrm>
          <a:prstGeom prst="rect">
            <a:avLst/>
          </a:prstGeom>
          <a:noFill/>
          <a:ln w="9525">
            <a:noFill/>
            <a:miter lim="800000"/>
            <a:headEnd/>
            <a:tailEnd/>
          </a:ln>
        </p:spPr>
        <p:txBody>
          <a:bodyPr/>
          <a:lstStyle/>
          <a:p>
            <a:pPr algn="ctr" eaLnBrk="0" hangingPunct="0">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壹、</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年度再生能源電能躉購費率計算公式</a:t>
            </a:r>
            <a:endPar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endParaRPr>
          </a:p>
        </p:txBody>
      </p:sp>
      <p:sp>
        <p:nvSpPr>
          <p:cNvPr id="6151"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032BECAF-F9E8-441A-93B1-E0AF1BC9AC6B}" type="slidenum">
              <a:rPr lang="en-US" altLang="zh-TW" smtClean="0"/>
              <a:pPr eaLnBrk="1" hangingPunct="1"/>
              <a:t>2</a:t>
            </a:fld>
            <a:endParaRPr lang="en-US" altLang="zh-TW"/>
          </a:p>
        </p:txBody>
      </p:sp>
      <p:grpSp>
        <p:nvGrpSpPr>
          <p:cNvPr id="36" name="Group 6"/>
          <p:cNvGrpSpPr>
            <a:grpSpLocks/>
          </p:cNvGrpSpPr>
          <p:nvPr/>
        </p:nvGrpSpPr>
        <p:grpSpPr bwMode="auto">
          <a:xfrm>
            <a:off x="179388" y="2031008"/>
            <a:ext cx="8820150" cy="3939476"/>
            <a:chOff x="158" y="1797"/>
            <a:chExt cx="5534" cy="1930"/>
          </a:xfrm>
        </p:grpSpPr>
        <p:sp>
          <p:nvSpPr>
            <p:cNvPr id="37" name="Text Box 6"/>
            <p:cNvSpPr txBox="1">
              <a:spLocks noChangeArrowheads="1"/>
            </p:cNvSpPr>
            <p:nvPr/>
          </p:nvSpPr>
          <p:spPr bwMode="auto">
            <a:xfrm>
              <a:off x="1134" y="1797"/>
              <a:ext cx="3929" cy="211"/>
            </a:xfrm>
            <a:prstGeom prst="rect">
              <a:avLst/>
            </a:prstGeom>
            <a:noFill/>
            <a:ln w="9525">
              <a:noFill/>
              <a:miter lim="800000"/>
              <a:headEnd/>
              <a:tailEnd/>
            </a:ln>
          </p:spPr>
          <p:txBody>
            <a:bodyPr>
              <a:spAutoFit/>
            </a:bodyPr>
            <a:lstStyle/>
            <a:p>
              <a:pPr>
                <a:spcBef>
                  <a:spcPct val="50000"/>
                </a:spcBef>
              </a:pPr>
              <a:r>
                <a:rPr lang="zh-TW" altLang="en-US" sz="2200" dirty="0">
                  <a:solidFill>
                    <a:srgbClr val="000000"/>
                  </a:solidFill>
                  <a:latin typeface="Times New Roman" pitchFamily="18" charset="0"/>
                  <a:ea typeface="標楷體" pitchFamily="65" charset="-120"/>
                </a:rPr>
                <a:t>期初設置成本 </a:t>
              </a:r>
              <a:r>
                <a:rPr lang="zh-TW" altLang="zh-TW" sz="2200" dirty="0">
                  <a:solidFill>
                    <a:srgbClr val="000000"/>
                  </a:solidFill>
                  <a:latin typeface="Times New Roman" pitchFamily="18" charset="0"/>
                  <a:ea typeface="標楷體" pitchFamily="65" charset="-120"/>
                </a:rPr>
                <a:t>× </a:t>
              </a:r>
              <a:r>
                <a:rPr lang="zh-TW" altLang="en-US" sz="2200" dirty="0">
                  <a:solidFill>
                    <a:srgbClr val="000000"/>
                  </a:solidFill>
                  <a:latin typeface="Times New Roman" pitchFamily="18" charset="0"/>
                  <a:ea typeface="標楷體" pitchFamily="65" charset="-120"/>
                </a:rPr>
                <a:t>資本還原因子 </a:t>
              </a:r>
              <a:r>
                <a:rPr lang="en-US" altLang="zh-TW" sz="2200" dirty="0">
                  <a:solidFill>
                    <a:srgbClr val="000000"/>
                  </a:solidFill>
                  <a:latin typeface="Times New Roman" pitchFamily="18" charset="0"/>
                  <a:ea typeface="標楷體" pitchFamily="65" charset="-120"/>
                </a:rPr>
                <a:t>+ </a:t>
              </a:r>
              <a:r>
                <a:rPr lang="zh-TW" altLang="en-US" sz="2200" dirty="0">
                  <a:solidFill>
                    <a:srgbClr val="000000"/>
                  </a:solidFill>
                  <a:latin typeface="Times New Roman" pitchFamily="18" charset="0"/>
                  <a:ea typeface="標楷體" pitchFamily="65" charset="-120"/>
                </a:rPr>
                <a:t>年運轉維護費</a:t>
              </a:r>
            </a:p>
          </p:txBody>
        </p:sp>
        <p:sp>
          <p:nvSpPr>
            <p:cNvPr id="38" name="Text Box 3"/>
            <p:cNvSpPr txBox="1">
              <a:spLocks noChangeArrowheads="1"/>
            </p:cNvSpPr>
            <p:nvPr/>
          </p:nvSpPr>
          <p:spPr bwMode="auto">
            <a:xfrm>
              <a:off x="215" y="1959"/>
              <a:ext cx="1050" cy="211"/>
            </a:xfrm>
            <a:prstGeom prst="rect">
              <a:avLst/>
            </a:prstGeom>
            <a:noFill/>
            <a:ln w="9525">
              <a:noFill/>
              <a:miter lim="800000"/>
              <a:headEnd/>
              <a:tailEnd/>
            </a:ln>
          </p:spPr>
          <p:txBody>
            <a:bodyPr>
              <a:spAutoFit/>
            </a:bodyPr>
            <a:lstStyle/>
            <a:p>
              <a:pPr>
                <a:spcBef>
                  <a:spcPct val="50000"/>
                </a:spcBef>
              </a:pPr>
              <a:r>
                <a:rPr lang="zh-TW" altLang="en-US" sz="2200">
                  <a:solidFill>
                    <a:srgbClr val="000000"/>
                  </a:solidFill>
                  <a:latin typeface="Times New Roman" pitchFamily="18" charset="0"/>
                  <a:ea typeface="標楷體" pitchFamily="65" charset="-120"/>
                </a:rPr>
                <a:t>躉購費率</a:t>
              </a:r>
              <a:r>
                <a:rPr lang="en-US" altLang="zh-TW" sz="2200">
                  <a:solidFill>
                    <a:srgbClr val="000000"/>
                  </a:solidFill>
                  <a:latin typeface="Times New Roman" pitchFamily="18" charset="0"/>
                  <a:ea typeface="標楷體" pitchFamily="65" charset="-120"/>
                </a:rPr>
                <a:t>=</a:t>
              </a:r>
            </a:p>
          </p:txBody>
        </p:sp>
        <p:sp>
          <p:nvSpPr>
            <p:cNvPr id="39" name="Line 4"/>
            <p:cNvSpPr>
              <a:spLocks noChangeShapeType="1"/>
            </p:cNvSpPr>
            <p:nvPr/>
          </p:nvSpPr>
          <p:spPr bwMode="auto">
            <a:xfrm>
              <a:off x="1189" y="2138"/>
              <a:ext cx="3434" cy="0"/>
            </a:xfrm>
            <a:prstGeom prst="line">
              <a:avLst/>
            </a:prstGeom>
            <a:noFill/>
            <a:ln w="19050">
              <a:solidFill>
                <a:schemeClr val="tx1"/>
              </a:solidFill>
              <a:round/>
              <a:headEnd/>
              <a:tailEnd/>
            </a:ln>
          </p:spPr>
          <p:txBody>
            <a:bodyPr/>
            <a:lstStyle/>
            <a:p>
              <a:endParaRPr lang="zh-TW" altLang="en-US" sz="1800" baseline="-25000">
                <a:solidFill>
                  <a:srgbClr val="000000"/>
                </a:solidFill>
                <a:latin typeface="Arial" charset="0"/>
                <a:ea typeface="新細明體" charset="-120"/>
              </a:endParaRPr>
            </a:p>
          </p:txBody>
        </p:sp>
        <p:sp>
          <p:nvSpPr>
            <p:cNvPr id="40" name="Text Box 5"/>
            <p:cNvSpPr txBox="1">
              <a:spLocks noChangeArrowheads="1"/>
            </p:cNvSpPr>
            <p:nvPr/>
          </p:nvSpPr>
          <p:spPr bwMode="auto">
            <a:xfrm>
              <a:off x="1109" y="2166"/>
              <a:ext cx="3260" cy="211"/>
            </a:xfrm>
            <a:prstGeom prst="rect">
              <a:avLst/>
            </a:prstGeom>
            <a:noFill/>
            <a:ln w="9525">
              <a:noFill/>
              <a:miter lim="800000"/>
              <a:headEnd/>
              <a:tailEnd/>
            </a:ln>
          </p:spPr>
          <p:txBody>
            <a:bodyPr>
              <a:spAutoFit/>
            </a:bodyPr>
            <a:lstStyle/>
            <a:p>
              <a:pPr algn="ctr">
                <a:spcBef>
                  <a:spcPct val="50000"/>
                </a:spcBef>
              </a:pPr>
              <a:r>
                <a:rPr lang="zh-TW" altLang="en-US" sz="2200">
                  <a:solidFill>
                    <a:srgbClr val="000000"/>
                  </a:solidFill>
                  <a:latin typeface="Times New Roman" pitchFamily="18" charset="0"/>
                  <a:ea typeface="標楷體" pitchFamily="65" charset="-120"/>
                </a:rPr>
                <a:t>年售電量</a:t>
              </a:r>
            </a:p>
          </p:txBody>
        </p:sp>
        <p:sp>
          <p:nvSpPr>
            <p:cNvPr id="41" name="Text Box 7"/>
            <p:cNvSpPr txBox="1">
              <a:spLocks noChangeArrowheads="1"/>
            </p:cNvSpPr>
            <p:nvPr/>
          </p:nvSpPr>
          <p:spPr bwMode="auto">
            <a:xfrm>
              <a:off x="203" y="2801"/>
              <a:ext cx="1496" cy="211"/>
            </a:xfrm>
            <a:prstGeom prst="rect">
              <a:avLst/>
            </a:prstGeom>
            <a:noFill/>
            <a:ln w="9525">
              <a:noFill/>
              <a:miter lim="800000"/>
              <a:headEnd/>
              <a:tailEnd/>
            </a:ln>
          </p:spPr>
          <p:txBody>
            <a:bodyPr>
              <a:spAutoFit/>
            </a:bodyPr>
            <a:lstStyle/>
            <a:p>
              <a:pPr>
                <a:spcBef>
                  <a:spcPct val="50000"/>
                </a:spcBef>
              </a:pPr>
              <a:r>
                <a:rPr lang="zh-TW" altLang="en-US" sz="2200">
                  <a:solidFill>
                    <a:srgbClr val="000000"/>
                  </a:solidFill>
                  <a:latin typeface="Times New Roman" pitchFamily="18" charset="0"/>
                  <a:ea typeface="標楷體" pitchFamily="65" charset="-120"/>
                </a:rPr>
                <a:t>資本還原因子</a:t>
              </a:r>
              <a:r>
                <a:rPr lang="en-US" altLang="zh-TW" sz="2200">
                  <a:solidFill>
                    <a:srgbClr val="000000"/>
                  </a:solidFill>
                  <a:latin typeface="Times New Roman" pitchFamily="18" charset="0"/>
                  <a:ea typeface="標楷體" pitchFamily="65" charset="-120"/>
                </a:rPr>
                <a:t>=</a:t>
              </a:r>
            </a:p>
          </p:txBody>
        </p:sp>
        <p:sp>
          <p:nvSpPr>
            <p:cNvPr id="42" name="Text Box 8"/>
            <p:cNvSpPr txBox="1">
              <a:spLocks noChangeArrowheads="1"/>
            </p:cNvSpPr>
            <p:nvPr/>
          </p:nvSpPr>
          <p:spPr bwMode="auto">
            <a:xfrm>
              <a:off x="1473" y="3033"/>
              <a:ext cx="2994" cy="211"/>
            </a:xfrm>
            <a:prstGeom prst="rect">
              <a:avLst/>
            </a:prstGeom>
            <a:noFill/>
            <a:ln w="9525">
              <a:noFill/>
              <a:miter lim="800000"/>
              <a:headEnd/>
              <a:tailEnd/>
            </a:ln>
          </p:spPr>
          <p:txBody>
            <a:bodyPr>
              <a:spAutoFit/>
            </a:bodyPr>
            <a:lstStyle/>
            <a:p>
              <a:pPr algn="ctr">
                <a:spcBef>
                  <a:spcPct val="50000"/>
                </a:spcBef>
              </a:pPr>
              <a:r>
                <a:rPr lang="en-US" altLang="zh-TW" sz="2200">
                  <a:solidFill>
                    <a:srgbClr val="000000"/>
                  </a:solidFill>
                  <a:latin typeface="Times New Roman" pitchFamily="18" charset="0"/>
                  <a:ea typeface="標楷體" pitchFamily="65" charset="-120"/>
                </a:rPr>
                <a:t>(1+</a:t>
              </a:r>
              <a:r>
                <a:rPr lang="zh-TW" altLang="en-US" sz="2200">
                  <a:solidFill>
                    <a:srgbClr val="000000"/>
                  </a:solidFill>
                  <a:latin typeface="Times New Roman" pitchFamily="18" charset="0"/>
                  <a:ea typeface="標楷體" pitchFamily="65" charset="-120"/>
                </a:rPr>
                <a:t>平均資金成本率</a:t>
              </a:r>
              <a:r>
                <a:rPr lang="en-US" altLang="zh-TW" sz="2200">
                  <a:solidFill>
                    <a:srgbClr val="000000"/>
                  </a:solidFill>
                  <a:latin typeface="Times New Roman" pitchFamily="18" charset="0"/>
                  <a:ea typeface="標楷體" pitchFamily="65" charset="-120"/>
                </a:rPr>
                <a:t>)</a:t>
              </a:r>
              <a:r>
                <a:rPr lang="zh-TW" altLang="en-US" sz="2200" baseline="70000">
                  <a:solidFill>
                    <a:srgbClr val="000000"/>
                  </a:solidFill>
                  <a:latin typeface="Times New Roman" pitchFamily="18" charset="0"/>
                  <a:ea typeface="標楷體" pitchFamily="65" charset="-120"/>
                </a:rPr>
                <a:t>躉購期間</a:t>
              </a:r>
              <a:r>
                <a:rPr lang="en-US" altLang="zh-TW" sz="2200">
                  <a:solidFill>
                    <a:srgbClr val="000000"/>
                  </a:solidFill>
                  <a:latin typeface="Times New Roman" pitchFamily="18" charset="0"/>
                  <a:ea typeface="標楷體" pitchFamily="65" charset="-120"/>
                </a:rPr>
                <a:t>-1</a:t>
              </a:r>
            </a:p>
          </p:txBody>
        </p:sp>
        <p:sp>
          <p:nvSpPr>
            <p:cNvPr id="43" name="Text Box 9"/>
            <p:cNvSpPr txBox="1">
              <a:spLocks noChangeArrowheads="1"/>
            </p:cNvSpPr>
            <p:nvPr/>
          </p:nvSpPr>
          <p:spPr bwMode="auto">
            <a:xfrm>
              <a:off x="1564" y="2568"/>
              <a:ext cx="3810" cy="211"/>
            </a:xfrm>
            <a:prstGeom prst="rect">
              <a:avLst/>
            </a:prstGeom>
            <a:noFill/>
            <a:ln w="9525">
              <a:noFill/>
              <a:miter lim="800000"/>
              <a:headEnd/>
              <a:tailEnd/>
            </a:ln>
          </p:spPr>
          <p:txBody>
            <a:bodyPr>
              <a:spAutoFit/>
            </a:bodyPr>
            <a:lstStyle/>
            <a:p>
              <a:pPr>
                <a:spcBef>
                  <a:spcPct val="50000"/>
                </a:spcBef>
              </a:pPr>
              <a:r>
                <a:rPr lang="zh-TW" altLang="en-US" sz="2200">
                  <a:solidFill>
                    <a:srgbClr val="000000"/>
                  </a:solidFill>
                  <a:latin typeface="Times New Roman" pitchFamily="18" charset="0"/>
                  <a:ea typeface="標楷體" pitchFamily="65" charset="-120"/>
                </a:rPr>
                <a:t>平均資金成本率 </a:t>
              </a:r>
              <a:r>
                <a:rPr lang="zh-TW" altLang="zh-TW" sz="2200">
                  <a:solidFill>
                    <a:srgbClr val="000000"/>
                  </a:solidFill>
                  <a:latin typeface="Times New Roman" pitchFamily="18" charset="0"/>
                  <a:ea typeface="標楷體" pitchFamily="65" charset="-120"/>
                </a:rPr>
                <a:t>×</a:t>
              </a:r>
              <a:r>
                <a:rPr lang="en-US" altLang="zh-TW" sz="2200">
                  <a:solidFill>
                    <a:srgbClr val="000000"/>
                  </a:solidFill>
                  <a:latin typeface="Times New Roman" pitchFamily="18" charset="0"/>
                  <a:ea typeface="標楷體" pitchFamily="65" charset="-120"/>
                </a:rPr>
                <a:t>  (1+</a:t>
              </a:r>
              <a:r>
                <a:rPr lang="zh-TW" altLang="en-US" sz="2200">
                  <a:solidFill>
                    <a:srgbClr val="000000"/>
                  </a:solidFill>
                  <a:latin typeface="Times New Roman" pitchFamily="18" charset="0"/>
                  <a:ea typeface="標楷體" pitchFamily="65" charset="-120"/>
                </a:rPr>
                <a:t>平均資金成本率</a:t>
              </a:r>
              <a:r>
                <a:rPr lang="en-US" altLang="zh-TW" sz="2200">
                  <a:solidFill>
                    <a:srgbClr val="000000"/>
                  </a:solidFill>
                  <a:latin typeface="Times New Roman" pitchFamily="18" charset="0"/>
                  <a:ea typeface="標楷體" pitchFamily="65" charset="-120"/>
                </a:rPr>
                <a:t>)</a:t>
              </a:r>
              <a:r>
                <a:rPr lang="zh-TW" altLang="en-US" sz="2200" baseline="70000">
                  <a:solidFill>
                    <a:srgbClr val="000000"/>
                  </a:solidFill>
                  <a:latin typeface="Times New Roman" pitchFamily="18" charset="0"/>
                  <a:ea typeface="標楷體" pitchFamily="65" charset="-120"/>
                </a:rPr>
                <a:t>躉購期間</a:t>
              </a:r>
            </a:p>
          </p:txBody>
        </p:sp>
        <p:sp>
          <p:nvSpPr>
            <p:cNvPr id="44" name="Line 10"/>
            <p:cNvSpPr>
              <a:spLocks noChangeShapeType="1"/>
            </p:cNvSpPr>
            <p:nvPr/>
          </p:nvSpPr>
          <p:spPr bwMode="auto">
            <a:xfrm>
              <a:off x="1519" y="2931"/>
              <a:ext cx="3673" cy="18"/>
            </a:xfrm>
            <a:prstGeom prst="line">
              <a:avLst/>
            </a:prstGeom>
            <a:noFill/>
            <a:ln w="19050">
              <a:solidFill>
                <a:schemeClr val="tx1"/>
              </a:solidFill>
              <a:round/>
              <a:headEnd/>
              <a:tailEnd/>
            </a:ln>
          </p:spPr>
          <p:txBody>
            <a:bodyPr/>
            <a:lstStyle/>
            <a:p>
              <a:endParaRPr lang="zh-TW" altLang="en-US" sz="1800" baseline="-25000">
                <a:solidFill>
                  <a:srgbClr val="000000"/>
                </a:solidFill>
                <a:latin typeface="Arial" charset="0"/>
                <a:ea typeface="新細明體" charset="-120"/>
              </a:endParaRPr>
            </a:p>
          </p:txBody>
        </p:sp>
        <p:sp>
          <p:nvSpPr>
            <p:cNvPr id="45" name="Text Box 11"/>
            <p:cNvSpPr txBox="1">
              <a:spLocks noChangeArrowheads="1"/>
            </p:cNvSpPr>
            <p:nvPr/>
          </p:nvSpPr>
          <p:spPr bwMode="auto">
            <a:xfrm>
              <a:off x="158" y="3516"/>
              <a:ext cx="5534" cy="211"/>
            </a:xfrm>
            <a:prstGeom prst="rect">
              <a:avLst/>
            </a:prstGeom>
            <a:noFill/>
            <a:ln w="9525">
              <a:noFill/>
              <a:miter lim="800000"/>
              <a:headEnd/>
              <a:tailEnd/>
            </a:ln>
          </p:spPr>
          <p:txBody>
            <a:bodyPr>
              <a:spAutoFit/>
            </a:bodyPr>
            <a:lstStyle/>
            <a:p>
              <a:pPr>
                <a:spcBef>
                  <a:spcPct val="50000"/>
                </a:spcBef>
              </a:pPr>
              <a:r>
                <a:rPr lang="zh-TW" altLang="en-US" sz="2200" dirty="0">
                  <a:solidFill>
                    <a:srgbClr val="000000"/>
                  </a:solidFill>
                  <a:latin typeface="Times New Roman" pitchFamily="18" charset="0"/>
                  <a:ea typeface="標楷體" pitchFamily="65" charset="-120"/>
                </a:rPr>
                <a:t>年運轉維護費</a:t>
              </a:r>
              <a:r>
                <a:rPr lang="en-US" altLang="zh-TW" sz="2200" dirty="0">
                  <a:solidFill>
                    <a:srgbClr val="000000"/>
                  </a:solidFill>
                  <a:latin typeface="Times New Roman" pitchFamily="18" charset="0"/>
                  <a:ea typeface="標楷體" pitchFamily="65" charset="-120"/>
                </a:rPr>
                <a:t>= </a:t>
              </a:r>
              <a:r>
                <a:rPr lang="zh-TW" altLang="en-US" sz="2200" dirty="0">
                  <a:solidFill>
                    <a:srgbClr val="000000"/>
                  </a:solidFill>
                  <a:latin typeface="Times New Roman" pitchFamily="18" charset="0"/>
                  <a:ea typeface="標楷體" pitchFamily="65" charset="-120"/>
                </a:rPr>
                <a:t>期初設置成本 </a:t>
              </a:r>
              <a:r>
                <a:rPr lang="en-US" altLang="en-US" sz="2200" dirty="0">
                  <a:solidFill>
                    <a:srgbClr val="000000"/>
                  </a:solidFill>
                  <a:latin typeface="Times New Roman" pitchFamily="18" charset="0"/>
                  <a:ea typeface="標楷體" pitchFamily="65" charset="-120"/>
                </a:rPr>
                <a:t>×</a:t>
              </a:r>
              <a:r>
                <a:rPr lang="zh-TW" altLang="en-US" sz="2200" dirty="0">
                  <a:solidFill>
                    <a:srgbClr val="000000"/>
                  </a:solidFill>
                  <a:latin typeface="Times New Roman" pitchFamily="18" charset="0"/>
                  <a:ea typeface="標楷體" pitchFamily="65" charset="-120"/>
                </a:rPr>
                <a:t>年運轉維護費占期初設置成本比例</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CFF52C5-FDEE-47E5-BBC5-405AE7441F1D}" type="slidenum">
              <a:rPr lang="en-US" altLang="zh-TW" smtClean="0"/>
              <a:pPr eaLnBrk="1" hangingPunct="1"/>
              <a:t>3</a:t>
            </a:fld>
            <a:endParaRPr lang="en-US" altLang="zh-TW"/>
          </a:p>
        </p:txBody>
      </p:sp>
      <p:sp>
        <p:nvSpPr>
          <p:cNvPr id="8" name="Text Box 5"/>
          <p:cNvSpPr txBox="1">
            <a:spLocks noChangeArrowheads="1"/>
          </p:cNvSpPr>
          <p:nvPr/>
        </p:nvSpPr>
        <p:spPr bwMode="auto">
          <a:xfrm>
            <a:off x="107950" y="692150"/>
            <a:ext cx="8856663" cy="563231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lvl1pPr marL="442913" indent="-442913"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marL="342900" indent="-342900" eaLnBrk="1" hangingPunct="1">
              <a:defRPr/>
            </a:pPr>
            <a:r>
              <a:rPr lang="zh-TW" altLang="en-US" sz="2400" dirty="0">
                <a:solidFill>
                  <a:srgbClr val="002060"/>
                </a:solidFill>
                <a:latin typeface="Times New Roman" panose="02020603050405020304" pitchFamily="18" charset="0"/>
                <a:ea typeface="+mn-ea"/>
                <a:cs typeface="Times New Roman" panose="02020603050405020304" pitchFamily="18" charset="0"/>
              </a:rPr>
              <a:t>二、公式意義與內涵</a:t>
            </a:r>
          </a:p>
          <a:p>
            <a:pPr marL="631825" indent="-539750" algn="just" eaLnBrk="1" hangingPunct="1">
              <a:spcBef>
                <a:spcPct val="50000"/>
              </a:spcBef>
              <a:buNone/>
            </a:pPr>
            <a:r>
              <a:rPr kumimoji="0" lang="en-US" altLang="zh-TW" sz="2400"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一</a:t>
            </a:r>
            <a:r>
              <a:rPr kumimoji="0" lang="en-US" altLang="zh-TW" sz="2400"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利用躉購合約期間內，再生能源發電業者各年期的淨收入</a:t>
            </a:r>
            <a:r>
              <a:rPr kumimoji="0" lang="en-US" altLang="zh-TW" sz="2400"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電費收入減運維費用</a:t>
            </a:r>
            <a:r>
              <a:rPr kumimoji="0" lang="en-US" altLang="zh-TW" sz="2400"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以平均資金成本率折現之後，令其</a:t>
            </a:r>
            <a:r>
              <a:rPr kumimoji="0" lang="zh-TW" altLang="en-US" sz="2400" u="sng" dirty="0">
                <a:solidFill>
                  <a:srgbClr val="FF0000"/>
                </a:solidFill>
                <a:latin typeface="Times New Roman" panose="02020603050405020304" pitchFamily="18" charset="0"/>
                <a:ea typeface="+mn-ea"/>
                <a:cs typeface="Times New Roman" panose="02020603050405020304" pitchFamily="18" charset="0"/>
              </a:rPr>
              <a:t>各年淨收入現值之和等於期初設置成本</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a:t>
            </a:r>
          </a:p>
          <a:p>
            <a:pPr marL="631825" indent="-539750" algn="just" eaLnBrk="1" hangingPunct="1">
              <a:spcBef>
                <a:spcPct val="50000"/>
              </a:spcBef>
              <a:buFont typeface="Wingdings" pitchFamily="2" charset="2"/>
              <a:buNone/>
            </a:pPr>
            <a:r>
              <a:rPr kumimoji="0" lang="en-US" altLang="zh-TW" sz="2400"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二</a:t>
            </a:r>
            <a:r>
              <a:rPr kumimoji="0" lang="en-US" altLang="zh-TW" sz="2400"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公式中的各項參數除期初設置成本之外，在計算公式中皆加以均化處理，以得到均化的躉購費率，因此，公式中之</a:t>
            </a:r>
            <a:r>
              <a:rPr kumimoji="0" lang="zh-TW" altLang="en-US" sz="2400" u="sng" dirty="0">
                <a:solidFill>
                  <a:srgbClr val="FF0000"/>
                </a:solidFill>
                <a:latin typeface="Times New Roman" panose="02020603050405020304" pitchFamily="18" charset="0"/>
                <a:ea typeface="+mn-ea"/>
                <a:cs typeface="Times New Roman" panose="02020603050405020304" pitchFamily="18" charset="0"/>
              </a:rPr>
              <a:t>參數皆為長期平均的概念</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a:t>
            </a:r>
          </a:p>
          <a:p>
            <a:pPr marL="631825" indent="-539750" algn="just" eaLnBrk="1" hangingPunct="1">
              <a:spcBef>
                <a:spcPct val="50000"/>
              </a:spcBef>
              <a:buFont typeface="Wingdings" pitchFamily="2" charset="2"/>
              <a:buNone/>
            </a:pPr>
            <a:r>
              <a:rPr kumimoji="0" lang="en-US" altLang="zh-TW" sz="2400"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三</a:t>
            </a:r>
            <a:r>
              <a:rPr kumimoji="0" lang="en-US" altLang="zh-TW" sz="2400"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各項參數以長期平均化後，各年之淨收入將成為以平均資金成本率為變數的等比級數，故可以將各年的加總值簡化為平均資金成本率與年數的關係式，稱之為「資本還原因子」。</a:t>
            </a:r>
          </a:p>
          <a:p>
            <a:pPr marL="631825" indent="-539750" algn="just" eaLnBrk="1" hangingPunct="1">
              <a:spcBef>
                <a:spcPct val="50000"/>
              </a:spcBef>
              <a:buFont typeface="Wingdings" pitchFamily="2" charset="2"/>
              <a:buNone/>
            </a:pPr>
            <a:r>
              <a:rPr kumimoji="0" lang="en-US" altLang="zh-TW" sz="2400"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四</a:t>
            </a:r>
            <a:r>
              <a:rPr kumimoji="0" lang="en-US" altLang="zh-TW" sz="2400"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資本還原因子中之平均資金成本率並不是指業者的投資報酬率，而是指計畫投入全部資金的報酬率，所以</a:t>
            </a:r>
            <a:r>
              <a:rPr kumimoji="0" lang="zh-TW" altLang="en-US" sz="2400" u="sng" dirty="0">
                <a:solidFill>
                  <a:srgbClr val="FF0000"/>
                </a:solidFill>
                <a:latin typeface="Times New Roman" panose="02020603050405020304" pitchFamily="18" charset="0"/>
                <a:ea typeface="+mn-ea"/>
                <a:cs typeface="Times New Roman" panose="02020603050405020304" pitchFamily="18" charset="0"/>
              </a:rPr>
              <a:t>平均資金成本率會等於自有資金與外借資金的平均報酬率</a:t>
            </a:r>
            <a:r>
              <a:rPr kumimoji="0" lang="zh-TW" altLang="en-US" sz="2400" dirty="0">
                <a:solidFill>
                  <a:srgbClr val="000099"/>
                </a:solidFill>
                <a:latin typeface="Times New Roman" panose="02020603050405020304" pitchFamily="18" charset="0"/>
                <a:ea typeface="+mn-ea"/>
                <a:cs typeface="Times New Roman" panose="02020603050405020304" pitchFamily="18" charset="0"/>
              </a:rPr>
              <a:t>。</a:t>
            </a:r>
          </a:p>
        </p:txBody>
      </p:sp>
      <p:sp>
        <p:nvSpPr>
          <p:cNvPr id="5" name="標題 1"/>
          <p:cNvSpPr txBox="1">
            <a:spLocks/>
          </p:cNvSpPr>
          <p:nvPr/>
        </p:nvSpPr>
        <p:spPr bwMode="auto">
          <a:xfrm>
            <a:off x="1548258" y="73025"/>
            <a:ext cx="7488238" cy="547688"/>
          </a:xfrm>
          <a:prstGeom prst="rect">
            <a:avLst/>
          </a:prstGeom>
          <a:noFill/>
          <a:ln w="9525">
            <a:noFill/>
            <a:miter lim="800000"/>
            <a:headEnd/>
            <a:tailEnd/>
          </a:ln>
        </p:spPr>
        <p:txBody>
          <a:bodyPr/>
          <a:lstStyle/>
          <a:p>
            <a:pPr algn="ctr" eaLnBrk="0" hangingPunct="0">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壹、</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年度再生能源電能躉購費率計算公式</a:t>
            </a:r>
            <a:endPar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9"/>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B5EEEC5E-165B-41A2-B6D8-DDC6894AF9F9}" type="slidenum">
              <a:rPr lang="en-US" altLang="zh-TW" smtClean="0"/>
              <a:pPr eaLnBrk="1" hangingPunct="1"/>
              <a:t>4</a:t>
            </a:fld>
            <a:endParaRPr lang="en-US" altLang="zh-TW"/>
          </a:p>
        </p:txBody>
      </p:sp>
      <p:sp>
        <p:nvSpPr>
          <p:cNvPr id="8" name="Text Box 4"/>
          <p:cNvSpPr txBox="1">
            <a:spLocks noChangeArrowheads="1"/>
          </p:cNvSpPr>
          <p:nvPr/>
        </p:nvSpPr>
        <p:spPr bwMode="auto">
          <a:xfrm>
            <a:off x="107950" y="692150"/>
            <a:ext cx="8569325" cy="4395049"/>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marL="342900" indent="-342900">
              <a:defRPr/>
            </a:pPr>
            <a:r>
              <a:rPr lang="zh-TW" altLang="en-US" sz="2400" b="1" dirty="0">
                <a:solidFill>
                  <a:srgbClr val="002060"/>
                </a:solidFill>
                <a:latin typeface="Times New Roman" panose="02020603050405020304" pitchFamily="18" charset="0"/>
                <a:ea typeface="+mn-ea"/>
                <a:cs typeface="Times New Roman" panose="02020603050405020304" pitchFamily="18" charset="0"/>
              </a:rPr>
              <a:t>三、公式特色</a:t>
            </a:r>
          </a:p>
          <a:p>
            <a:pPr marL="622300" indent="-541338" algn="just" hangingPunct="0">
              <a:lnSpc>
                <a:spcPct val="120000"/>
              </a:lnSpc>
              <a:spcBef>
                <a:spcPct val="35000"/>
              </a:spcBef>
              <a:buFontTx/>
              <a:buNone/>
            </a:pPr>
            <a:r>
              <a:rPr kumimoji="0" lang="en-US" altLang="zh-TW" sz="2400" b="1"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一</a:t>
            </a:r>
            <a:r>
              <a:rPr kumimoji="0" lang="en-US" altLang="zh-TW" sz="2400" b="1"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以</a:t>
            </a:r>
            <a:r>
              <a:rPr kumimoji="0" lang="zh-TW" altLang="en-US" sz="2400" b="1" u="sng" dirty="0">
                <a:solidFill>
                  <a:srgbClr val="FF0000"/>
                </a:solidFill>
                <a:latin typeface="Times New Roman" panose="02020603050405020304" pitchFamily="18" charset="0"/>
                <a:ea typeface="+mn-ea"/>
                <a:cs typeface="Times New Roman" panose="02020603050405020304" pitchFamily="18" charset="0"/>
              </a:rPr>
              <a:t>固定費率長期躉購</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方式，讓業者可掌握每期之現金流量，降低業者營運風險，符合國際饋網電價</a:t>
            </a:r>
            <a:r>
              <a:rPr kumimoji="0" lang="en-US" altLang="zh-TW" sz="2400" b="1" dirty="0">
                <a:solidFill>
                  <a:srgbClr val="000099"/>
                </a:solidFill>
                <a:latin typeface="Times New Roman" panose="02020603050405020304" pitchFamily="18" charset="0"/>
                <a:ea typeface="+mn-ea"/>
                <a:cs typeface="Times New Roman" panose="02020603050405020304" pitchFamily="18" charset="0"/>
              </a:rPr>
              <a:t>(Feed-in Tariff)</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之精神。</a:t>
            </a:r>
            <a:endParaRPr kumimoji="0" lang="en-US" altLang="zh-TW" sz="2400" b="1" dirty="0">
              <a:solidFill>
                <a:srgbClr val="000099"/>
              </a:solidFill>
              <a:latin typeface="Times New Roman" panose="02020603050405020304" pitchFamily="18" charset="0"/>
              <a:ea typeface="+mn-ea"/>
              <a:cs typeface="Times New Roman" panose="02020603050405020304" pitchFamily="18" charset="0"/>
            </a:endParaRPr>
          </a:p>
          <a:p>
            <a:pPr marL="622300" indent="-541338" algn="just" hangingPunct="0">
              <a:lnSpc>
                <a:spcPct val="120000"/>
              </a:lnSpc>
              <a:spcBef>
                <a:spcPct val="35000"/>
              </a:spcBef>
              <a:buFontTx/>
              <a:buNone/>
            </a:pPr>
            <a:r>
              <a:rPr kumimoji="0" lang="en-US" altLang="zh-TW" sz="2400" b="1"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二</a:t>
            </a:r>
            <a:r>
              <a:rPr kumimoji="0" lang="en-US" altLang="zh-TW" sz="2400" b="1"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鼓勵再生能源</a:t>
            </a:r>
            <a:r>
              <a:rPr kumimoji="0" lang="zh-TW" altLang="en-US" sz="2400" b="1" u="sng" dirty="0">
                <a:solidFill>
                  <a:srgbClr val="FF0000"/>
                </a:solidFill>
                <a:latin typeface="Times New Roman" panose="02020603050405020304" pitchFamily="18" charset="0"/>
                <a:ea typeface="+mn-ea"/>
                <a:cs typeface="Times New Roman" panose="02020603050405020304" pitchFamily="18" charset="0"/>
              </a:rPr>
              <a:t>資源較優之區域</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及</a:t>
            </a:r>
            <a:r>
              <a:rPr kumimoji="0" lang="zh-TW" altLang="en-US" sz="2400" b="1" u="sng" dirty="0">
                <a:solidFill>
                  <a:srgbClr val="FF0000"/>
                </a:solidFill>
                <a:latin typeface="Times New Roman" panose="02020603050405020304" pitchFamily="18" charset="0"/>
                <a:ea typeface="+mn-ea"/>
                <a:cs typeface="Times New Roman" panose="02020603050405020304" pitchFamily="18" charset="0"/>
              </a:rPr>
              <a:t>經營效率較佳</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之業者</a:t>
            </a:r>
            <a:r>
              <a:rPr kumimoji="0" lang="zh-TW" altLang="en-US" sz="2400" b="1" u="sng" dirty="0">
                <a:solidFill>
                  <a:srgbClr val="FF0000"/>
                </a:solidFill>
                <a:latin typeface="Times New Roman" panose="02020603050405020304" pitchFamily="18" charset="0"/>
                <a:ea typeface="+mn-ea"/>
                <a:cs typeface="Times New Roman" panose="02020603050405020304" pitchFamily="18" charset="0"/>
              </a:rPr>
              <a:t>優先進入市場</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，並給予業者提高發電量之誘因，以提昇再生能源之經濟效益。</a:t>
            </a:r>
          </a:p>
          <a:p>
            <a:pPr marL="622300" indent="-541338" algn="just" hangingPunct="0">
              <a:lnSpc>
                <a:spcPct val="120000"/>
              </a:lnSpc>
              <a:spcBef>
                <a:spcPct val="35000"/>
              </a:spcBef>
              <a:buFontTx/>
              <a:buNone/>
            </a:pPr>
            <a:r>
              <a:rPr kumimoji="0" lang="en-US" altLang="zh-TW" sz="2400" b="1"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三</a:t>
            </a:r>
            <a:r>
              <a:rPr kumimoji="0" lang="en-US" altLang="zh-TW" sz="2400" b="1" dirty="0">
                <a:solidFill>
                  <a:srgbClr val="000099"/>
                </a:solidFill>
                <a:latin typeface="Times New Roman" panose="02020603050405020304" pitchFamily="18" charset="0"/>
                <a:ea typeface="+mn-ea"/>
                <a:cs typeface="Times New Roman" panose="02020603050405020304" pitchFamily="18" charset="0"/>
              </a:rPr>
              <a:t>)</a:t>
            </a:r>
            <a:r>
              <a:rPr kumimoji="0" lang="zh-TW" altLang="en-US" sz="2400" b="1" u="sng" dirty="0">
                <a:solidFill>
                  <a:srgbClr val="FF0000"/>
                </a:solidFill>
                <a:latin typeface="Times New Roman" panose="02020603050405020304" pitchFamily="18" charset="0"/>
                <a:ea typeface="+mn-ea"/>
                <a:cs typeface="Times New Roman" panose="02020603050405020304" pitchFamily="18" charset="0"/>
              </a:rPr>
              <a:t>反映資金成本及投資風險溢酬</a:t>
            </a:r>
            <a:r>
              <a:rPr kumimoji="0" lang="zh-TW" altLang="en-US" sz="2400" b="1" dirty="0">
                <a:solidFill>
                  <a:srgbClr val="000099"/>
                </a:solidFill>
                <a:latin typeface="Times New Roman" panose="02020603050405020304" pitchFamily="18" charset="0"/>
                <a:ea typeface="+mn-ea"/>
                <a:cs typeface="Times New Roman" panose="02020603050405020304" pitchFamily="18" charset="0"/>
              </a:rPr>
              <a:t>，有助於費率水準可以維持業者合理利潤之訂定目的。</a:t>
            </a:r>
          </a:p>
        </p:txBody>
      </p:sp>
      <p:sp>
        <p:nvSpPr>
          <p:cNvPr id="5" name="標題 1"/>
          <p:cNvSpPr txBox="1">
            <a:spLocks/>
          </p:cNvSpPr>
          <p:nvPr/>
        </p:nvSpPr>
        <p:spPr bwMode="auto">
          <a:xfrm>
            <a:off x="1548258" y="73025"/>
            <a:ext cx="7488238" cy="547688"/>
          </a:xfrm>
          <a:prstGeom prst="rect">
            <a:avLst/>
          </a:prstGeom>
          <a:noFill/>
          <a:ln w="9525">
            <a:noFill/>
            <a:miter lim="800000"/>
            <a:headEnd/>
            <a:tailEnd/>
          </a:ln>
        </p:spPr>
        <p:txBody>
          <a:bodyPr/>
          <a:lstStyle/>
          <a:p>
            <a:pPr algn="ctr" eaLnBrk="0" hangingPunct="0">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壹、</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年度再生能源電能躉購費率計算公式</a:t>
            </a:r>
            <a:endPar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a:xfrm>
            <a:off x="7956377" y="6408738"/>
            <a:ext cx="1197148"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A5EF8B-9167-4B6E-912B-017AA34BE2C6}" type="slidenum">
              <a:rPr kumimoji="1" lang="en-US" altLang="zh-TW" sz="1400" b="0" i="0" u="none" strike="noStrike" kern="1200" cap="none" spc="0" normalizeH="0" baseline="0" noProof="0" smtClean="0">
                <a:ln>
                  <a:noFill/>
                </a:ln>
                <a:solidFill>
                  <a:srgbClr val="000000"/>
                </a:solidFill>
                <a:effectLst/>
                <a:uLnTx/>
                <a:uFillTx/>
                <a:latin typeface="Arial"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altLang="zh-TW" sz="1400" b="0" i="0" u="none" strike="noStrike" kern="1200" cap="none" spc="0" normalizeH="0" baseline="0" noProof="0" dirty="0">
              <a:ln>
                <a:noFill/>
              </a:ln>
              <a:solidFill>
                <a:srgbClr val="000000"/>
              </a:solidFill>
              <a:effectLst/>
              <a:uLnTx/>
              <a:uFillTx/>
              <a:latin typeface="Arial" charset="0"/>
              <a:ea typeface="新細明體" pitchFamily="18" charset="-120"/>
              <a:cs typeface="+mn-cs"/>
            </a:endParaRPr>
          </a:p>
        </p:txBody>
      </p:sp>
      <p:sp>
        <p:nvSpPr>
          <p:cNvPr id="8"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
        <p:nvSpPr>
          <p:cNvPr id="11" name="Rectangle 4"/>
          <p:cNvSpPr>
            <a:spLocks noChangeArrowheads="1"/>
          </p:cNvSpPr>
          <p:nvPr/>
        </p:nvSpPr>
        <p:spPr bwMode="auto">
          <a:xfrm>
            <a:off x="179512" y="692696"/>
            <a:ext cx="8712968" cy="6078587"/>
          </a:xfrm>
          <a:prstGeom prst="rect">
            <a:avLst/>
          </a:prstGeom>
          <a:noFill/>
          <a:ln w="9525">
            <a:noFill/>
            <a:miter lim="800000"/>
            <a:headEnd/>
            <a:tailEnd/>
          </a:ln>
        </p:spPr>
        <p:txBody>
          <a:bodyPr wrap="square">
            <a:spAutoFit/>
          </a:bodyPr>
          <a:lstStyle/>
          <a:p>
            <a:pPr marL="342900" indent="-342900">
              <a:defRPr/>
            </a:pPr>
            <a:r>
              <a:rPr lang="zh-TW" altLang="en-US" sz="2400" b="1" dirty="0">
                <a:solidFill>
                  <a:srgbClr val="000066"/>
                </a:solidFill>
                <a:latin typeface="Times New Roman" pitchFamily="18" charset="0"/>
                <a:ea typeface="標楷體" pitchFamily="65" charset="-120"/>
              </a:rPr>
              <a:t>一、電能躉購費率審定原則</a:t>
            </a:r>
            <a:endParaRPr lang="en-US" altLang="zh-TW" sz="2400" b="1" dirty="0">
              <a:solidFill>
                <a:srgbClr val="000066"/>
              </a:solidFill>
              <a:latin typeface="Times New Roman" pitchFamily="18" charset="0"/>
              <a:ea typeface="標楷體" pitchFamily="65" charset="-120"/>
            </a:endParaRPr>
          </a:p>
          <a:p>
            <a:pPr marL="900113" lvl="1" indent="-534988" algn="just" hangingPunct="0">
              <a:lnSpc>
                <a:spcPts val="3000"/>
              </a:lnSpc>
              <a:spcBef>
                <a:spcPts val="300"/>
              </a:spcBef>
              <a:buClr>
                <a:srgbClr val="3B812F"/>
              </a:buClr>
              <a:buSzPct val="60000"/>
              <a:defRPr/>
            </a:pP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一</a:t>
            </a: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為鼓勵再生能源發電設備設置，依再生能源發電技術進步情形檢討再生能源躉購類別及級距，並以技術較成熟、具節能減碳、經濟及產業發展效益者優先推廣。</a:t>
            </a:r>
          </a:p>
          <a:p>
            <a:pPr marL="900113" lvl="1" indent="-534988" algn="just" hangingPunct="0">
              <a:lnSpc>
                <a:spcPts val="3000"/>
              </a:lnSpc>
              <a:spcBef>
                <a:spcPts val="300"/>
              </a:spcBef>
              <a:buClr>
                <a:srgbClr val="3B812F"/>
              </a:buClr>
              <a:buSzPct val="60000"/>
              <a:defRPr/>
            </a:pP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二</a:t>
            </a: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審議各項參數應考量資料來源及參採數據之公信力、客觀性及適用於我國氣候及資源條件、用電需求等發展環境之特性。</a:t>
            </a:r>
          </a:p>
          <a:p>
            <a:pPr marL="900113" lvl="1" indent="-534988" algn="just" hangingPunct="0">
              <a:lnSpc>
                <a:spcPts val="3000"/>
              </a:lnSpc>
              <a:spcBef>
                <a:spcPts val="300"/>
              </a:spcBef>
              <a:buClr>
                <a:srgbClr val="3B812F"/>
              </a:buClr>
              <a:buSzPct val="60000"/>
              <a:defRPr/>
            </a:pP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三</a:t>
            </a: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考量再生能源整體發展及推廣目標達成情形，並兼顧我國環境保護、國土利用或相關政策，就相關費率及參數水準做適當調整。</a:t>
            </a:r>
          </a:p>
          <a:p>
            <a:pPr marL="900113" lvl="1" indent="-534988" algn="just" hangingPunct="0">
              <a:lnSpc>
                <a:spcPts val="3000"/>
              </a:lnSpc>
              <a:spcBef>
                <a:spcPts val="300"/>
              </a:spcBef>
              <a:buClr>
                <a:srgbClr val="3B812F"/>
              </a:buClr>
              <a:buSzPct val="60000"/>
              <a:defRPr/>
            </a:pP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四</a:t>
            </a: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優先鼓勵開發最佳資源場址，並得考量再生能源區域均衡發展效益，必要時得制定獎勵機制與訂定差異化費率。</a:t>
            </a:r>
          </a:p>
          <a:p>
            <a:pPr marL="900113" lvl="1" indent="-534988" algn="just" hangingPunct="0">
              <a:lnSpc>
                <a:spcPts val="3000"/>
              </a:lnSpc>
              <a:spcBef>
                <a:spcPts val="300"/>
              </a:spcBef>
              <a:buClr>
                <a:srgbClr val="3B812F"/>
              </a:buClr>
              <a:buSzPct val="60000"/>
              <a:defRPr/>
            </a:pP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五</a:t>
            </a: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顧及社會公平性，並考量衍生電費上漲之衝擊。 </a:t>
            </a:r>
          </a:p>
          <a:p>
            <a:pPr marL="900113" lvl="1" indent="-534988" algn="just" hangingPunct="0">
              <a:lnSpc>
                <a:spcPts val="3000"/>
              </a:lnSpc>
              <a:spcBef>
                <a:spcPts val="300"/>
              </a:spcBef>
              <a:buClr>
                <a:srgbClr val="3B812F"/>
              </a:buClr>
              <a:buSzPct val="60000"/>
              <a:defRPr/>
            </a:pP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六</a:t>
            </a:r>
            <a:r>
              <a:rPr kumimoji="0" lang="en-US" altLang="zh-TW" sz="2400" b="1" dirty="0">
                <a:solidFill>
                  <a:srgbClr val="000000"/>
                </a:solidFill>
                <a:latin typeface="Times New Roman" pitchFamily="18" charset="0"/>
                <a:ea typeface="標楷體"/>
              </a:rPr>
              <a:t>)</a:t>
            </a:r>
            <a:r>
              <a:rPr kumimoji="0" lang="zh-TW" altLang="en-US" sz="2400" b="1" dirty="0">
                <a:solidFill>
                  <a:srgbClr val="000000"/>
                </a:solidFill>
                <a:latin typeface="Times New Roman" pitchFamily="18" charset="0"/>
                <a:ea typeface="標楷體"/>
              </a:rPr>
              <a:t>分組會議討論議題所做之共同意見，提請審定會予以確認參採。</a:t>
            </a:r>
          </a:p>
        </p:txBody>
      </p:sp>
    </p:spTree>
    <p:extLst>
      <p:ext uri="{BB962C8B-B14F-4D97-AF65-F5344CB8AC3E}">
        <p14:creationId xmlns:p14="http://schemas.microsoft.com/office/powerpoint/2010/main" val="1223243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a:xfrm>
            <a:off x="7956377" y="6408738"/>
            <a:ext cx="1197148"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A5EF8B-9167-4B6E-912B-017AA34BE2C6}" type="slidenum">
              <a:rPr kumimoji="1" lang="en-US" altLang="zh-TW" sz="1400" b="0" i="0" u="none" strike="noStrike" kern="1200" cap="none" spc="0" normalizeH="0" baseline="0" noProof="0" smtClean="0">
                <a:ln>
                  <a:noFill/>
                </a:ln>
                <a:solidFill>
                  <a:srgbClr val="000000"/>
                </a:solidFill>
                <a:effectLst/>
                <a:uLnTx/>
                <a:uFillTx/>
                <a:latin typeface="Arial"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en-US" altLang="zh-TW" sz="1400" b="0" i="0" u="none" strike="noStrike" kern="1200" cap="none" spc="0" normalizeH="0" baseline="0" noProof="0" dirty="0">
              <a:ln>
                <a:noFill/>
              </a:ln>
              <a:solidFill>
                <a:srgbClr val="000000"/>
              </a:solidFill>
              <a:effectLst/>
              <a:uLnTx/>
              <a:uFillTx/>
              <a:latin typeface="Arial" charset="0"/>
              <a:ea typeface="新細明體" pitchFamily="18" charset="-120"/>
              <a:cs typeface="+mn-cs"/>
            </a:endParaRPr>
          </a:p>
        </p:txBody>
      </p:sp>
      <p:sp>
        <p:nvSpPr>
          <p:cNvPr id="9" name="Text Box 65"/>
          <p:cNvSpPr txBox="1">
            <a:spLocks noChangeArrowheads="1"/>
          </p:cNvSpPr>
          <p:nvPr/>
        </p:nvSpPr>
        <p:spPr bwMode="auto">
          <a:xfrm>
            <a:off x="755576" y="4725144"/>
            <a:ext cx="8280400" cy="46166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marL="633413" marR="0" lvl="0" indent="-633413" algn="l" defTabSz="914400" rtl="0" eaLnBrk="1" fontAlgn="auto" latinLnBrk="0" hangingPunct="1">
              <a:lnSpc>
                <a:spcPct val="1000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a:cs typeface="+mn-cs"/>
              </a:rPr>
              <a:t>註</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a:cs typeface="+mn-cs"/>
              </a:rPr>
              <a:t>1</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a:cs typeface="+mn-cs"/>
              </a:rPr>
              <a:t>：</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a:cs typeface="+mn-cs"/>
              </a:rPr>
              <a:t>( )</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a:cs typeface="+mn-cs"/>
              </a:rPr>
              <a:t>內數字為</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a:cs typeface="+mn-cs"/>
              </a:rPr>
              <a:t>106</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a:cs typeface="+mn-cs"/>
              </a:rPr>
              <a:t>年度公告數值。</a:t>
            </a:r>
          </a:p>
          <a:p>
            <a:pPr marL="633413" marR="0" lvl="0" indent="-633413" algn="l" defTabSz="914400" rtl="0" eaLnBrk="1" fontAlgn="auto" latinLnBrk="0" hangingPunct="1">
              <a:lnSpc>
                <a:spcPct val="1000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a:cs typeface="+mn-cs"/>
              </a:rPr>
              <a:t>註</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a:cs typeface="+mn-cs"/>
              </a:rPr>
              <a:t>2</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a:cs typeface="+mn-cs"/>
              </a:rPr>
              <a:t>：</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107</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年度下限費率為</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2.3226</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元</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度。</a:t>
            </a:r>
          </a:p>
        </p:txBody>
      </p:sp>
      <p:graphicFrame>
        <p:nvGraphicFramePr>
          <p:cNvPr id="6" name="Group 74">
            <a:extLst>
              <a:ext uri="{FF2B5EF4-FFF2-40B4-BE49-F238E27FC236}">
                <a16:creationId xmlns:a16="http://schemas.microsoft.com/office/drawing/2014/main" id="{70880E64-5D01-43E6-BDAF-8A5C0C2727BD}"/>
              </a:ext>
            </a:extLst>
          </p:cNvPr>
          <p:cNvGraphicFramePr>
            <a:graphicFrameLocks noGrp="1"/>
          </p:cNvGraphicFramePr>
          <p:nvPr>
            <p:extLst>
              <p:ext uri="{D42A27DB-BD31-4B8C-83A1-F6EECF244321}">
                <p14:modId xmlns:p14="http://schemas.microsoft.com/office/powerpoint/2010/main" val="911735536"/>
              </p:ext>
            </p:extLst>
          </p:nvPr>
        </p:nvGraphicFramePr>
        <p:xfrm>
          <a:off x="827584" y="1181170"/>
          <a:ext cx="7560840" cy="3471966"/>
        </p:xfrm>
        <a:graphic>
          <a:graphicData uri="http://schemas.openxmlformats.org/drawingml/2006/table">
            <a:tbl>
              <a:tblPr/>
              <a:tblGrid>
                <a:gridCol w="9361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1224136">
                  <a:extLst>
                    <a:ext uri="{9D8B030D-6E8A-4147-A177-3AD203B41FA5}">
                      <a16:colId xmlns:a16="http://schemas.microsoft.com/office/drawing/2014/main" val="20005"/>
                    </a:ext>
                  </a:extLst>
                </a:gridCol>
              </a:tblGrid>
              <a:tr h="864096">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類型</a:t>
                      </a:r>
                    </a:p>
                  </a:txBody>
                  <a:tcPr marL="91465" marR="91465"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級距</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defRPr/>
                      </a:pP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(kW)</a:t>
                      </a:r>
                      <a:endPar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65" marR="91465"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107</a:t>
                      </a: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年第一期</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躉購費率試算</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元</a:t>
                      </a:r>
                      <a:r>
                        <a:rPr kumimoji="1" lang="en-US" altLang="zh-TW"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度</a:t>
                      </a:r>
                      <a:r>
                        <a:rPr kumimoji="1" lang="en-US" altLang="zh-TW"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endPar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65" marR="91465"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與</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106</a:t>
                      </a: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年</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第二期比較</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endPar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65" marR="91465"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107</a:t>
                      </a: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年第二期</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defRPr/>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躉購費率試算</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defRPr/>
                      </a:pPr>
                      <a:r>
                        <a:rPr kumimoji="1" lang="en-US" altLang="zh-TW"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元</a:t>
                      </a:r>
                      <a:r>
                        <a:rPr kumimoji="1" lang="en-US" altLang="zh-TW"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度</a:t>
                      </a:r>
                      <a:r>
                        <a:rPr kumimoji="1" lang="en-US" altLang="zh-TW" sz="16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endPar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65" marR="91465"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與第</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rPr>
                        <a:t>107</a:t>
                      </a: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年</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rPr>
                        <a:t>第一期比較</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endPar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65" marR="91465"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0">
                <a:tc rowSpan="4">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屋頂型</a:t>
                      </a:r>
                    </a:p>
                  </a:txBody>
                  <a:tcPr marL="91465" marR="91465"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75000"/>
                        </a:lnSpc>
                        <a:spcBef>
                          <a:spcPct val="20000"/>
                        </a:spcBef>
                        <a:spcAft>
                          <a:spcPct val="0"/>
                        </a:spcAft>
                        <a:buClrTx/>
                        <a:buSzTx/>
                        <a:buFontTx/>
                        <a:buNone/>
                        <a:tabLst/>
                      </a:pPr>
                      <a:r>
                        <a:rPr kumimoji="1" lang="en-US"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 ~ &lt;20</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5.3848</a:t>
                      </a: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(6.1033)</a:t>
                      </a: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-11.77</a:t>
                      </a: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5.2827</a:t>
                      </a: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(6.1033)</a:t>
                      </a: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algn="ctr" defTabSz="914400" rtl="0" eaLnBrk="1" latinLnBrk="0" hangingPunct="1"/>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-1.90</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1"/>
                  </a:ext>
                </a:extLst>
              </a:tr>
              <a:tr h="36000">
                <a:tc vMerge="1">
                  <a:txBody>
                    <a:bodyPr/>
                    <a:lstStyle/>
                    <a:p>
                      <a:endParaRPr lang="zh-TW" altLang="en-US"/>
                    </a:p>
                  </a:txBody>
                  <a:tcPr/>
                </a:tc>
                <a:tc>
                  <a:txBody>
                    <a:bodyPr/>
                    <a:lstStyle/>
                    <a:p>
                      <a:pPr marL="0" marR="0" lvl="0" indent="0" algn="ctr" defTabSz="914400" rtl="0" eaLnBrk="0" fontAlgn="base" latinLnBrk="0" hangingPunct="0">
                        <a:lnSpc>
                          <a:spcPct val="75000"/>
                        </a:lnSpc>
                        <a:spcBef>
                          <a:spcPct val="20000"/>
                        </a:spcBef>
                        <a:spcAft>
                          <a:spcPct val="0"/>
                        </a:spcAft>
                        <a:buClrTx/>
                        <a:buSzTx/>
                        <a:buFontTx/>
                        <a:buNone/>
                        <a:tabLst/>
                      </a:pPr>
                      <a:r>
                        <a:rPr kumimoji="1" lang="en-US"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 20 ~ &lt; 100</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4.7906</a:t>
                      </a: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(4.9772)</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algn="ct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-3.75</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4.6885</a:t>
                      </a: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(4.9772)</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algn="ctr" defTabSz="914400" rtl="0" eaLnBrk="1" latinLnBrk="0" hangingPunct="1"/>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-2.13</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36000">
                <a:tc vMerge="1">
                  <a:txBody>
                    <a:bodyPr/>
                    <a:lstStyle/>
                    <a:p>
                      <a:endParaRPr lang="zh-TW" altLang="en-US"/>
                    </a:p>
                  </a:txBody>
                  <a:tcPr/>
                </a:tc>
                <a:tc>
                  <a:txBody>
                    <a:bodyPr/>
                    <a:lstStyle/>
                    <a:p>
                      <a:pPr marL="0" marR="0" lvl="0" indent="0" algn="ctr" defTabSz="914400" rtl="0" eaLnBrk="0" fontAlgn="base" latinLnBrk="0" hangingPunct="0">
                        <a:lnSpc>
                          <a:spcPct val="75000"/>
                        </a:lnSpc>
                        <a:spcBef>
                          <a:spcPct val="20000"/>
                        </a:spcBef>
                        <a:spcAft>
                          <a:spcPct val="0"/>
                        </a:spcAft>
                        <a:buClrTx/>
                        <a:buSzTx/>
                        <a:buFontTx/>
                        <a:buNone/>
                        <a:tabLst/>
                      </a:pPr>
                      <a:r>
                        <a:rPr kumimoji="1" lang="en-US"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 100 ~ &lt; 500</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4.4564</a:t>
                      </a:r>
                    </a:p>
                    <a:p>
                      <a:pPr algn="ctr"/>
                      <a:r>
                        <a:rPr lang="en-US" altLang="zh-TW" sz="1300" b="1" dirty="0">
                          <a:solidFill>
                            <a:srgbClr val="3399FF"/>
                          </a:solidFill>
                          <a:latin typeface="Times New Roman" pitchFamily="18" charset="0"/>
                          <a:ea typeface="標楷體" pitchFamily="65" charset="-120"/>
                          <a:cs typeface="Times New Roman" pitchFamily="18" charset="0"/>
                        </a:rPr>
                        <a:t>(4.5388)</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algn="ct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-1.82</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4.3636</a:t>
                      </a:r>
                    </a:p>
                    <a:p>
                      <a:pPr algn="ctr"/>
                      <a:r>
                        <a:rPr lang="en-US" altLang="zh-TW" sz="1300" b="1" dirty="0">
                          <a:solidFill>
                            <a:srgbClr val="3399FF"/>
                          </a:solidFill>
                          <a:latin typeface="Times New Roman" pitchFamily="18" charset="0"/>
                          <a:ea typeface="標楷體" pitchFamily="65" charset="-120"/>
                          <a:cs typeface="Times New Roman" pitchFamily="18" charset="0"/>
                        </a:rPr>
                        <a:t>(4.5388)</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algn="ctr" defTabSz="914400" rtl="0" eaLnBrk="1" latinLnBrk="0" hangingPunct="1"/>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-2.08</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3"/>
                  </a:ext>
                </a:extLst>
              </a:tr>
              <a:tr h="0">
                <a:tc vMerge="1">
                  <a:txBody>
                    <a:bodyPr/>
                    <a:lstStyle/>
                    <a:p>
                      <a:endParaRPr lang="zh-TW" altLang="en-US"/>
                    </a:p>
                  </a:txBody>
                  <a:tcPr/>
                </a:tc>
                <a:tc>
                  <a:txBody>
                    <a:bodyPr/>
                    <a:lstStyle/>
                    <a:p>
                      <a:pPr marL="0" marR="0" lvl="0" indent="0" algn="ctr" defTabSz="914400" rtl="0" eaLnBrk="0" fontAlgn="base" latinLnBrk="0" hangingPunct="0">
                        <a:lnSpc>
                          <a:spcPct val="75000"/>
                        </a:lnSpc>
                        <a:spcBef>
                          <a:spcPct val="20000"/>
                        </a:spcBef>
                        <a:spcAft>
                          <a:spcPct val="0"/>
                        </a:spcAft>
                        <a:buClrTx/>
                        <a:buSzTx/>
                        <a:buFontTx/>
                        <a:buNone/>
                        <a:tabLst/>
                      </a:pPr>
                      <a:r>
                        <a:rPr kumimoji="1" lang="en-US"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 500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4.3264</a:t>
                      </a:r>
                    </a:p>
                    <a:p>
                      <a:pPr algn="ctr"/>
                      <a:r>
                        <a:rPr lang="en-US" altLang="zh-TW" sz="1300" b="1" dirty="0">
                          <a:solidFill>
                            <a:srgbClr val="3399FF"/>
                          </a:solidFill>
                          <a:latin typeface="Times New Roman" pitchFamily="18" charset="0"/>
                          <a:ea typeface="標楷體" pitchFamily="65" charset="-120"/>
                          <a:cs typeface="Times New Roman" pitchFamily="18" charset="0"/>
                        </a:rPr>
                        <a:t>(4.4098)</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algn="ct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-1.89</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4.2429</a:t>
                      </a:r>
                    </a:p>
                    <a:p>
                      <a:pPr algn="ctr"/>
                      <a:r>
                        <a:rPr lang="en-US" altLang="zh-TW" sz="1300" b="1" dirty="0">
                          <a:solidFill>
                            <a:srgbClr val="3399FF"/>
                          </a:solidFill>
                          <a:latin typeface="Times New Roman" pitchFamily="18" charset="0"/>
                          <a:ea typeface="標楷體" pitchFamily="65" charset="-120"/>
                          <a:cs typeface="Times New Roman" pitchFamily="18" charset="0"/>
                        </a:rPr>
                        <a:t>(4.4098)</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algn="ctr" defTabSz="914400" rtl="0" eaLnBrk="1" latinLnBrk="0" hangingPunct="1"/>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-1.93</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r h="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地面型</a:t>
                      </a:r>
                    </a:p>
                  </a:txBody>
                  <a:tcPr marL="91465" marR="91465"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75000"/>
                        </a:lnSpc>
                        <a:spcBef>
                          <a:spcPct val="0"/>
                        </a:spcBef>
                        <a:spcAft>
                          <a:spcPct val="0"/>
                        </a:spcAft>
                        <a:buClrTx/>
                        <a:buSzTx/>
                        <a:buFontTx/>
                        <a:buNone/>
                        <a:tabLst/>
                      </a:pPr>
                      <a:r>
                        <a:rPr kumimoji="1" lang="en-US" altLang="en-US"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Times New Roman" pitchFamily="18" charset="0"/>
                        </a:rPr>
                        <a:t>≧</a:t>
                      </a:r>
                      <a:r>
                        <a:rPr kumimoji="1" lang="en-US" altLang="zh-TW"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4.3785</a:t>
                      </a:r>
                    </a:p>
                    <a:p>
                      <a:pPr algn="ctr"/>
                      <a:r>
                        <a:rPr lang="en-US" altLang="zh-TW" sz="1300" b="1" dirty="0">
                          <a:solidFill>
                            <a:srgbClr val="3399FF"/>
                          </a:solidFill>
                          <a:latin typeface="Times New Roman" pitchFamily="18" charset="0"/>
                          <a:ea typeface="標楷體" pitchFamily="65" charset="-120"/>
                          <a:cs typeface="Times New Roman" pitchFamily="18" charset="0"/>
                        </a:rPr>
                        <a:t>(4.5467)</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algn="ct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-3.70</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4.2943</a:t>
                      </a:r>
                    </a:p>
                    <a:p>
                      <a:pPr algn="ctr"/>
                      <a:r>
                        <a:rPr lang="en-US" altLang="zh-TW" sz="1300" b="1" dirty="0">
                          <a:solidFill>
                            <a:srgbClr val="3399FF"/>
                          </a:solidFill>
                          <a:latin typeface="Times New Roman" pitchFamily="18" charset="0"/>
                          <a:ea typeface="標楷體" pitchFamily="65" charset="-120"/>
                          <a:cs typeface="Times New Roman" pitchFamily="18" charset="0"/>
                        </a:rPr>
                        <a:t>(4.5467)</a:t>
                      </a:r>
                      <a:endParaRPr lang="zh-TW" altLang="en-US" sz="1300" b="1" dirty="0">
                        <a:solidFill>
                          <a:srgbClr val="3399FF"/>
                        </a:solidFill>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algn="ctr" defTabSz="914400" rtl="0" eaLnBrk="1" latinLnBrk="0" hangingPunct="1"/>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-1.92</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5"/>
                  </a:ext>
                </a:extLst>
              </a:tr>
              <a:tr h="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水面型</a:t>
                      </a:r>
                      <a:endPar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浮力式</a:t>
                      </a:r>
                      <a:r>
                        <a:rPr kumimoji="1" lang="en-US" altLang="zh-TW"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endParaRPr kumimoji="1" lang="zh-TW" altLang="en-US" sz="16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65" marR="91465"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75000"/>
                        </a:lnSpc>
                        <a:spcBef>
                          <a:spcPct val="0"/>
                        </a:spcBef>
                        <a:spcAft>
                          <a:spcPct val="0"/>
                        </a:spcAft>
                        <a:buClrTx/>
                        <a:buSzTx/>
                        <a:buFontTx/>
                        <a:buNone/>
                        <a:tabLst/>
                        <a:defRPr/>
                      </a:pPr>
                      <a:r>
                        <a:rPr kumimoji="1" lang="en-US"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4.7723</a:t>
                      </a:r>
                    </a:p>
                    <a:p>
                      <a:pPr algn="ctr"/>
                      <a:r>
                        <a:rPr lang="en-US" altLang="zh-TW" sz="1300" b="1" kern="1200" dirty="0">
                          <a:solidFill>
                            <a:srgbClr val="3399FF"/>
                          </a:solidFill>
                          <a:latin typeface="Times New Roman" pitchFamily="18" charset="0"/>
                          <a:ea typeface="標楷體" pitchFamily="65" charset="-120"/>
                          <a:cs typeface="Times New Roman" pitchFamily="18" charset="0"/>
                        </a:rPr>
                        <a:t>(4.9403)</a:t>
                      </a:r>
                      <a:endParaRPr lang="zh-TW" altLang="en-US" sz="1300" b="1" kern="1200" dirty="0">
                        <a:solidFill>
                          <a:srgbClr val="3399FF"/>
                        </a:solidFill>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algn="ctr"/>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-3.40</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algn="ctr"/>
                      <a:r>
                        <a:rPr kumimoji="1" lang="en-US" altLang="zh-TW" sz="1300" b="1" i="0" u="sng" strike="noStrike" kern="1200" cap="none" normalizeH="0" baseline="0" dirty="0">
                          <a:ln>
                            <a:noFill/>
                          </a:ln>
                          <a:solidFill>
                            <a:srgbClr val="FF0066"/>
                          </a:solidFill>
                          <a:effectLst/>
                          <a:latin typeface="Times New Roman" pitchFamily="18" charset="0"/>
                          <a:ea typeface="標楷體" pitchFamily="65" charset="-120"/>
                          <a:cs typeface="Times New Roman" pitchFamily="18" charset="0"/>
                        </a:rPr>
                        <a:t>4.6901</a:t>
                      </a:r>
                    </a:p>
                    <a:p>
                      <a:pPr algn="ctr"/>
                      <a:r>
                        <a:rPr lang="en-US" altLang="zh-TW" sz="1300" b="1" kern="1200" dirty="0">
                          <a:solidFill>
                            <a:srgbClr val="3399FF"/>
                          </a:solidFill>
                          <a:latin typeface="Times New Roman" pitchFamily="18" charset="0"/>
                          <a:ea typeface="標楷體" pitchFamily="65" charset="-120"/>
                          <a:cs typeface="Times New Roman" pitchFamily="18" charset="0"/>
                        </a:rPr>
                        <a:t>(4.9403)</a:t>
                      </a:r>
                      <a:endParaRPr lang="zh-TW" altLang="en-US" sz="1300" b="1" kern="1200" dirty="0">
                        <a:solidFill>
                          <a:srgbClr val="3399FF"/>
                        </a:solidFill>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algn="ctr" defTabSz="914400" rtl="0" eaLnBrk="1" latinLnBrk="0" hangingPunct="1"/>
                      <a:r>
                        <a:rPr kumimoji="1" lang="en-US" altLang="zh-TW"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rPr>
                        <a:t>-1.72</a:t>
                      </a:r>
                      <a:endParaRPr kumimoji="1" lang="zh-TW" altLang="en-US" sz="1300" b="1" i="0" u="none" strike="noStrike" kern="1200" cap="none" normalizeH="0" baseline="0" dirty="0">
                        <a:ln>
                          <a:noFill/>
                        </a:ln>
                        <a:solidFill>
                          <a:srgbClr val="3399FF"/>
                        </a:solidFill>
                        <a:effectLst/>
                        <a:latin typeface="Times New Roman" pitchFamily="18" charset="0"/>
                        <a:ea typeface="標楷體" pitchFamily="65" charset="-120"/>
                        <a:cs typeface="Times New Roman" pitchFamily="18" charset="0"/>
                      </a:endParaRPr>
                    </a:p>
                  </a:txBody>
                  <a:tcPr marL="9528" marR="9528" marT="95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6"/>
                  </a:ext>
                </a:extLst>
              </a:tr>
            </a:tbl>
          </a:graphicData>
        </a:graphic>
      </p:graphicFrame>
      <p:sp>
        <p:nvSpPr>
          <p:cNvPr id="8"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
        <p:nvSpPr>
          <p:cNvPr id="11" name="Rectangle 4"/>
          <p:cNvSpPr>
            <a:spLocks noChangeArrowheads="1"/>
          </p:cNvSpPr>
          <p:nvPr/>
        </p:nvSpPr>
        <p:spPr bwMode="auto">
          <a:xfrm>
            <a:off x="611560" y="692696"/>
            <a:ext cx="5632623" cy="461665"/>
          </a:xfrm>
          <a:prstGeom prst="rect">
            <a:avLst/>
          </a:prstGeom>
          <a:noFill/>
          <a:ln w="9525">
            <a:noFill/>
            <a:miter lim="800000"/>
            <a:headEnd/>
            <a:tailEnd/>
          </a:ln>
        </p:spPr>
        <p:txBody>
          <a:bodyPr wrap="square">
            <a:spAutoFit/>
          </a:bodyPr>
          <a:lstStyle/>
          <a:p>
            <a:pPr marL="342900" indent="-342900">
              <a:defRPr/>
            </a:pPr>
            <a:r>
              <a:rPr lang="zh-TW" altLang="en-US" sz="2400" b="1" dirty="0">
                <a:solidFill>
                  <a:srgbClr val="000066"/>
                </a:solidFill>
                <a:latin typeface="Times New Roman" pitchFamily="18" charset="0"/>
                <a:ea typeface="標楷體" pitchFamily="65" charset="-120"/>
              </a:rPr>
              <a:t>二、</a:t>
            </a:r>
            <a:r>
              <a:rPr lang="en-US" altLang="zh-TW" sz="2400" b="1" dirty="0">
                <a:solidFill>
                  <a:srgbClr val="000066"/>
                </a:solidFill>
                <a:latin typeface="Times New Roman" pitchFamily="18" charset="0"/>
                <a:ea typeface="標楷體" pitchFamily="65" charset="-120"/>
              </a:rPr>
              <a:t>107</a:t>
            </a:r>
            <a:r>
              <a:rPr lang="zh-TW" altLang="en-US" sz="2400" b="1" dirty="0">
                <a:solidFill>
                  <a:srgbClr val="000066"/>
                </a:solidFill>
                <a:latin typeface="Times New Roman" pitchFamily="18" charset="0"/>
                <a:ea typeface="標楷體" pitchFamily="65" charset="-120"/>
              </a:rPr>
              <a:t>年度太陽光電電能躉購費率試算</a:t>
            </a:r>
          </a:p>
        </p:txBody>
      </p:sp>
    </p:spTree>
    <p:extLst>
      <p:ext uri="{BB962C8B-B14F-4D97-AF65-F5344CB8AC3E}">
        <p14:creationId xmlns:p14="http://schemas.microsoft.com/office/powerpoint/2010/main" val="1772027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投影片編號版面配置區 1"/>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65000"/>
              <a:buFont typeface="Wingdings" pitchFamily="2" charset="2"/>
              <a:buChar char="n"/>
              <a:defRPr kumimoji="1" sz="3000">
                <a:solidFill>
                  <a:schemeClr val="tx1"/>
                </a:solidFill>
                <a:latin typeface="Arial" pitchFamily="34" charset="0"/>
                <a:ea typeface="標楷體" pitchFamily="65" charset="-120"/>
              </a:defRPr>
            </a:lvl1pPr>
            <a:lvl2pPr marL="742950" indent="-285750" eaLnBrk="0" hangingPunct="0">
              <a:spcBef>
                <a:spcPct val="20000"/>
              </a:spcBef>
              <a:buClr>
                <a:schemeClr val="accent2"/>
              </a:buClr>
              <a:buSzPct val="60000"/>
              <a:buFont typeface="Wingdings" pitchFamily="2" charset="2"/>
              <a:buChar char="q"/>
              <a:defRPr kumimoji="1" sz="2600">
                <a:solidFill>
                  <a:schemeClr val="tx1"/>
                </a:solidFill>
                <a:latin typeface="Arial" pitchFamily="34" charset="0"/>
                <a:ea typeface="標楷體" pitchFamily="65" charset="-120"/>
              </a:defRPr>
            </a:lvl2pPr>
            <a:lvl3pPr marL="1143000" indent="-228600" eaLnBrk="0" hangingPunct="0">
              <a:spcBef>
                <a:spcPct val="20000"/>
              </a:spcBef>
              <a:buClr>
                <a:schemeClr val="accent1"/>
              </a:buClr>
              <a:buSzPct val="65000"/>
              <a:buFont typeface="Wingdings" pitchFamily="2" charset="2"/>
              <a:buChar char="n"/>
              <a:defRPr kumimoji="1" sz="2200">
                <a:solidFill>
                  <a:schemeClr val="tx1"/>
                </a:solidFill>
                <a:latin typeface="Arial" pitchFamily="34" charset="0"/>
                <a:ea typeface="標楷體" pitchFamily="65" charset="-120"/>
              </a:defRPr>
            </a:lvl3pPr>
            <a:lvl4pPr marL="1600200" indent="-228600" eaLnBrk="0" hangingPunct="0">
              <a:spcBef>
                <a:spcPct val="20000"/>
              </a:spcBef>
              <a:buClr>
                <a:schemeClr val="accent2"/>
              </a:buClr>
              <a:buSzPct val="70000"/>
              <a:buFont typeface="Wingdings" pitchFamily="2" charset="2"/>
              <a:buChar char="q"/>
              <a:defRPr kumimoji="1" sz="2000">
                <a:solidFill>
                  <a:schemeClr val="tx1"/>
                </a:solidFill>
                <a:latin typeface="Arial" pitchFamily="34" charset="0"/>
                <a:ea typeface="標楷體" pitchFamily="65" charset="-120"/>
              </a:defRPr>
            </a:lvl4pPr>
            <a:lvl5pPr marL="2057400" indent="-228600" eaLnBrk="0" hangingPunct="0">
              <a:spcBef>
                <a:spcPct val="20000"/>
              </a:spcBef>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9pPr>
          </a:lstStyle>
          <a:p>
            <a:pPr algn="r" eaLnBrk="1" hangingPunct="1">
              <a:spcBef>
                <a:spcPct val="0"/>
              </a:spcBef>
              <a:buClrTx/>
              <a:buSzTx/>
              <a:buFontTx/>
              <a:buNone/>
            </a:pPr>
            <a:fld id="{BE0DD7AB-2D4F-4856-BE25-FC52B5A16162}" type="slidenum">
              <a:rPr lang="en-US" altLang="zh-TW" sz="1400">
                <a:solidFill>
                  <a:srgbClr val="000000"/>
                </a:solidFill>
                <a:ea typeface="新細明體" pitchFamily="18" charset="-120"/>
              </a:rPr>
              <a:pPr algn="r" eaLnBrk="1" hangingPunct="1">
                <a:spcBef>
                  <a:spcPct val="0"/>
                </a:spcBef>
                <a:buClrTx/>
                <a:buSzTx/>
                <a:buFontTx/>
                <a:buNone/>
              </a:pPr>
              <a:t>7</a:t>
            </a:fld>
            <a:endParaRPr lang="en-US" altLang="zh-TW" sz="1400">
              <a:solidFill>
                <a:srgbClr val="000000"/>
              </a:solidFill>
              <a:ea typeface="新細明體" pitchFamily="18" charset="-120"/>
            </a:endParaRPr>
          </a:p>
        </p:txBody>
      </p:sp>
      <p:sp>
        <p:nvSpPr>
          <p:cNvPr id="5" name="Rectangle 4"/>
          <p:cNvSpPr>
            <a:spLocks noChangeArrowheads="1"/>
          </p:cNvSpPr>
          <p:nvPr/>
        </p:nvSpPr>
        <p:spPr bwMode="auto">
          <a:xfrm>
            <a:off x="35495" y="404664"/>
            <a:ext cx="9118029" cy="422945"/>
          </a:xfrm>
          <a:prstGeom prst="rect">
            <a:avLst/>
          </a:prstGeom>
          <a:noFill/>
          <a:ln w="9525" algn="ctr">
            <a:noFill/>
            <a:miter lim="800000"/>
            <a:headEnd/>
            <a:tailEnd/>
          </a:ln>
        </p:spPr>
        <p:txBody>
          <a:bodyPr/>
          <a:lstStyle/>
          <a:p>
            <a:pPr marL="342900" indent="-255588" eaLnBrk="0" hangingPunct="0">
              <a:defRPr/>
            </a:pPr>
            <a:r>
              <a:rPr lang="zh-TW" altLang="en-US" sz="2200" b="1" dirty="0">
                <a:solidFill>
                  <a:srgbClr val="000066"/>
                </a:solidFill>
                <a:latin typeface="Times New Roman" pitchFamily="18" charset="0"/>
                <a:ea typeface="標楷體" pitchFamily="65" charset="-120"/>
              </a:rPr>
              <a:t>三</a:t>
            </a:r>
            <a:r>
              <a:rPr lang="zh-TW" altLang="zh-TW" sz="2200" b="1" dirty="0">
                <a:solidFill>
                  <a:srgbClr val="000066"/>
                </a:solidFill>
                <a:latin typeface="Times New Roman" pitchFamily="18" charset="0"/>
                <a:ea typeface="標楷體" pitchFamily="65" charset="-120"/>
              </a:rPr>
              <a:t>、</a:t>
            </a:r>
            <a:r>
              <a:rPr lang="zh-TW" altLang="en-US" sz="2200" b="1" dirty="0">
                <a:solidFill>
                  <a:srgbClr val="000066"/>
                </a:solidFill>
                <a:latin typeface="Times New Roman" pitchFamily="18" charset="0"/>
                <a:ea typeface="標楷體" pitchFamily="65" charset="-120"/>
              </a:rPr>
              <a:t>躉購制度獎勵及配套措施</a:t>
            </a:r>
            <a:endParaRPr lang="en-US" altLang="zh-TW" sz="2200" b="1" dirty="0">
              <a:solidFill>
                <a:srgbClr val="000066"/>
              </a:solidFill>
              <a:latin typeface="Times New Roman" pitchFamily="18" charset="0"/>
              <a:ea typeface="標楷體" pitchFamily="65" charset="-120"/>
            </a:endParaRPr>
          </a:p>
          <a:p>
            <a:pPr marL="627063" indent="-4763" eaLnBrk="0" hangingPunct="0">
              <a:spcBef>
                <a:spcPct val="5000"/>
              </a:spcBef>
              <a:spcAft>
                <a:spcPct val="5000"/>
              </a:spcAft>
              <a:buFont typeface="Wingdings" pitchFamily="2" charset="2"/>
              <a:buNone/>
              <a:defRPr/>
            </a:pPr>
            <a:r>
              <a:rPr lang="en-US" altLang="zh-TW" sz="2000" b="1" dirty="0">
                <a:solidFill>
                  <a:srgbClr val="000000"/>
                </a:solidFill>
                <a:latin typeface="Times New Roman" pitchFamily="18" charset="0"/>
                <a:ea typeface="標楷體"/>
                <a:sym typeface="Wingdings" pitchFamily="2" charset="2"/>
              </a:rPr>
              <a:t>107</a:t>
            </a:r>
            <a:r>
              <a:rPr lang="zh-TW" altLang="en-US" sz="2000" b="1" dirty="0">
                <a:solidFill>
                  <a:srgbClr val="000000"/>
                </a:solidFill>
                <a:latin typeface="Times New Roman" pitchFamily="18" charset="0"/>
                <a:ea typeface="標楷體"/>
                <a:sym typeface="Wingdings" pitchFamily="2" charset="2"/>
              </a:rPr>
              <a:t>年度第二次審定會決議採取以下</a:t>
            </a:r>
            <a:r>
              <a:rPr lang="en-US" altLang="zh-TW" sz="2000" b="1" dirty="0">
                <a:solidFill>
                  <a:srgbClr val="000000"/>
                </a:solidFill>
                <a:latin typeface="Times New Roman" pitchFamily="18" charset="0"/>
                <a:ea typeface="標楷體"/>
                <a:sym typeface="Wingdings" pitchFamily="2" charset="2"/>
              </a:rPr>
              <a:t>5</a:t>
            </a:r>
            <a:r>
              <a:rPr lang="zh-TW" altLang="en-US" sz="2000" b="1" dirty="0">
                <a:solidFill>
                  <a:srgbClr val="000000"/>
                </a:solidFill>
                <a:latin typeface="Times New Roman" pitchFamily="18" charset="0"/>
                <a:ea typeface="標楷體"/>
                <a:sym typeface="Wingdings" pitchFamily="2" charset="2"/>
              </a:rPr>
              <a:t>項機制，藉以提升再生能源設置誘因</a:t>
            </a:r>
            <a:endParaRPr lang="en-US" altLang="zh-TW" sz="2000" b="1" dirty="0">
              <a:solidFill>
                <a:srgbClr val="000000"/>
              </a:solidFill>
              <a:latin typeface="Times New Roman" pitchFamily="18" charset="0"/>
              <a:ea typeface="標楷體"/>
              <a:sym typeface="Wingdings" pitchFamily="2" charset="2"/>
            </a:endParaRPr>
          </a:p>
        </p:txBody>
      </p:sp>
      <p:graphicFrame>
        <p:nvGraphicFramePr>
          <p:cNvPr id="7" name="表格 6"/>
          <p:cNvGraphicFramePr>
            <a:graphicFrameLocks noGrp="1"/>
          </p:cNvGraphicFramePr>
          <p:nvPr>
            <p:extLst>
              <p:ext uri="{D42A27DB-BD31-4B8C-83A1-F6EECF244321}">
                <p14:modId xmlns:p14="http://schemas.microsoft.com/office/powerpoint/2010/main" val="2208378722"/>
              </p:ext>
            </p:extLst>
          </p:nvPr>
        </p:nvGraphicFramePr>
        <p:xfrm>
          <a:off x="107504" y="1196752"/>
          <a:ext cx="8928994" cy="4663524"/>
        </p:xfrm>
        <a:graphic>
          <a:graphicData uri="http://schemas.openxmlformats.org/drawingml/2006/table">
            <a:tbl>
              <a:tblPr firstRow="1" bandRow="1"/>
              <a:tblGrid>
                <a:gridCol w="1872208">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3672410">
                  <a:extLst>
                    <a:ext uri="{9D8B030D-6E8A-4147-A177-3AD203B41FA5}">
                      <a16:colId xmlns:a16="http://schemas.microsoft.com/office/drawing/2014/main" val="20003"/>
                    </a:ext>
                  </a:extLst>
                </a:gridCol>
              </a:tblGrid>
              <a:tr h="216024">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機制</a:t>
                      </a:r>
                    </a:p>
                  </a:txBody>
                  <a:tcPr marL="91428" marR="91428" marT="45734" marB="45734">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目的</a:t>
                      </a:r>
                    </a:p>
                  </a:txBody>
                  <a:tcPr marL="91428" marR="91428" marT="45734" marB="45734">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措施起始年</a:t>
                      </a:r>
                    </a:p>
                  </a:txBody>
                  <a:tcPr marL="91428" marR="91428" marT="45734" marB="45734">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年度做法</a:t>
                      </a:r>
                    </a:p>
                  </a:txBody>
                  <a:tcPr marL="91428" marR="91428" marT="45734" marB="45734">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56405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離島費率獎勵機制</a:t>
                      </a:r>
                    </a:p>
                  </a:txBody>
                  <a:tcPr marL="91428" marR="91428" marT="45734" marB="45734"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為取代離島地區發電成本，故以費率加成獎勵鼓勵離島地區設置再生能源。</a:t>
                      </a: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103</a:t>
                      </a: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a:t>
                      </a: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just"/>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各類再生能源發電設備設置於離島地區，所適用之</a:t>
                      </a:r>
                      <a:r>
                        <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年度躉購費率說明如下：</a:t>
                      </a:r>
                      <a:endPar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176213" marR="0" lvl="1" indent="-176213" algn="just"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若</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離島地區之電力系統</a:t>
                      </a:r>
                      <a:r>
                        <a:rPr kumimoji="1" lang="zh-TW" altLang="en-US" sz="16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未</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以海底電纜與台灣本島電網聯結者，其躉購費率加成比例</a:t>
                      </a:r>
                      <a:r>
                        <a:rPr kumimoji="1" lang="zh-TW" altLang="en-US" sz="16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維持</a:t>
                      </a:r>
                      <a:r>
                        <a:rPr kumimoji="1" lang="en-US" altLang="zh-TW" sz="16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15%</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endPar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a:p>
                      <a:pPr marL="176213" marR="0" lvl="1" indent="-176213" algn="just" defTabSz="914400" rtl="0" eaLnBrk="1" fontAlgn="auto" latinLnBrk="0" hangingPunct="1">
                        <a:lnSpc>
                          <a:spcPct val="100000"/>
                        </a:lnSpc>
                        <a:spcBef>
                          <a:spcPts val="0"/>
                        </a:spcBef>
                        <a:spcAft>
                          <a:spcPts val="0"/>
                        </a:spcAft>
                        <a:buClrTx/>
                        <a:buSzTx/>
                        <a:buFontTx/>
                        <a:buNone/>
                        <a:tabLst/>
                        <a:defRPr/>
                      </a:pPr>
                      <a:r>
                        <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2.</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考量海底電纜與本島聯結後，再生能源開發商</a:t>
                      </a:r>
                      <a:r>
                        <a:rPr kumimoji="1" lang="zh-TW" altLang="en-US" sz="16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仍需</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定期前往離島地區進行設備維護以使設備有效維持運轉，故</a:t>
                      </a:r>
                      <a:r>
                        <a:rPr lang="zh-TW" altLang="en-US" sz="16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若</a:t>
                      </a:r>
                      <a:r>
                        <a:rPr kumimoji="1" lang="zh-TW" altLang="en-US" sz="16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離島地區之電力系統以海底電纜與台灣本島電網聯結者</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，其躉購費率</a:t>
                      </a:r>
                      <a:r>
                        <a:rPr kumimoji="1" lang="zh-TW" altLang="en-US" sz="16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加成比例</a:t>
                      </a:r>
                      <a:r>
                        <a:rPr kumimoji="1" lang="zh-TW" altLang="en-US" sz="16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mn-cs"/>
                        </a:rPr>
                        <a:t>則調整</a:t>
                      </a:r>
                      <a:r>
                        <a:rPr kumimoji="1" lang="zh-TW" altLang="en-US" sz="16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為</a:t>
                      </a:r>
                      <a:r>
                        <a:rPr kumimoji="1" lang="en-US" altLang="zh-TW" sz="16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4</a:t>
                      </a:r>
                      <a:r>
                        <a:rPr kumimoji="1" lang="en-US" altLang="zh-TW" sz="16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a:t>
                      </a:r>
                      <a:r>
                        <a:rPr kumimoji="1" lang="zh-TW" altLang="en-US"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endParaRPr kumimoji="1" lang="en-US" altLang="zh-TW" sz="16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a:txBody>
                  <a:tcPr marL="91428" marR="91428" marT="45734" marB="45734"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56405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躉購費率與區域費率討論之連結</a:t>
                      </a:r>
                    </a:p>
                  </a:txBody>
                  <a:tcPr marL="91428" marR="91428" marT="45734" marB="45734"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hangingPunct="0"/>
                      <a:r>
                        <a:rPr lang="zh-TW" altLang="en-US" sz="1600" b="1" dirty="0">
                          <a:solidFill>
                            <a:srgbClr val="000000"/>
                          </a:solidFill>
                          <a:latin typeface="Times New Roman" panose="02020603050405020304" pitchFamily="18" charset="0"/>
                          <a:cs typeface="Times New Roman" panose="02020603050405020304" pitchFamily="18" charset="0"/>
                        </a:rPr>
                        <a:t>為解決北部尖峰用電需求及反映北部地區最佳優良場址日照資源，躉購費率以加成比例方式，提高北部地區設置誘因。</a:t>
                      </a:r>
                      <a:endPar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a:t>
                      </a: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just" defTabSz="914400" rtl="0" eaLnBrk="1" fontAlgn="auto" latinLnBrk="0" hangingPunct="1">
                        <a:lnSpc>
                          <a:spcPct val="100000"/>
                        </a:lnSpc>
                        <a:spcBef>
                          <a:spcPts val="0"/>
                        </a:spcBef>
                        <a:spcAft>
                          <a:spcPts val="0"/>
                        </a:spcAft>
                        <a:buClrTx/>
                        <a:buSzTx/>
                        <a:buFontTx/>
                        <a:buNone/>
                        <a:tabLst/>
                        <a:defRPr/>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考量</a:t>
                      </a:r>
                      <a:r>
                        <a:rPr lang="zh-TW" altLang="en-US" sz="1600" b="1" dirty="0">
                          <a:solidFill>
                            <a:srgbClr val="000000"/>
                          </a:solidFill>
                          <a:latin typeface="Times New Roman" pitchFamily="18" charset="0"/>
                          <a:cs typeface="Times New Roman" pitchFamily="18" charset="0"/>
                        </a:rPr>
                        <a:t>北部地區與審定會使用參數</a:t>
                      </a:r>
                      <a:r>
                        <a:rPr lang="en-US" altLang="zh-TW" sz="1600" b="1" dirty="0">
                          <a:solidFill>
                            <a:srgbClr val="000000"/>
                          </a:solidFill>
                          <a:latin typeface="Times New Roman" pitchFamily="18" charset="0"/>
                          <a:cs typeface="Times New Roman" pitchFamily="18" charset="0"/>
                        </a:rPr>
                        <a:t>(</a:t>
                      </a:r>
                      <a:r>
                        <a:rPr lang="en-US" altLang="zh-TW" sz="1600" b="1" u="sng" kern="1200" dirty="0">
                          <a:solidFill>
                            <a:srgbClr val="FF0066"/>
                          </a:solidFill>
                          <a:latin typeface="Times New Roman" pitchFamily="18" charset="0"/>
                          <a:ea typeface="標楷體" pitchFamily="65" charset="-120"/>
                          <a:cs typeface="Times New Roman" pitchFamily="18" charset="0"/>
                        </a:rPr>
                        <a:t>13.68%</a:t>
                      </a:r>
                      <a:r>
                        <a:rPr lang="en-US" altLang="zh-TW" sz="1600" b="1" dirty="0">
                          <a:solidFill>
                            <a:srgbClr val="000000"/>
                          </a:solidFill>
                          <a:latin typeface="Times New Roman" pitchFamily="18" charset="0"/>
                          <a:cs typeface="Times New Roman" pitchFamily="18" charset="0"/>
                        </a:rPr>
                        <a:t>)</a:t>
                      </a:r>
                      <a:r>
                        <a:rPr lang="zh-TW" altLang="en-US" sz="1600" b="1" dirty="0">
                          <a:solidFill>
                            <a:srgbClr val="000000"/>
                          </a:solidFill>
                          <a:latin typeface="Times New Roman" pitchFamily="18" charset="0"/>
                          <a:cs typeface="Times New Roman" pitchFamily="18" charset="0"/>
                        </a:rPr>
                        <a:t>及實際發電量</a:t>
                      </a:r>
                      <a:r>
                        <a:rPr lang="en-US" altLang="zh-TW" sz="1600" b="1" dirty="0">
                          <a:solidFill>
                            <a:srgbClr val="000000"/>
                          </a:solidFill>
                          <a:latin typeface="Times New Roman" pitchFamily="18" charset="0"/>
                          <a:cs typeface="Times New Roman" pitchFamily="18" charset="0"/>
                        </a:rPr>
                        <a:t>(</a:t>
                      </a:r>
                      <a:r>
                        <a:rPr lang="en-US" altLang="zh-TW" sz="1600" b="1" u="sng" kern="1200" dirty="0">
                          <a:solidFill>
                            <a:srgbClr val="FF0066"/>
                          </a:solidFill>
                          <a:latin typeface="Times New Roman" pitchFamily="18" charset="0"/>
                          <a:ea typeface="標楷體" pitchFamily="65" charset="-120"/>
                          <a:cs typeface="Times New Roman" pitchFamily="18" charset="0"/>
                        </a:rPr>
                        <a:t>14.23%</a:t>
                      </a:r>
                      <a:r>
                        <a:rPr lang="en-US" altLang="zh-TW" sz="1600" b="1" dirty="0">
                          <a:solidFill>
                            <a:srgbClr val="000000"/>
                          </a:solidFill>
                          <a:latin typeface="Times New Roman" pitchFamily="18" charset="0"/>
                          <a:cs typeface="Times New Roman" pitchFamily="18" charset="0"/>
                        </a:rPr>
                        <a:t>)</a:t>
                      </a:r>
                      <a:r>
                        <a:rPr lang="zh-TW" altLang="en-US" sz="1600" b="1" dirty="0">
                          <a:solidFill>
                            <a:srgbClr val="000000"/>
                          </a:solidFill>
                          <a:latin typeface="Times New Roman" pitchFamily="18" charset="0"/>
                          <a:cs typeface="Times New Roman" pitchFamily="18" charset="0"/>
                        </a:rPr>
                        <a:t>差距之平均，</a:t>
                      </a: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北部地區</a:t>
                      </a:r>
                      <a:r>
                        <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含北北基、桃竹苗及宜花）</a:t>
                      </a:r>
                      <a:r>
                        <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年度電能躉購費率按實際公告之躉購費率加成</a:t>
                      </a:r>
                      <a:r>
                        <a:rPr lang="en-US" altLang="zh-TW" sz="1600" b="1" u="sng" kern="1200" dirty="0">
                          <a:solidFill>
                            <a:srgbClr val="FF0066"/>
                          </a:solidFill>
                          <a:latin typeface="Times New Roman" pitchFamily="18" charset="0"/>
                          <a:ea typeface="標楷體" pitchFamily="65" charset="-120"/>
                          <a:cs typeface="Times New Roman" pitchFamily="18" charset="0"/>
                        </a:rPr>
                        <a:t>15%</a:t>
                      </a: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8"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1371496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投影片編號版面配置區 1"/>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65000"/>
              <a:buFont typeface="Wingdings" pitchFamily="2" charset="2"/>
              <a:buChar char="n"/>
              <a:defRPr kumimoji="1" sz="3000">
                <a:solidFill>
                  <a:schemeClr val="tx1"/>
                </a:solidFill>
                <a:latin typeface="Arial" pitchFamily="34" charset="0"/>
                <a:ea typeface="標楷體" pitchFamily="65" charset="-120"/>
              </a:defRPr>
            </a:lvl1pPr>
            <a:lvl2pPr marL="742950" indent="-285750" eaLnBrk="0" hangingPunct="0">
              <a:spcBef>
                <a:spcPct val="20000"/>
              </a:spcBef>
              <a:buClr>
                <a:schemeClr val="accent2"/>
              </a:buClr>
              <a:buSzPct val="60000"/>
              <a:buFont typeface="Wingdings" pitchFamily="2" charset="2"/>
              <a:buChar char="q"/>
              <a:defRPr kumimoji="1" sz="2600">
                <a:solidFill>
                  <a:schemeClr val="tx1"/>
                </a:solidFill>
                <a:latin typeface="Arial" pitchFamily="34" charset="0"/>
                <a:ea typeface="標楷體" pitchFamily="65" charset="-120"/>
              </a:defRPr>
            </a:lvl2pPr>
            <a:lvl3pPr marL="1143000" indent="-228600" eaLnBrk="0" hangingPunct="0">
              <a:spcBef>
                <a:spcPct val="20000"/>
              </a:spcBef>
              <a:buClr>
                <a:schemeClr val="accent1"/>
              </a:buClr>
              <a:buSzPct val="65000"/>
              <a:buFont typeface="Wingdings" pitchFamily="2" charset="2"/>
              <a:buChar char="n"/>
              <a:defRPr kumimoji="1" sz="2200">
                <a:solidFill>
                  <a:schemeClr val="tx1"/>
                </a:solidFill>
                <a:latin typeface="Arial" pitchFamily="34" charset="0"/>
                <a:ea typeface="標楷體" pitchFamily="65" charset="-120"/>
              </a:defRPr>
            </a:lvl3pPr>
            <a:lvl4pPr marL="1600200" indent="-228600" eaLnBrk="0" hangingPunct="0">
              <a:spcBef>
                <a:spcPct val="20000"/>
              </a:spcBef>
              <a:buClr>
                <a:schemeClr val="accent2"/>
              </a:buClr>
              <a:buSzPct val="70000"/>
              <a:buFont typeface="Wingdings" pitchFamily="2" charset="2"/>
              <a:buChar char="q"/>
              <a:defRPr kumimoji="1" sz="2000">
                <a:solidFill>
                  <a:schemeClr val="tx1"/>
                </a:solidFill>
                <a:latin typeface="Arial" pitchFamily="34" charset="0"/>
                <a:ea typeface="標楷體" pitchFamily="65" charset="-120"/>
              </a:defRPr>
            </a:lvl4pPr>
            <a:lvl5pPr marL="2057400" indent="-228600" eaLnBrk="0" hangingPunct="0">
              <a:spcBef>
                <a:spcPct val="20000"/>
              </a:spcBef>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9pPr>
          </a:lstStyle>
          <a:p>
            <a:pPr algn="r" eaLnBrk="1" hangingPunct="1">
              <a:spcBef>
                <a:spcPct val="0"/>
              </a:spcBef>
              <a:buClrTx/>
              <a:buSzTx/>
              <a:buFontTx/>
              <a:buNone/>
            </a:pPr>
            <a:fld id="{BE0DD7AB-2D4F-4856-BE25-FC52B5A16162}" type="slidenum">
              <a:rPr lang="en-US" altLang="zh-TW" sz="1400">
                <a:solidFill>
                  <a:srgbClr val="000000"/>
                </a:solidFill>
                <a:ea typeface="新細明體" pitchFamily="18" charset="-120"/>
              </a:rPr>
              <a:pPr algn="r" eaLnBrk="1" hangingPunct="1">
                <a:spcBef>
                  <a:spcPct val="0"/>
                </a:spcBef>
                <a:buClrTx/>
                <a:buSzTx/>
                <a:buFontTx/>
                <a:buNone/>
              </a:pPr>
              <a:t>8</a:t>
            </a:fld>
            <a:endParaRPr lang="en-US" altLang="zh-TW" sz="1400">
              <a:solidFill>
                <a:srgbClr val="000000"/>
              </a:solidFill>
              <a:ea typeface="新細明體" pitchFamily="18" charset="-120"/>
            </a:endParaRPr>
          </a:p>
        </p:txBody>
      </p:sp>
      <p:sp>
        <p:nvSpPr>
          <p:cNvPr id="5" name="Rectangle 4"/>
          <p:cNvSpPr>
            <a:spLocks noChangeArrowheads="1"/>
          </p:cNvSpPr>
          <p:nvPr/>
        </p:nvSpPr>
        <p:spPr bwMode="auto">
          <a:xfrm>
            <a:off x="35495" y="404664"/>
            <a:ext cx="9118029" cy="422945"/>
          </a:xfrm>
          <a:prstGeom prst="rect">
            <a:avLst/>
          </a:prstGeom>
          <a:noFill/>
          <a:ln w="9525" algn="ctr">
            <a:noFill/>
            <a:miter lim="800000"/>
            <a:headEnd/>
            <a:tailEnd/>
          </a:ln>
        </p:spPr>
        <p:txBody>
          <a:bodyPr/>
          <a:lstStyle/>
          <a:p>
            <a:pPr marL="342900" indent="-255588" eaLnBrk="0" hangingPunct="0">
              <a:defRPr/>
            </a:pPr>
            <a:r>
              <a:rPr lang="zh-TW" altLang="en-US" sz="2200" b="1" dirty="0">
                <a:solidFill>
                  <a:srgbClr val="000066"/>
                </a:solidFill>
                <a:latin typeface="Times New Roman" pitchFamily="18" charset="0"/>
                <a:ea typeface="標楷體" pitchFamily="65" charset="-120"/>
              </a:rPr>
              <a:t>三</a:t>
            </a:r>
            <a:r>
              <a:rPr lang="zh-TW" altLang="zh-TW" sz="2200" b="1" dirty="0">
                <a:solidFill>
                  <a:srgbClr val="000066"/>
                </a:solidFill>
                <a:latin typeface="Times New Roman" pitchFamily="18" charset="0"/>
                <a:ea typeface="標楷體" pitchFamily="65" charset="-120"/>
              </a:rPr>
              <a:t>、</a:t>
            </a:r>
            <a:r>
              <a:rPr lang="zh-TW" altLang="en-US" sz="2200" b="1" dirty="0">
                <a:solidFill>
                  <a:srgbClr val="000066"/>
                </a:solidFill>
                <a:latin typeface="Times New Roman" pitchFamily="18" charset="0"/>
                <a:ea typeface="標楷體" pitchFamily="65" charset="-120"/>
              </a:rPr>
              <a:t>躉購制度獎勵及配套措施</a:t>
            </a:r>
            <a:endParaRPr lang="en-US" altLang="zh-TW" sz="2200" b="1" dirty="0">
              <a:solidFill>
                <a:srgbClr val="000066"/>
              </a:solidFill>
              <a:latin typeface="Times New Roman" pitchFamily="18" charset="0"/>
              <a:ea typeface="標楷體" pitchFamily="65" charset="-120"/>
            </a:endParaRPr>
          </a:p>
          <a:p>
            <a:pPr marL="723900" indent="-4763" eaLnBrk="0" hangingPunct="0">
              <a:spcBef>
                <a:spcPct val="5000"/>
              </a:spcBef>
              <a:spcAft>
                <a:spcPct val="5000"/>
              </a:spcAft>
              <a:buFont typeface="Wingdings" pitchFamily="2" charset="2"/>
              <a:buNone/>
              <a:defRPr/>
            </a:pPr>
            <a:r>
              <a:rPr lang="en-US" altLang="zh-TW" sz="2000" b="1" dirty="0">
                <a:solidFill>
                  <a:srgbClr val="000000"/>
                </a:solidFill>
                <a:latin typeface="Times New Roman" pitchFamily="18" charset="0"/>
                <a:ea typeface="標楷體"/>
                <a:sym typeface="Wingdings" pitchFamily="2" charset="2"/>
              </a:rPr>
              <a:t>107</a:t>
            </a:r>
            <a:r>
              <a:rPr lang="zh-TW" altLang="en-US" sz="2000" b="1" dirty="0">
                <a:solidFill>
                  <a:srgbClr val="000000"/>
                </a:solidFill>
                <a:latin typeface="Times New Roman" pitchFamily="18" charset="0"/>
                <a:ea typeface="標楷體"/>
                <a:sym typeface="Wingdings" pitchFamily="2" charset="2"/>
              </a:rPr>
              <a:t>年度第二次審定會決議採取以下</a:t>
            </a:r>
            <a:r>
              <a:rPr lang="en-US" altLang="zh-TW" sz="2000" b="1" dirty="0">
                <a:solidFill>
                  <a:srgbClr val="000000"/>
                </a:solidFill>
                <a:latin typeface="Times New Roman" pitchFamily="18" charset="0"/>
                <a:ea typeface="標楷體"/>
                <a:sym typeface="Wingdings" pitchFamily="2" charset="2"/>
              </a:rPr>
              <a:t>5</a:t>
            </a:r>
            <a:r>
              <a:rPr lang="zh-TW" altLang="en-US" sz="2000" b="1" dirty="0">
                <a:solidFill>
                  <a:srgbClr val="000000"/>
                </a:solidFill>
                <a:latin typeface="Times New Roman" pitchFamily="18" charset="0"/>
                <a:ea typeface="標楷體"/>
                <a:sym typeface="Wingdings" pitchFamily="2" charset="2"/>
              </a:rPr>
              <a:t>項機制，藉以提升再生能源設置誘因</a:t>
            </a:r>
            <a:endParaRPr lang="en-US" altLang="zh-TW" sz="2000" b="1" dirty="0">
              <a:solidFill>
                <a:srgbClr val="000000"/>
              </a:solidFill>
              <a:latin typeface="Times New Roman" pitchFamily="18" charset="0"/>
              <a:ea typeface="標楷體"/>
              <a:sym typeface="Wingdings" pitchFamily="2" charset="2"/>
            </a:endParaRPr>
          </a:p>
        </p:txBody>
      </p:sp>
      <p:graphicFrame>
        <p:nvGraphicFramePr>
          <p:cNvPr id="7" name="表格 6"/>
          <p:cNvGraphicFramePr>
            <a:graphicFrameLocks noGrp="1"/>
          </p:cNvGraphicFramePr>
          <p:nvPr>
            <p:extLst>
              <p:ext uri="{D42A27DB-BD31-4B8C-83A1-F6EECF244321}">
                <p14:modId xmlns:p14="http://schemas.microsoft.com/office/powerpoint/2010/main" val="380995114"/>
              </p:ext>
            </p:extLst>
          </p:nvPr>
        </p:nvGraphicFramePr>
        <p:xfrm>
          <a:off x="179512" y="1196752"/>
          <a:ext cx="8784976" cy="4907364"/>
        </p:xfrm>
        <a:graphic>
          <a:graphicData uri="http://schemas.openxmlformats.org/drawingml/2006/table">
            <a:tbl>
              <a:tblPr firstRow="1" bandRow="1"/>
              <a:tblGrid>
                <a:gridCol w="2016224">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2664296">
                  <a:extLst>
                    <a:ext uri="{9D8B030D-6E8A-4147-A177-3AD203B41FA5}">
                      <a16:colId xmlns:a16="http://schemas.microsoft.com/office/drawing/2014/main" val="20003"/>
                    </a:ext>
                  </a:extLst>
                </a:gridCol>
              </a:tblGrid>
              <a:tr h="216024">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機制</a:t>
                      </a:r>
                    </a:p>
                  </a:txBody>
                  <a:tcPr marL="91428" marR="91428" marT="45734" marB="45734">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目的</a:t>
                      </a:r>
                    </a:p>
                  </a:txBody>
                  <a:tcPr marL="91428" marR="91428" marT="45734" marB="45734">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措施起始年</a:t>
                      </a:r>
                    </a:p>
                  </a:txBody>
                  <a:tcPr marL="91428" marR="91428" marT="45734" marB="45734">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年度做法</a:t>
                      </a:r>
                    </a:p>
                  </a:txBody>
                  <a:tcPr marL="91428" marR="91428" marT="45734" marB="45734">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4351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太陽光電高效能模組躉購費率加成機制</a:t>
                      </a:r>
                    </a:p>
                  </a:txBody>
                  <a:tcPr marL="91428" marR="91428" marT="45734" marB="45734"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just" defTabSz="914400" rtl="0" eaLnBrk="1" fontAlgn="auto" latinLnBrk="0" hangingPunct="0">
                        <a:lnSpc>
                          <a:spcPct val="100000"/>
                        </a:lnSpc>
                        <a:spcBef>
                          <a:spcPts val="0"/>
                        </a:spcBef>
                        <a:spcAft>
                          <a:spcPts val="0"/>
                        </a:spcAft>
                        <a:buClrTx/>
                        <a:buSzTx/>
                        <a:buFontTx/>
                        <a:buNone/>
                        <a:tabLst/>
                        <a:defRPr/>
                      </a:pP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為鼓勵太陽光電模組能持續朝高效率及高性能系統發展，且期望能在有限的屋頂及土地資源下，</a:t>
                      </a: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創造出最大的設置容量，引導高規格產品進入市場</a:t>
                      </a:r>
                      <a:r>
                        <a:rPr lang="zh-TW"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進行區分產品差異及促進產業升級</a:t>
                      </a: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，提升國內太陽光電產品水準。</a:t>
                      </a: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106</a:t>
                      </a:r>
                      <a:endPar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zh-TW" altLang="zh-TW" sz="1600" b="1" kern="1200" dirty="0">
                          <a:solidFill>
                            <a:srgbClr val="000000"/>
                          </a:solidFill>
                          <a:latin typeface="Times New Roman" panose="02020603050405020304" pitchFamily="18" charset="0"/>
                          <a:ea typeface="+mn-ea"/>
                          <a:cs typeface="Times New Roman" panose="02020603050405020304" pitchFamily="18" charset="0"/>
                        </a:rPr>
                        <a:t>全數採用取得經濟部標準檢驗局「太陽光電系統結晶矽、薄膜模組實施自願性產品驗證」證書</a:t>
                      </a:r>
                      <a:r>
                        <a:rPr kumimoji="0" lang="zh-TW" altLang="en-US" sz="1600" b="1" kern="1200" dirty="0">
                          <a:solidFill>
                            <a:srgbClr val="000000"/>
                          </a:solidFill>
                          <a:latin typeface="Times New Roman" panose="02020603050405020304" pitchFamily="18" charset="0"/>
                          <a:ea typeface="+mn-ea"/>
                          <a:cs typeface="Times New Roman" panose="02020603050405020304" pitchFamily="18" charset="0"/>
                        </a:rPr>
                        <a:t>，且</a:t>
                      </a:r>
                      <a:r>
                        <a:rPr kumimoji="0" lang="zh-TW" altLang="zh-TW" sz="1600" b="1" kern="1200" dirty="0">
                          <a:solidFill>
                            <a:srgbClr val="000000"/>
                          </a:solidFill>
                          <a:latin typeface="Times New Roman" panose="02020603050405020304" pitchFamily="18" charset="0"/>
                          <a:ea typeface="+mn-ea"/>
                          <a:cs typeface="Times New Roman" panose="02020603050405020304" pitchFamily="18" charset="0"/>
                        </a:rPr>
                        <a:t>該證書有效期間內出廠之太陽光電模組</a:t>
                      </a:r>
                      <a:r>
                        <a:rPr kumimoji="0" lang="zh-TW" altLang="en-US" sz="1600" b="1" kern="1200" dirty="0">
                          <a:solidFill>
                            <a:srgbClr val="000000"/>
                          </a:solidFill>
                          <a:latin typeface="Times New Roman" panose="02020603050405020304" pitchFamily="18" charset="0"/>
                          <a:ea typeface="+mn-ea"/>
                          <a:cs typeface="Times New Roman" panose="02020603050405020304" pitchFamily="18" charset="0"/>
                        </a:rPr>
                        <a:t>，並其躉</a:t>
                      </a:r>
                      <a:r>
                        <a:rPr kumimoji="0" lang="zh-TW" altLang="en-US" sz="1600" b="1" dirty="0">
                          <a:solidFill>
                            <a:srgbClr val="000000"/>
                          </a:solidFill>
                          <a:latin typeface="Times New Roman" panose="02020603050405020304" pitchFamily="18" charset="0"/>
                          <a:ea typeface="+mn-ea"/>
                          <a:cs typeface="Times New Roman" panose="02020603050405020304" pitchFamily="18" charset="0"/>
                        </a:rPr>
                        <a:t>購費率適用</a:t>
                      </a:r>
                      <a:r>
                        <a:rPr kumimoji="0" lang="en-US" altLang="zh-TW" sz="1600" b="1" dirty="0">
                          <a:solidFill>
                            <a:srgbClr val="000000"/>
                          </a:solidFill>
                          <a:latin typeface="Times New Roman" panose="02020603050405020304" pitchFamily="18" charset="0"/>
                          <a:ea typeface="+mn-ea"/>
                          <a:cs typeface="Times New Roman" panose="02020603050405020304" pitchFamily="18" charset="0"/>
                        </a:rPr>
                        <a:t>107</a:t>
                      </a:r>
                      <a:r>
                        <a:rPr kumimoji="0" lang="zh-TW" altLang="en-US" sz="1600" b="1" dirty="0">
                          <a:solidFill>
                            <a:srgbClr val="000000"/>
                          </a:solidFill>
                          <a:latin typeface="Times New Roman" panose="02020603050405020304" pitchFamily="18" charset="0"/>
                          <a:ea typeface="+mn-ea"/>
                          <a:cs typeface="Times New Roman" panose="02020603050405020304" pitchFamily="18" charset="0"/>
                        </a:rPr>
                        <a:t>年度完工上限費率者，其</a:t>
                      </a:r>
                      <a:r>
                        <a:rPr kumimoji="0" lang="en-US" altLang="zh-TW" sz="1600" b="1" dirty="0">
                          <a:solidFill>
                            <a:srgbClr val="000000"/>
                          </a:solidFill>
                          <a:latin typeface="Times New Roman" panose="02020603050405020304" pitchFamily="18" charset="0"/>
                          <a:ea typeface="+mn-ea"/>
                          <a:cs typeface="Times New Roman" panose="02020603050405020304" pitchFamily="18" charset="0"/>
                        </a:rPr>
                        <a:t>107</a:t>
                      </a:r>
                      <a:r>
                        <a:rPr kumimoji="0" lang="zh-TW" altLang="en-US" sz="1600" b="1" dirty="0">
                          <a:solidFill>
                            <a:srgbClr val="000000"/>
                          </a:solidFill>
                          <a:latin typeface="Times New Roman" panose="02020603050405020304" pitchFamily="18" charset="0"/>
                          <a:ea typeface="+mn-ea"/>
                          <a:cs typeface="Times New Roman" panose="02020603050405020304" pitchFamily="18" charset="0"/>
                        </a:rPr>
                        <a:t>年</a:t>
                      </a:r>
                      <a:r>
                        <a:rPr kumimoji="0" lang="zh-TW" altLang="en-US" sz="1600" b="1" kern="1200" dirty="0">
                          <a:solidFill>
                            <a:srgbClr val="FF0066"/>
                          </a:solidFill>
                          <a:latin typeface="Times New Roman" panose="02020603050405020304" pitchFamily="18" charset="0"/>
                          <a:ea typeface="+mn-ea"/>
                          <a:cs typeface="Times New Roman" panose="02020603050405020304" pitchFamily="18" charset="0"/>
                        </a:rPr>
                        <a:t>躉購</a:t>
                      </a:r>
                      <a:r>
                        <a:rPr kumimoji="0" lang="zh-TW" altLang="en-US" sz="1600" b="1" dirty="0">
                          <a:solidFill>
                            <a:srgbClr val="FF0066"/>
                          </a:solidFill>
                          <a:latin typeface="Times New Roman" panose="02020603050405020304" pitchFamily="18" charset="0"/>
                          <a:ea typeface="+mn-ea"/>
                          <a:cs typeface="Times New Roman" panose="02020603050405020304" pitchFamily="18" charset="0"/>
                        </a:rPr>
                        <a:t>費率</a:t>
                      </a:r>
                      <a:r>
                        <a:rPr kumimoji="0" lang="zh-TW" altLang="en-US" sz="1600" b="1" dirty="0">
                          <a:solidFill>
                            <a:srgbClr val="000000"/>
                          </a:solidFill>
                          <a:latin typeface="Times New Roman" panose="02020603050405020304" pitchFamily="18" charset="0"/>
                          <a:ea typeface="+mn-ea"/>
                          <a:cs typeface="Times New Roman" panose="02020603050405020304" pitchFamily="18" charset="0"/>
                        </a:rPr>
                        <a:t>可依公告上限費率</a:t>
                      </a:r>
                      <a:r>
                        <a:rPr kumimoji="0" lang="zh-TW" altLang="en-US" sz="1600" b="1" dirty="0">
                          <a:solidFill>
                            <a:srgbClr val="FF0066"/>
                          </a:solidFill>
                          <a:latin typeface="Times New Roman" panose="02020603050405020304" pitchFamily="18" charset="0"/>
                          <a:ea typeface="+mn-ea"/>
                          <a:cs typeface="Times New Roman" panose="02020603050405020304" pitchFamily="18" charset="0"/>
                        </a:rPr>
                        <a:t>加成</a:t>
                      </a:r>
                      <a:r>
                        <a:rPr kumimoji="0" lang="en-US" altLang="zh-TW" sz="1600" b="1" u="sng" dirty="0">
                          <a:solidFill>
                            <a:srgbClr val="FF0066"/>
                          </a:solidFill>
                          <a:latin typeface="Times New Roman" panose="02020603050405020304" pitchFamily="18" charset="0"/>
                          <a:ea typeface="+mn-ea"/>
                          <a:cs typeface="Times New Roman" panose="02020603050405020304" pitchFamily="18" charset="0"/>
                        </a:rPr>
                        <a:t>6</a:t>
                      </a:r>
                      <a:r>
                        <a:rPr kumimoji="0" lang="en-US" altLang="zh-TW" sz="1600" b="1" dirty="0">
                          <a:solidFill>
                            <a:srgbClr val="FF0066"/>
                          </a:solidFill>
                          <a:latin typeface="Times New Roman" panose="02020603050405020304" pitchFamily="18" charset="0"/>
                          <a:ea typeface="+mn-ea"/>
                          <a:cs typeface="Times New Roman" panose="02020603050405020304" pitchFamily="18" charset="0"/>
                        </a:rPr>
                        <a:t>%</a:t>
                      </a:r>
                      <a:r>
                        <a:rPr kumimoji="0" lang="zh-TW" altLang="en-US" sz="1600" b="1" dirty="0">
                          <a:solidFill>
                            <a:schemeClr val="tx1"/>
                          </a:solidFill>
                          <a:latin typeface="Times New Roman" panose="02020603050405020304" pitchFamily="18" charset="0"/>
                          <a:ea typeface="+mn-ea"/>
                          <a:cs typeface="Times New Roman" panose="02020603050405020304" pitchFamily="18" charset="0"/>
                        </a:rPr>
                        <a:t>。</a:t>
                      </a:r>
                      <a:endPar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43512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放寬地面型太陽光電費率適用時點</a:t>
                      </a:r>
                    </a:p>
                  </a:txBody>
                  <a:tcPr marL="91428" marR="91428" marT="45734" marB="45734">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just" defTabSz="914400" rtl="0" eaLnBrk="1" fontAlgn="auto" latinLnBrk="0" hangingPunct="1">
                        <a:lnSpc>
                          <a:spcPct val="100000"/>
                        </a:lnSpc>
                        <a:spcBef>
                          <a:spcPts val="0"/>
                        </a:spcBef>
                        <a:spcAft>
                          <a:spcPts val="0"/>
                        </a:spcAft>
                        <a:buClrTx/>
                        <a:buSzTx/>
                        <a:buFontTx/>
                        <a:buNone/>
                        <a:tabLst/>
                        <a:defRPr/>
                      </a:pPr>
                      <a:r>
                        <a:rPr lang="zh-TW" altLang="en-US" sz="1600" b="1"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考量擴大太陽光電推廣目標量且未來將以地面型為主要推廣對象；另土地資源多坐落於農業區或空曠區域，電網強度較不足；因此，為了吸引業者設置，將需要進行電網布建，進而會影響設置者投資規劃期程及其適用之躉購費率，故放寬地面型太陽光電費率適用時點。</a:t>
                      </a:r>
                      <a:endParaRPr lang="en-US" altLang="zh-TW" sz="1600" b="1"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p>
                      <a:pPr algn="ctr"/>
                      <a:r>
                        <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106</a:t>
                      </a:r>
                      <a:endPar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just" defTabSz="914400" rtl="0" eaLnBrk="1" fontAlgn="auto" latinLnBrk="0" hangingPunct="1">
                        <a:lnSpc>
                          <a:spcPct val="100000"/>
                        </a:lnSpc>
                        <a:spcBef>
                          <a:spcPts val="0"/>
                        </a:spcBef>
                        <a:spcAft>
                          <a:spcPts val="0"/>
                        </a:spcAft>
                        <a:buClrTx/>
                        <a:buSzTx/>
                        <a:buFontTx/>
                        <a:buNone/>
                        <a:tabLst/>
                        <a:defRPr/>
                      </a:pPr>
                      <a:r>
                        <a:rPr lang="zh-TW" altLang="en-US" sz="1600" b="1" dirty="0">
                          <a:solidFill>
                            <a:srgbClr val="000000"/>
                          </a:solidFill>
                          <a:latin typeface="Times New Roman" panose="02020603050405020304" pitchFamily="18" charset="0"/>
                          <a:ea typeface="標楷體" panose="03000509000000000000" pitchFamily="65" charset="-120"/>
                        </a:rPr>
                        <a:t>考量併聯規範、規劃時程及未來推廣政策，</a:t>
                      </a:r>
                      <a:r>
                        <a:rPr lang="zh-TW" altLang="en-US" sz="1600" b="1" dirty="0">
                          <a:solidFill>
                            <a:srgbClr val="000000"/>
                          </a:solidFill>
                          <a:latin typeface="Times New Roman" pitchFamily="18" charset="0"/>
                          <a:ea typeface="標楷體" pitchFamily="65" charset="-120"/>
                          <a:cs typeface="Times New Roman" pitchFamily="18" charset="0"/>
                        </a:rPr>
                        <a:t>針對裝置容量為</a:t>
                      </a:r>
                      <a:r>
                        <a:rPr lang="en-US" altLang="zh-TW" sz="1600" b="1" u="sng" dirty="0">
                          <a:solidFill>
                            <a:srgbClr val="FF0066"/>
                          </a:solidFill>
                          <a:latin typeface="Times New Roman" panose="02020603050405020304" pitchFamily="18" charset="0"/>
                          <a:ea typeface="標楷體" panose="03000509000000000000" pitchFamily="65" charset="-120"/>
                          <a:cs typeface="Times New Roman" panose="02020603050405020304" pitchFamily="18" charset="0"/>
                        </a:rPr>
                        <a:t>10MW</a:t>
                      </a:r>
                      <a:r>
                        <a:rPr lang="zh-TW" altLang="en-US" sz="1600" b="1" u="sng" dirty="0">
                          <a:solidFill>
                            <a:srgbClr val="FF0066"/>
                          </a:solidFill>
                          <a:latin typeface="Times New Roman" panose="02020603050405020304" pitchFamily="18" charset="0"/>
                          <a:ea typeface="標楷體" panose="03000509000000000000" pitchFamily="65" charset="-120"/>
                          <a:cs typeface="Times New Roman" panose="02020603050405020304" pitchFamily="18" charset="0"/>
                        </a:rPr>
                        <a:t>以上</a:t>
                      </a:r>
                      <a:r>
                        <a:rPr lang="zh-TW" altLang="en-US" sz="1600" b="1"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之</a:t>
                      </a:r>
                      <a:r>
                        <a:rPr lang="zh-TW" altLang="en-US" sz="1600" b="1" u="sng" dirty="0">
                          <a:solidFill>
                            <a:srgbClr val="FF0066"/>
                          </a:solidFill>
                          <a:latin typeface="Times New Roman" panose="02020603050405020304" pitchFamily="18" charset="0"/>
                          <a:ea typeface="標楷體" panose="03000509000000000000" pitchFamily="65" charset="-120"/>
                          <a:cs typeface="Times New Roman" panose="02020603050405020304" pitchFamily="18" charset="0"/>
                        </a:rPr>
                        <a:t>地面型</a:t>
                      </a:r>
                      <a:r>
                        <a:rPr lang="zh-TW" altLang="en-US" sz="1600" b="1" u="sng"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及</a:t>
                      </a:r>
                      <a:r>
                        <a:rPr lang="zh-TW" altLang="en-US" sz="1600" b="1" u="sng" dirty="0">
                          <a:solidFill>
                            <a:srgbClr val="FF0066"/>
                          </a:solidFill>
                          <a:latin typeface="Times New Roman" panose="02020603050405020304" pitchFamily="18" charset="0"/>
                          <a:ea typeface="標楷體" panose="03000509000000000000" pitchFamily="65" charset="-120"/>
                          <a:cs typeface="Times New Roman" panose="02020603050405020304" pitchFamily="18" charset="0"/>
                        </a:rPr>
                        <a:t>水面型太陽光電</a:t>
                      </a:r>
                      <a:r>
                        <a:rPr lang="zh-TW" altLang="en-US" sz="1600" b="1"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設備，</a:t>
                      </a:r>
                      <a:r>
                        <a:rPr lang="zh-TW" altLang="en-US" sz="1600" b="1" dirty="0">
                          <a:solidFill>
                            <a:srgbClr val="000000"/>
                          </a:solidFill>
                          <a:latin typeface="Times New Roman" panose="02020603050405020304" pitchFamily="18" charset="0"/>
                          <a:ea typeface="標楷體" panose="03000509000000000000" pitchFamily="65" charset="-120"/>
                        </a:rPr>
                        <a:t>可放寬延長</a:t>
                      </a:r>
                      <a:r>
                        <a:rPr lang="en-US" altLang="zh-TW" sz="1600" b="1" u="sng" dirty="0">
                          <a:solidFill>
                            <a:srgbClr val="FF0000"/>
                          </a:solidFill>
                          <a:latin typeface="Times New Roman" panose="02020603050405020304" pitchFamily="18" charset="0"/>
                          <a:ea typeface="標楷體" panose="03000509000000000000" pitchFamily="65" charset="-120"/>
                        </a:rPr>
                        <a:t>6</a:t>
                      </a:r>
                      <a:r>
                        <a:rPr lang="zh-TW" altLang="en-US" sz="1600" b="1" u="sng" dirty="0">
                          <a:solidFill>
                            <a:srgbClr val="FF0000"/>
                          </a:solidFill>
                          <a:latin typeface="Times New Roman" panose="02020603050405020304" pitchFamily="18" charset="0"/>
                          <a:ea typeface="標楷體" panose="03000509000000000000" pitchFamily="65" charset="-120"/>
                        </a:rPr>
                        <a:t>個月完工期限</a:t>
                      </a:r>
                      <a:r>
                        <a:rPr lang="zh-TW" altLang="en-US" sz="1600" b="1" dirty="0">
                          <a:solidFill>
                            <a:srgbClr val="000000"/>
                          </a:solidFill>
                          <a:latin typeface="Times New Roman" panose="02020603050405020304" pitchFamily="18" charset="0"/>
                          <a:ea typeface="標楷體" panose="03000509000000000000" pitchFamily="65" charset="-120"/>
                        </a:rPr>
                        <a:t>，即於</a:t>
                      </a:r>
                      <a:r>
                        <a:rPr lang="zh-TW" altLang="en-US" sz="1600" b="1" u="sng" dirty="0">
                          <a:solidFill>
                            <a:srgbClr val="FF0000"/>
                          </a:solidFill>
                          <a:latin typeface="Times New Roman" panose="02020603050405020304" pitchFamily="18" charset="0"/>
                          <a:ea typeface="標楷體" panose="03000509000000000000" pitchFamily="65" charset="-120"/>
                        </a:rPr>
                        <a:t>次年</a:t>
                      </a:r>
                      <a:r>
                        <a:rPr lang="en-US" altLang="zh-TW" sz="1600" b="1" u="sng" dirty="0">
                          <a:solidFill>
                            <a:srgbClr val="FF0000"/>
                          </a:solidFill>
                          <a:latin typeface="Times New Roman" panose="02020603050405020304" pitchFamily="18" charset="0"/>
                          <a:ea typeface="標楷體" panose="03000509000000000000" pitchFamily="65" charset="-120"/>
                        </a:rPr>
                        <a:t>6</a:t>
                      </a:r>
                      <a:r>
                        <a:rPr lang="zh-TW" altLang="en-US" sz="1600" b="1" u="sng" dirty="0">
                          <a:solidFill>
                            <a:srgbClr val="FF0000"/>
                          </a:solidFill>
                          <a:latin typeface="Times New Roman" panose="02020603050405020304" pitchFamily="18" charset="0"/>
                          <a:ea typeface="標楷體" panose="03000509000000000000" pitchFamily="65" charset="-120"/>
                        </a:rPr>
                        <a:t>月</a:t>
                      </a:r>
                      <a:r>
                        <a:rPr lang="en-US" altLang="zh-TW" sz="1600" b="1" u="sng" dirty="0">
                          <a:solidFill>
                            <a:srgbClr val="FF0000"/>
                          </a:solidFill>
                          <a:latin typeface="Times New Roman" panose="02020603050405020304" pitchFamily="18" charset="0"/>
                          <a:ea typeface="標楷體" panose="03000509000000000000" pitchFamily="65" charset="-120"/>
                        </a:rPr>
                        <a:t>30</a:t>
                      </a:r>
                      <a:r>
                        <a:rPr lang="zh-TW" altLang="en-US" sz="1600" b="1" u="sng" dirty="0">
                          <a:solidFill>
                            <a:srgbClr val="FF0000"/>
                          </a:solidFill>
                          <a:latin typeface="Times New Roman" panose="02020603050405020304" pitchFamily="18" charset="0"/>
                          <a:ea typeface="標楷體" panose="03000509000000000000" pitchFamily="65" charset="-120"/>
                        </a:rPr>
                        <a:t>日前完工者</a:t>
                      </a:r>
                      <a:r>
                        <a:rPr lang="zh-TW" altLang="en-US" sz="1600" b="1" dirty="0">
                          <a:solidFill>
                            <a:srgbClr val="000000"/>
                          </a:solidFill>
                          <a:latin typeface="Times New Roman" panose="02020603050405020304" pitchFamily="18" charset="0"/>
                          <a:ea typeface="標楷體" panose="03000509000000000000" pitchFamily="65" charset="-120"/>
                        </a:rPr>
                        <a:t>，其躉購費率</a:t>
                      </a:r>
                      <a:r>
                        <a:rPr lang="zh-TW" altLang="en-US" sz="1600" b="1" u="sng" dirty="0">
                          <a:solidFill>
                            <a:srgbClr val="FF0000"/>
                          </a:solidFill>
                          <a:latin typeface="Times New Roman" panose="02020603050405020304" pitchFamily="18" charset="0"/>
                          <a:ea typeface="標楷體" panose="03000509000000000000" pitchFamily="65" charset="-120"/>
                        </a:rPr>
                        <a:t>適用同意備案時之上限費率</a:t>
                      </a:r>
                      <a:r>
                        <a:rPr lang="zh-TW" altLang="en-US" sz="1600" b="1" dirty="0">
                          <a:solidFill>
                            <a:srgbClr val="000000"/>
                          </a:solidFill>
                          <a:latin typeface="Times New Roman" panose="02020603050405020304" pitchFamily="18" charset="0"/>
                          <a:ea typeface="標楷體" panose="03000509000000000000" pitchFamily="65" charset="-120"/>
                        </a:rPr>
                        <a:t>。</a:t>
                      </a:r>
                      <a:endParaRPr lang="en-US" altLang="zh-TW" sz="1600" b="1" dirty="0">
                        <a:solidFill>
                          <a:srgbClr val="000000"/>
                        </a:solidFill>
                        <a:latin typeface="Times New Roman" panose="02020603050405020304" pitchFamily="18" charset="0"/>
                        <a:ea typeface="標楷體" panose="03000509000000000000" pitchFamily="65" charset="-120"/>
                      </a:endParaRPr>
                    </a:p>
                  </a:txBody>
                  <a:tcPr marL="91428" marR="91428" marT="45734" marB="45734"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8" name="Rectangle 2"/>
          <p:cNvSpPr txBox="1">
            <a:spLocks noChangeArrowheads="1"/>
          </p:cNvSpPr>
          <p:nvPr/>
        </p:nvSpPr>
        <p:spPr bwMode="auto">
          <a:xfrm>
            <a:off x="971550" y="-26988"/>
            <a:ext cx="8208963" cy="574676"/>
          </a:xfrm>
          <a:prstGeom prst="rect">
            <a:avLst/>
          </a:prstGeom>
          <a:noFill/>
          <a:ln>
            <a:noFill/>
          </a:ln>
          <a:effectLst/>
          <a:extLst/>
        </p:spPr>
        <p:txBody>
          <a:bodyPr/>
          <a:lstStyle/>
          <a:p>
            <a:pPr algn="ctr">
              <a:defRPr/>
            </a:pP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貳、</a:t>
            </a:r>
            <a:r>
              <a:rPr lang="en-US" altLang="zh-TW"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 107</a:t>
            </a:r>
            <a:r>
              <a:rPr lang="zh-TW" altLang="en-US" sz="2800" b="1" dirty="0">
                <a:solidFill>
                  <a:srgbClr val="28571F"/>
                </a:solidFill>
                <a:effectLst>
                  <a:outerShdw blurRad="38100" dist="38100" dir="2700000" algn="tl">
                    <a:srgbClr val="C0C0C0"/>
                  </a:outerShdw>
                </a:effectLst>
                <a:latin typeface="Times New Roman" pitchFamily="18" charset="0"/>
                <a:ea typeface="標楷體" pitchFamily="65" charset="-120"/>
                <a:cs typeface="Times New Roman" pitchFamily="18" charset="0"/>
              </a:rPr>
              <a:t>年度太陽光電電能躉購費率</a:t>
            </a:r>
          </a:p>
        </p:txBody>
      </p:sp>
    </p:spTree>
    <p:extLst>
      <p:ext uri="{BB962C8B-B14F-4D97-AF65-F5344CB8AC3E}">
        <p14:creationId xmlns:p14="http://schemas.microsoft.com/office/powerpoint/2010/main" val="3803499495"/>
      </p:ext>
    </p:extLst>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44551</TotalTime>
  <Words>6411</Words>
  <Application>Microsoft Office PowerPoint</Application>
  <PresentationFormat>如螢幕大小 (4:3)</PresentationFormat>
  <Paragraphs>942</Paragraphs>
  <Slides>28</Slides>
  <Notes>27</Notes>
  <HiddenSlides>0</HiddenSlides>
  <MMClips>0</MMClips>
  <ScaleCrop>false</ScaleCrop>
  <HeadingPairs>
    <vt:vector size="8" baseType="variant">
      <vt:variant>
        <vt:lpstr>使用字型</vt:lpstr>
      </vt:variant>
      <vt:variant>
        <vt:i4>8</vt:i4>
      </vt:variant>
      <vt:variant>
        <vt:lpstr>佈景主題</vt:lpstr>
      </vt:variant>
      <vt:variant>
        <vt:i4>1</vt:i4>
      </vt:variant>
      <vt:variant>
        <vt:lpstr>內嵌 OLE 伺服程式</vt:lpstr>
      </vt:variant>
      <vt:variant>
        <vt:i4>3</vt:i4>
      </vt:variant>
      <vt:variant>
        <vt:lpstr>投影片標題</vt:lpstr>
      </vt:variant>
      <vt:variant>
        <vt:i4>28</vt:i4>
      </vt:variant>
    </vt:vector>
  </HeadingPairs>
  <TitlesOfParts>
    <vt:vector size="40" baseType="lpstr">
      <vt:lpstr>細明體</vt:lpstr>
      <vt:lpstr>PMingLiU</vt:lpstr>
      <vt:lpstr>PMingLiU</vt:lpstr>
      <vt:lpstr>標楷體</vt:lpstr>
      <vt:lpstr>Arial</vt:lpstr>
      <vt:lpstr>Calibri</vt:lpstr>
      <vt:lpstr>Times New Roman</vt:lpstr>
      <vt:lpstr>Wingdings</vt:lpstr>
      <vt:lpstr>Edge</vt:lpstr>
      <vt:lpstr>文件</vt:lpstr>
      <vt:lpstr>Equation</vt:lpstr>
      <vt:lpstr>多媒體項目</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rainy</dc:creator>
  <cp:lastModifiedBy>李珣琮</cp:lastModifiedBy>
  <cp:revision>3243</cp:revision>
  <cp:lastPrinted>2014-10-08T10:19:56Z</cp:lastPrinted>
  <dcterms:created xsi:type="dcterms:W3CDTF">2005-09-02T08:08:41Z</dcterms:created>
  <dcterms:modified xsi:type="dcterms:W3CDTF">2017-10-19T09:47:33Z</dcterms:modified>
</cp:coreProperties>
</file>