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76" r:id="rId1"/>
    <p:sldMasterId id="2147484712" r:id="rId2"/>
    <p:sldMasterId id="2147485039" r:id="rId3"/>
    <p:sldMasterId id="2147485054" r:id="rId4"/>
    <p:sldMasterId id="2147485102" r:id="rId5"/>
    <p:sldMasterId id="2147485116" r:id="rId6"/>
    <p:sldMasterId id="2147485128" r:id="rId7"/>
    <p:sldMasterId id="2147485140" r:id="rId8"/>
  </p:sldMasterIdLst>
  <p:notesMasterIdLst>
    <p:notesMasterId r:id="rId59"/>
  </p:notesMasterIdLst>
  <p:handoutMasterIdLst>
    <p:handoutMasterId r:id="rId60"/>
  </p:handoutMasterIdLst>
  <p:sldIdLst>
    <p:sldId id="1550" r:id="rId9"/>
    <p:sldId id="2037" r:id="rId10"/>
    <p:sldId id="2058" r:id="rId11"/>
    <p:sldId id="2059" r:id="rId12"/>
    <p:sldId id="2060" r:id="rId13"/>
    <p:sldId id="2077" r:id="rId14"/>
    <p:sldId id="2013" r:id="rId15"/>
    <p:sldId id="2014" r:id="rId16"/>
    <p:sldId id="2054" r:id="rId17"/>
    <p:sldId id="1977" r:id="rId18"/>
    <p:sldId id="1978" r:id="rId19"/>
    <p:sldId id="1979" r:id="rId20"/>
    <p:sldId id="1980" r:id="rId21"/>
    <p:sldId id="1987" r:id="rId22"/>
    <p:sldId id="1981" r:id="rId23"/>
    <p:sldId id="1982" r:id="rId24"/>
    <p:sldId id="1988" r:id="rId25"/>
    <p:sldId id="1989" r:id="rId26"/>
    <p:sldId id="1983" r:id="rId27"/>
    <p:sldId id="1990" r:id="rId28"/>
    <p:sldId id="1984" r:id="rId29"/>
    <p:sldId id="1992" r:id="rId30"/>
    <p:sldId id="1985" r:id="rId31"/>
    <p:sldId id="2068" r:id="rId32"/>
    <p:sldId id="2069" r:id="rId33"/>
    <p:sldId id="2070" r:id="rId34"/>
    <p:sldId id="2071" r:id="rId35"/>
    <p:sldId id="2072" r:id="rId36"/>
    <p:sldId id="2073" r:id="rId37"/>
    <p:sldId id="2074" r:id="rId38"/>
    <p:sldId id="2075" r:id="rId39"/>
    <p:sldId id="2076" r:id="rId40"/>
    <p:sldId id="2062" r:id="rId41"/>
    <p:sldId id="2063" r:id="rId42"/>
    <p:sldId id="2064" r:id="rId43"/>
    <p:sldId id="2065" r:id="rId44"/>
    <p:sldId id="2066" r:id="rId45"/>
    <p:sldId id="2067" r:id="rId46"/>
    <p:sldId id="2018" r:id="rId47"/>
    <p:sldId id="2031" r:id="rId48"/>
    <p:sldId id="2030" r:id="rId49"/>
    <p:sldId id="2032" r:id="rId50"/>
    <p:sldId id="2033" r:id="rId51"/>
    <p:sldId id="2055" r:id="rId52"/>
    <p:sldId id="2056" r:id="rId53"/>
    <p:sldId id="2057" r:id="rId54"/>
    <p:sldId id="2035" r:id="rId55"/>
    <p:sldId id="2036" r:id="rId56"/>
    <p:sldId id="1761" r:id="rId57"/>
    <p:sldId id="1681" r:id="rId58"/>
  </p:sldIdLst>
  <p:sldSz cx="9144000" cy="6858000" type="screen4x3"/>
  <p:notesSz cx="7099300" cy="10234613"/>
  <p:defaultTextStyle>
    <a:defPPr>
      <a:defRPr lang="zh-TW"/>
    </a:defPPr>
    <a:lvl1pPr algn="l" rtl="0" fontAlgn="base">
      <a:spcBef>
        <a:spcPct val="0"/>
      </a:spcBef>
      <a:spcAft>
        <a:spcPct val="0"/>
      </a:spcAft>
      <a:defRPr kumimoji="1" sz="3200" b="1" kern="1200">
        <a:solidFill>
          <a:srgbClr val="660033"/>
        </a:solidFill>
        <a:latin typeface="標楷體" pitchFamily="65" charset="-120"/>
        <a:ea typeface="新細明體" pitchFamily="18" charset="-120"/>
        <a:cs typeface="+mn-cs"/>
      </a:defRPr>
    </a:lvl1pPr>
    <a:lvl2pPr marL="457200" algn="l" rtl="0" fontAlgn="base">
      <a:spcBef>
        <a:spcPct val="0"/>
      </a:spcBef>
      <a:spcAft>
        <a:spcPct val="0"/>
      </a:spcAft>
      <a:defRPr kumimoji="1" sz="3200" b="1" kern="1200">
        <a:solidFill>
          <a:srgbClr val="660033"/>
        </a:solidFill>
        <a:latin typeface="標楷體" pitchFamily="65" charset="-120"/>
        <a:ea typeface="新細明體" pitchFamily="18" charset="-120"/>
        <a:cs typeface="+mn-cs"/>
      </a:defRPr>
    </a:lvl2pPr>
    <a:lvl3pPr marL="914400" algn="l" rtl="0" fontAlgn="base">
      <a:spcBef>
        <a:spcPct val="0"/>
      </a:spcBef>
      <a:spcAft>
        <a:spcPct val="0"/>
      </a:spcAft>
      <a:defRPr kumimoji="1" sz="3200" b="1" kern="1200">
        <a:solidFill>
          <a:srgbClr val="660033"/>
        </a:solidFill>
        <a:latin typeface="標楷體" pitchFamily="65" charset="-120"/>
        <a:ea typeface="新細明體" pitchFamily="18" charset="-120"/>
        <a:cs typeface="+mn-cs"/>
      </a:defRPr>
    </a:lvl3pPr>
    <a:lvl4pPr marL="1371600" algn="l" rtl="0" fontAlgn="base">
      <a:spcBef>
        <a:spcPct val="0"/>
      </a:spcBef>
      <a:spcAft>
        <a:spcPct val="0"/>
      </a:spcAft>
      <a:defRPr kumimoji="1" sz="3200" b="1" kern="1200">
        <a:solidFill>
          <a:srgbClr val="660033"/>
        </a:solidFill>
        <a:latin typeface="標楷體" pitchFamily="65" charset="-120"/>
        <a:ea typeface="新細明體" pitchFamily="18" charset="-120"/>
        <a:cs typeface="+mn-cs"/>
      </a:defRPr>
    </a:lvl4pPr>
    <a:lvl5pPr marL="1828800" algn="l" rtl="0" fontAlgn="base">
      <a:spcBef>
        <a:spcPct val="0"/>
      </a:spcBef>
      <a:spcAft>
        <a:spcPct val="0"/>
      </a:spcAft>
      <a:defRPr kumimoji="1" sz="3200" b="1" kern="1200">
        <a:solidFill>
          <a:srgbClr val="660033"/>
        </a:solidFill>
        <a:latin typeface="標楷體" pitchFamily="65" charset="-120"/>
        <a:ea typeface="新細明體" pitchFamily="18" charset="-120"/>
        <a:cs typeface="+mn-cs"/>
      </a:defRPr>
    </a:lvl5pPr>
    <a:lvl6pPr marL="2286000" algn="l" defTabSz="914400" rtl="0" eaLnBrk="1" latinLnBrk="0" hangingPunct="1">
      <a:defRPr kumimoji="1" sz="3200" b="1" kern="1200">
        <a:solidFill>
          <a:srgbClr val="660033"/>
        </a:solidFill>
        <a:latin typeface="標楷體" pitchFamily="65" charset="-120"/>
        <a:ea typeface="新細明體" pitchFamily="18" charset="-120"/>
        <a:cs typeface="+mn-cs"/>
      </a:defRPr>
    </a:lvl6pPr>
    <a:lvl7pPr marL="2743200" algn="l" defTabSz="914400" rtl="0" eaLnBrk="1" latinLnBrk="0" hangingPunct="1">
      <a:defRPr kumimoji="1" sz="3200" b="1" kern="1200">
        <a:solidFill>
          <a:srgbClr val="660033"/>
        </a:solidFill>
        <a:latin typeface="標楷體" pitchFamily="65" charset="-120"/>
        <a:ea typeface="新細明體" pitchFamily="18" charset="-120"/>
        <a:cs typeface="+mn-cs"/>
      </a:defRPr>
    </a:lvl7pPr>
    <a:lvl8pPr marL="3200400" algn="l" defTabSz="914400" rtl="0" eaLnBrk="1" latinLnBrk="0" hangingPunct="1">
      <a:defRPr kumimoji="1" sz="3200" b="1" kern="1200">
        <a:solidFill>
          <a:srgbClr val="660033"/>
        </a:solidFill>
        <a:latin typeface="標楷體" pitchFamily="65" charset="-120"/>
        <a:ea typeface="新細明體" pitchFamily="18" charset="-120"/>
        <a:cs typeface="+mn-cs"/>
      </a:defRPr>
    </a:lvl8pPr>
    <a:lvl9pPr marL="3657600" algn="l" defTabSz="914400" rtl="0" eaLnBrk="1" latinLnBrk="0" hangingPunct="1">
      <a:defRPr kumimoji="1" sz="3200" b="1" kern="1200">
        <a:solidFill>
          <a:srgbClr val="660033"/>
        </a:solidFill>
        <a:latin typeface="標楷體" pitchFamily="65" charset="-120"/>
        <a:ea typeface="新細明體" pitchFamily="18" charset="-120"/>
        <a:cs typeface="+mn-cs"/>
      </a:defRPr>
    </a:lvl9pPr>
  </p:defaultTextStyle>
  <p:extLst>
    <p:ext uri="{EFAFB233-063F-42B5-8137-9DF3F51BA10A}">
      <p15:sldGuideLst xmlns:p15="http://schemas.microsoft.com/office/powerpoint/2012/main" xmlns="">
        <p15:guide id="1" orient="horz" pos="2205">
          <p15:clr>
            <a:srgbClr val="A4A3A4"/>
          </p15:clr>
        </p15:guide>
        <p15:guide id="2"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FFCC"/>
    <a:srgbClr val="0000CC"/>
    <a:srgbClr val="FF0000"/>
    <a:srgbClr val="800080"/>
    <a:srgbClr val="660066"/>
    <a:srgbClr val="660033"/>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75" autoAdjust="0"/>
    <p:restoredTop sz="94701" autoAdjust="0"/>
  </p:normalViewPr>
  <p:slideViewPr>
    <p:cSldViewPr>
      <p:cViewPr varScale="1">
        <p:scale>
          <a:sx n="115" d="100"/>
          <a:sy n="115" d="100"/>
        </p:scale>
        <p:origin x="-1488" y="-114"/>
      </p:cViewPr>
      <p:guideLst>
        <p:guide orient="horz" pos="2205"/>
        <p:guide pos="2880"/>
      </p:guideLst>
    </p:cSldViewPr>
  </p:slideViewPr>
  <p:outlineViewPr>
    <p:cViewPr>
      <p:scale>
        <a:sx n="33" d="100"/>
        <a:sy n="33" d="100"/>
      </p:scale>
      <p:origin x="0" y="4314"/>
    </p:cViewPr>
  </p:outlineViewPr>
  <p:notesTextViewPr>
    <p:cViewPr>
      <p:scale>
        <a:sx n="100" d="100"/>
        <a:sy n="100" d="100"/>
      </p:scale>
      <p:origin x="0" y="0"/>
    </p:cViewPr>
  </p:notesTextViewPr>
  <p:sorterViewPr>
    <p:cViewPr>
      <p:scale>
        <a:sx n="100" d="100"/>
        <a:sy n="100" d="100"/>
      </p:scale>
      <p:origin x="0" y="-293"/>
    </p:cViewPr>
  </p:sorterViewPr>
  <p:notesViewPr>
    <p:cSldViewPr>
      <p:cViewPr varScale="1">
        <p:scale>
          <a:sx n="100" d="100"/>
          <a:sy n="100" d="100"/>
        </p:scale>
        <p:origin x="-3878" y="-72"/>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tableStyles" Target="tableStyles.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9746" name="Rectangle 2"/>
          <p:cNvSpPr>
            <a:spLocks noGrp="1" noChangeArrowheads="1"/>
          </p:cNvSpPr>
          <p:nvPr>
            <p:ph type="hdr" sz="quarter"/>
          </p:nvPr>
        </p:nvSpPr>
        <p:spPr bwMode="auto">
          <a:xfrm>
            <a:off x="0" y="0"/>
            <a:ext cx="3076575" cy="512763"/>
          </a:xfrm>
          <a:prstGeom prst="rect">
            <a:avLst/>
          </a:prstGeom>
          <a:noFill/>
          <a:ln>
            <a:noFill/>
          </a:ln>
          <a:effectLst/>
          <a:extLst/>
        </p:spPr>
        <p:txBody>
          <a:bodyPr vert="horz" wrap="square" lIns="94734" tIns="47366" rIns="94734" bIns="47366" numCol="1" anchor="t" anchorCtr="0" compatLnSpc="1">
            <a:prstTxWarp prst="textNoShape">
              <a:avLst/>
            </a:prstTxWarp>
          </a:bodyPr>
          <a:lstStyle>
            <a:lvl1pPr>
              <a:defRPr sz="1200" b="0">
                <a:solidFill>
                  <a:schemeClr val="tx1"/>
                </a:solidFill>
                <a:latin typeface="Arial" charset="0"/>
                <a:ea typeface="新細明體" pitchFamily="18" charset="-120"/>
              </a:defRPr>
            </a:lvl1pPr>
          </a:lstStyle>
          <a:p>
            <a:pPr>
              <a:defRPr/>
            </a:pPr>
            <a:endParaRPr lang="en-US" altLang="zh-TW"/>
          </a:p>
        </p:txBody>
      </p:sp>
      <p:sp>
        <p:nvSpPr>
          <p:cNvPr id="799747" name="Rectangle 3"/>
          <p:cNvSpPr>
            <a:spLocks noGrp="1" noChangeArrowheads="1"/>
          </p:cNvSpPr>
          <p:nvPr>
            <p:ph type="dt" sz="quarter" idx="1"/>
          </p:nvPr>
        </p:nvSpPr>
        <p:spPr bwMode="auto">
          <a:xfrm>
            <a:off x="4021138" y="0"/>
            <a:ext cx="3076575" cy="512763"/>
          </a:xfrm>
          <a:prstGeom prst="rect">
            <a:avLst/>
          </a:prstGeom>
          <a:noFill/>
          <a:ln>
            <a:noFill/>
          </a:ln>
          <a:effectLst/>
          <a:extLst/>
        </p:spPr>
        <p:txBody>
          <a:bodyPr vert="horz" wrap="square" lIns="94734" tIns="47366" rIns="94734" bIns="47366" numCol="1" anchor="t" anchorCtr="0" compatLnSpc="1">
            <a:prstTxWarp prst="textNoShape">
              <a:avLst/>
            </a:prstTxWarp>
          </a:bodyPr>
          <a:lstStyle>
            <a:lvl1pPr algn="r">
              <a:defRPr sz="1200" b="0">
                <a:solidFill>
                  <a:schemeClr val="tx1"/>
                </a:solidFill>
                <a:latin typeface="Arial" charset="0"/>
                <a:ea typeface="新細明體" pitchFamily="18" charset="-120"/>
              </a:defRPr>
            </a:lvl1pPr>
          </a:lstStyle>
          <a:p>
            <a:pPr>
              <a:defRPr/>
            </a:pPr>
            <a:endParaRPr lang="en-US" altLang="zh-TW"/>
          </a:p>
        </p:txBody>
      </p:sp>
      <p:sp>
        <p:nvSpPr>
          <p:cNvPr id="799748" name="Rectangle 4"/>
          <p:cNvSpPr>
            <a:spLocks noGrp="1" noChangeArrowheads="1"/>
          </p:cNvSpPr>
          <p:nvPr>
            <p:ph type="ftr" sz="quarter" idx="2"/>
          </p:nvPr>
        </p:nvSpPr>
        <p:spPr bwMode="auto">
          <a:xfrm>
            <a:off x="0" y="9720263"/>
            <a:ext cx="3076575" cy="512762"/>
          </a:xfrm>
          <a:prstGeom prst="rect">
            <a:avLst/>
          </a:prstGeom>
          <a:noFill/>
          <a:ln>
            <a:noFill/>
          </a:ln>
          <a:effectLst/>
          <a:extLst/>
        </p:spPr>
        <p:txBody>
          <a:bodyPr vert="horz" wrap="square" lIns="94734" tIns="47366" rIns="94734" bIns="47366" numCol="1" anchor="b" anchorCtr="0" compatLnSpc="1">
            <a:prstTxWarp prst="textNoShape">
              <a:avLst/>
            </a:prstTxWarp>
          </a:bodyPr>
          <a:lstStyle>
            <a:lvl1pPr>
              <a:defRPr sz="1200" b="0">
                <a:solidFill>
                  <a:schemeClr val="tx1"/>
                </a:solidFill>
                <a:latin typeface="Arial" charset="0"/>
                <a:ea typeface="新細明體" pitchFamily="18" charset="-120"/>
              </a:defRPr>
            </a:lvl1pPr>
          </a:lstStyle>
          <a:p>
            <a:pPr>
              <a:defRPr/>
            </a:pPr>
            <a:endParaRPr lang="en-US" altLang="zh-TW"/>
          </a:p>
        </p:txBody>
      </p:sp>
      <p:sp>
        <p:nvSpPr>
          <p:cNvPr id="799749" name="Rectangle 5"/>
          <p:cNvSpPr>
            <a:spLocks noGrp="1" noChangeArrowheads="1"/>
          </p:cNvSpPr>
          <p:nvPr>
            <p:ph type="sldNum" sz="quarter" idx="3"/>
          </p:nvPr>
        </p:nvSpPr>
        <p:spPr bwMode="auto">
          <a:xfrm>
            <a:off x="4021138" y="9720263"/>
            <a:ext cx="3076575" cy="512762"/>
          </a:xfrm>
          <a:prstGeom prst="rect">
            <a:avLst/>
          </a:prstGeom>
          <a:noFill/>
          <a:ln>
            <a:noFill/>
          </a:ln>
          <a:effectLst/>
          <a:extLst/>
        </p:spPr>
        <p:txBody>
          <a:bodyPr vert="horz" wrap="square" lIns="94734" tIns="47366" rIns="94734" bIns="47366" numCol="1" anchor="b" anchorCtr="0" compatLnSpc="1">
            <a:prstTxWarp prst="textNoShape">
              <a:avLst/>
            </a:prstTxWarp>
          </a:bodyPr>
          <a:lstStyle>
            <a:lvl1pPr algn="r">
              <a:defRPr sz="1200" b="0">
                <a:solidFill>
                  <a:schemeClr val="tx1"/>
                </a:solidFill>
                <a:latin typeface="Arial" charset="0"/>
                <a:ea typeface="新細明體" pitchFamily="18" charset="-120"/>
              </a:defRPr>
            </a:lvl1pPr>
          </a:lstStyle>
          <a:p>
            <a:pPr>
              <a:defRPr/>
            </a:pPr>
            <a:fld id="{4608447D-737D-4DF1-9866-8808C27604EA}" type="slidenum">
              <a:rPr lang="en-US" altLang="zh-TW"/>
              <a:pPr>
                <a:defRPr/>
              </a:pPr>
              <a:t>‹#›</a:t>
            </a:fld>
            <a:endParaRPr lang="en-US" altLang="zh-TW"/>
          </a:p>
        </p:txBody>
      </p:sp>
    </p:spTree>
    <p:extLst>
      <p:ext uri="{BB962C8B-B14F-4D97-AF65-F5344CB8AC3E}">
        <p14:creationId xmlns:p14="http://schemas.microsoft.com/office/powerpoint/2010/main" val="1328075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8722" name="Rectangle 2"/>
          <p:cNvSpPr>
            <a:spLocks noGrp="1" noChangeArrowheads="1"/>
          </p:cNvSpPr>
          <p:nvPr>
            <p:ph type="hdr" sz="quarter"/>
          </p:nvPr>
        </p:nvSpPr>
        <p:spPr bwMode="auto">
          <a:xfrm>
            <a:off x="0" y="0"/>
            <a:ext cx="3076575" cy="512763"/>
          </a:xfrm>
          <a:prstGeom prst="rect">
            <a:avLst/>
          </a:prstGeom>
          <a:noFill/>
          <a:ln>
            <a:noFill/>
          </a:ln>
          <a:effectLst/>
          <a:extLst/>
        </p:spPr>
        <p:txBody>
          <a:bodyPr vert="horz" wrap="square" lIns="95442" tIns="47722" rIns="95442" bIns="47722" numCol="1" anchor="t" anchorCtr="0" compatLnSpc="1">
            <a:prstTxWarp prst="textNoShape">
              <a:avLst/>
            </a:prstTxWarp>
          </a:bodyPr>
          <a:lstStyle>
            <a:lvl1pPr defTabSz="953719">
              <a:defRPr sz="1200" b="0">
                <a:solidFill>
                  <a:schemeClr val="tx1"/>
                </a:solidFill>
                <a:latin typeface="Arial" charset="0"/>
                <a:ea typeface="新細明體" pitchFamily="18" charset="-120"/>
              </a:defRPr>
            </a:lvl1pPr>
          </a:lstStyle>
          <a:p>
            <a:pPr>
              <a:defRPr/>
            </a:pPr>
            <a:endParaRPr lang="en-US" altLang="zh-TW"/>
          </a:p>
        </p:txBody>
      </p:sp>
      <p:sp>
        <p:nvSpPr>
          <p:cNvPr id="158723" name="Rectangle 3"/>
          <p:cNvSpPr>
            <a:spLocks noGrp="1" noChangeArrowheads="1"/>
          </p:cNvSpPr>
          <p:nvPr>
            <p:ph type="dt" idx="1"/>
          </p:nvPr>
        </p:nvSpPr>
        <p:spPr bwMode="auto">
          <a:xfrm>
            <a:off x="4021138" y="0"/>
            <a:ext cx="3076575" cy="512763"/>
          </a:xfrm>
          <a:prstGeom prst="rect">
            <a:avLst/>
          </a:prstGeom>
          <a:noFill/>
          <a:ln>
            <a:noFill/>
          </a:ln>
          <a:effectLst/>
          <a:extLst/>
        </p:spPr>
        <p:txBody>
          <a:bodyPr vert="horz" wrap="square" lIns="95442" tIns="47722" rIns="95442" bIns="47722" numCol="1" anchor="t" anchorCtr="0" compatLnSpc="1">
            <a:prstTxWarp prst="textNoShape">
              <a:avLst/>
            </a:prstTxWarp>
          </a:bodyPr>
          <a:lstStyle>
            <a:lvl1pPr algn="r" defTabSz="953719">
              <a:defRPr sz="1200" b="0">
                <a:solidFill>
                  <a:schemeClr val="tx1"/>
                </a:solidFill>
                <a:latin typeface="Arial" charset="0"/>
                <a:ea typeface="新細明體" pitchFamily="18" charset="-120"/>
              </a:defRPr>
            </a:lvl1pPr>
          </a:lstStyle>
          <a:p>
            <a:pPr>
              <a:defRPr/>
            </a:pPr>
            <a:endParaRPr lang="en-US" altLang="zh-TW"/>
          </a:p>
        </p:txBody>
      </p:sp>
      <p:sp>
        <p:nvSpPr>
          <p:cNvPr id="117764" name="Rectangle 4"/>
          <p:cNvSpPr>
            <a:spLocks noGrp="1" noRot="1" noChangeAspect="1" noChangeArrowheads="1" noTextEdit="1"/>
          </p:cNvSpPr>
          <p:nvPr>
            <p:ph type="sldImg" idx="2"/>
          </p:nvPr>
        </p:nvSpPr>
        <p:spPr bwMode="auto">
          <a:xfrm>
            <a:off x="1000125" y="766763"/>
            <a:ext cx="5116513" cy="383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5" name="Rectangle 5"/>
          <p:cNvSpPr>
            <a:spLocks noGrp="1" noChangeArrowheads="1"/>
          </p:cNvSpPr>
          <p:nvPr>
            <p:ph type="body" sz="quarter" idx="3"/>
          </p:nvPr>
        </p:nvSpPr>
        <p:spPr bwMode="auto">
          <a:xfrm>
            <a:off x="709613" y="4859338"/>
            <a:ext cx="5680075" cy="4608512"/>
          </a:xfrm>
          <a:prstGeom prst="rect">
            <a:avLst/>
          </a:prstGeom>
          <a:noFill/>
          <a:ln>
            <a:noFill/>
          </a:ln>
          <a:effectLst/>
          <a:extLst/>
        </p:spPr>
        <p:txBody>
          <a:bodyPr vert="horz" wrap="square" lIns="95442" tIns="47722" rIns="95442" bIns="47722"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158726" name="Rectangle 6"/>
          <p:cNvSpPr>
            <a:spLocks noGrp="1" noChangeArrowheads="1"/>
          </p:cNvSpPr>
          <p:nvPr>
            <p:ph type="ftr" sz="quarter" idx="4"/>
          </p:nvPr>
        </p:nvSpPr>
        <p:spPr bwMode="auto">
          <a:xfrm>
            <a:off x="0" y="9720263"/>
            <a:ext cx="3076575" cy="512762"/>
          </a:xfrm>
          <a:prstGeom prst="rect">
            <a:avLst/>
          </a:prstGeom>
          <a:noFill/>
          <a:ln>
            <a:noFill/>
          </a:ln>
          <a:effectLst/>
          <a:extLst/>
        </p:spPr>
        <p:txBody>
          <a:bodyPr vert="horz" wrap="square" lIns="95442" tIns="47722" rIns="95442" bIns="47722" numCol="1" anchor="b" anchorCtr="0" compatLnSpc="1">
            <a:prstTxWarp prst="textNoShape">
              <a:avLst/>
            </a:prstTxWarp>
          </a:bodyPr>
          <a:lstStyle>
            <a:lvl1pPr defTabSz="953719">
              <a:defRPr sz="1200" b="0">
                <a:solidFill>
                  <a:schemeClr val="tx1"/>
                </a:solidFill>
                <a:latin typeface="Arial" charset="0"/>
                <a:ea typeface="新細明體" pitchFamily="18" charset="-120"/>
              </a:defRPr>
            </a:lvl1pPr>
          </a:lstStyle>
          <a:p>
            <a:pPr>
              <a:defRPr/>
            </a:pPr>
            <a:endParaRPr lang="en-US" altLang="zh-TW"/>
          </a:p>
        </p:txBody>
      </p:sp>
      <p:sp>
        <p:nvSpPr>
          <p:cNvPr id="158727" name="Rectangle 7"/>
          <p:cNvSpPr>
            <a:spLocks noGrp="1" noChangeArrowheads="1"/>
          </p:cNvSpPr>
          <p:nvPr>
            <p:ph type="sldNum" sz="quarter" idx="5"/>
          </p:nvPr>
        </p:nvSpPr>
        <p:spPr bwMode="auto">
          <a:xfrm>
            <a:off x="4021138" y="9720263"/>
            <a:ext cx="3076575" cy="512762"/>
          </a:xfrm>
          <a:prstGeom prst="rect">
            <a:avLst/>
          </a:prstGeom>
          <a:noFill/>
          <a:ln>
            <a:noFill/>
          </a:ln>
          <a:effectLst/>
          <a:extLst/>
        </p:spPr>
        <p:txBody>
          <a:bodyPr vert="horz" wrap="square" lIns="95442" tIns="47722" rIns="95442" bIns="47722" numCol="1" anchor="b" anchorCtr="0" compatLnSpc="1">
            <a:prstTxWarp prst="textNoShape">
              <a:avLst/>
            </a:prstTxWarp>
          </a:bodyPr>
          <a:lstStyle>
            <a:lvl1pPr algn="r" defTabSz="953719">
              <a:defRPr sz="1200" b="0">
                <a:solidFill>
                  <a:schemeClr val="tx1"/>
                </a:solidFill>
                <a:latin typeface="Arial" charset="0"/>
                <a:ea typeface="新細明體" pitchFamily="18" charset="-120"/>
              </a:defRPr>
            </a:lvl1pPr>
          </a:lstStyle>
          <a:p>
            <a:pPr>
              <a:defRPr/>
            </a:pPr>
            <a:fld id="{34D93AA8-862B-4AF3-9B4C-01EA088DB091}" type="slidenum">
              <a:rPr lang="en-US" altLang="zh-TW"/>
              <a:pPr>
                <a:defRPr/>
              </a:pPr>
              <a:t>‹#›</a:t>
            </a:fld>
            <a:endParaRPr lang="en-US" altLang="zh-TW"/>
          </a:p>
        </p:txBody>
      </p:sp>
    </p:spTree>
    <p:extLst>
      <p:ext uri="{BB962C8B-B14F-4D97-AF65-F5344CB8AC3E}">
        <p14:creationId xmlns:p14="http://schemas.microsoft.com/office/powerpoint/2010/main" val="25631912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42" tIns="47722" rIns="95442" bIns="47722" anchor="b"/>
          <a:lstStyle>
            <a:lvl1pPr defTabSz="949325" eaLnBrk="0" hangingPunct="0">
              <a:defRPr kumimoji="1" sz="3200" b="1">
                <a:solidFill>
                  <a:srgbClr val="660033"/>
                </a:solidFill>
                <a:latin typeface="標楷體" pitchFamily="65" charset="-120"/>
                <a:ea typeface="新細明體" pitchFamily="18" charset="-120"/>
              </a:defRPr>
            </a:lvl1pPr>
            <a:lvl2pPr marL="742950" indent="-285750" defTabSz="949325" eaLnBrk="0" hangingPunct="0">
              <a:defRPr kumimoji="1" sz="3200" b="1">
                <a:solidFill>
                  <a:srgbClr val="660033"/>
                </a:solidFill>
                <a:latin typeface="標楷體" pitchFamily="65" charset="-120"/>
                <a:ea typeface="新細明體" pitchFamily="18" charset="-120"/>
              </a:defRPr>
            </a:lvl2pPr>
            <a:lvl3pPr marL="1143000" indent="-228600" defTabSz="949325" eaLnBrk="0" hangingPunct="0">
              <a:defRPr kumimoji="1" sz="3200" b="1">
                <a:solidFill>
                  <a:srgbClr val="660033"/>
                </a:solidFill>
                <a:latin typeface="標楷體" pitchFamily="65" charset="-120"/>
                <a:ea typeface="新細明體" pitchFamily="18" charset="-120"/>
              </a:defRPr>
            </a:lvl3pPr>
            <a:lvl4pPr marL="1600200" indent="-228600" defTabSz="949325" eaLnBrk="0" hangingPunct="0">
              <a:defRPr kumimoji="1" sz="3200" b="1">
                <a:solidFill>
                  <a:srgbClr val="660033"/>
                </a:solidFill>
                <a:latin typeface="標楷體" pitchFamily="65" charset="-120"/>
                <a:ea typeface="新細明體" pitchFamily="18" charset="-120"/>
              </a:defRPr>
            </a:lvl4pPr>
            <a:lvl5pPr marL="2057400" indent="-228600" defTabSz="949325" eaLnBrk="0" hangingPunct="0">
              <a:defRPr kumimoji="1" sz="3200" b="1">
                <a:solidFill>
                  <a:srgbClr val="660033"/>
                </a:solidFill>
                <a:latin typeface="標楷體" pitchFamily="65" charset="-120"/>
                <a:ea typeface="新細明體" pitchFamily="18" charset="-120"/>
              </a:defRPr>
            </a:lvl5pPr>
            <a:lvl6pPr marL="2514600" indent="-228600" defTabSz="949325"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defTabSz="949325"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defTabSz="949325"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defTabSz="949325"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86605BF7-AF6C-4D79-9C5B-074C7FC0B9EE}" type="slidenum">
              <a:rPr lang="en-US" altLang="zh-TW" sz="1200" b="0">
                <a:solidFill>
                  <a:schemeClr val="tx1"/>
                </a:solidFill>
                <a:latin typeface="Arial" charset="0"/>
              </a:rPr>
              <a:pPr algn="r" eaLnBrk="1" hangingPunct="1"/>
              <a:t>0</a:t>
            </a:fld>
            <a:endParaRPr lang="en-US" altLang="zh-TW" sz="1200" b="0">
              <a:solidFill>
                <a:schemeClr val="tx1"/>
              </a:solidFill>
              <a:latin typeface="Arial" charset="0"/>
            </a:endParaRPr>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35886422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36090116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39</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41159937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40</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0698947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41</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9245325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42</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628014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43</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6280148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44</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6280148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DEBC665F-E11F-4CF1-AD4F-C12DA3D7388B}" type="slidenum">
              <a:rPr lang="en-US" altLang="zh-TW" b="0">
                <a:solidFill>
                  <a:prstClr val="black"/>
                </a:solidFill>
              </a:rPr>
              <a:pPr algn="r" eaLnBrk="1" hangingPunct="1">
                <a:spcBef>
                  <a:spcPct val="0"/>
                </a:spcBef>
              </a:pPr>
              <a:t>45</a:t>
            </a:fld>
            <a:endParaRPr lang="en-US" altLang="zh-TW" b="0">
              <a:solidFill>
                <a:prstClr val="black"/>
              </a:solidFill>
            </a:endParaRPr>
          </a:p>
        </p:txBody>
      </p:sp>
      <p:sp>
        <p:nvSpPr>
          <p:cNvPr id="21507" name="Rectangle 2"/>
          <p:cNvSpPr>
            <a:spLocks noGrp="1" noRot="1" noChangeAspect="1" noChangeArrowheads="1" noTextEdit="1"/>
          </p:cNvSpPr>
          <p:nvPr>
            <p:ph type="sldImg"/>
          </p:nvPr>
        </p:nvSpPr>
        <p:spPr>
          <a:xfrm>
            <a:off x="1277938" y="609600"/>
            <a:ext cx="4084637" cy="3063875"/>
          </a:xfrm>
          <a:ln/>
        </p:spPr>
      </p:sp>
      <p:sp>
        <p:nvSpPr>
          <p:cNvPr id="2150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26280148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753393" y="7758054"/>
            <a:ext cx="2869967" cy="41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814" tIns="40410" rIns="80814" bIns="40410" anchor="b"/>
          <a:lstStyle>
            <a:lvl1pPr defTabSz="915988" eaLnBrk="0" hangingPunct="0">
              <a:spcBef>
                <a:spcPct val="30000"/>
              </a:spcBef>
              <a:defRPr kumimoji="1" sz="1200">
                <a:solidFill>
                  <a:schemeClr val="tx1"/>
                </a:solidFill>
                <a:latin typeface="Arial" charset="0"/>
                <a:ea typeface="新細明體" pitchFamily="18" charset="-120"/>
              </a:defRPr>
            </a:lvl1pPr>
            <a:lvl2pPr marL="742950" indent="-285750" defTabSz="915988" eaLnBrk="0" hangingPunct="0">
              <a:spcBef>
                <a:spcPct val="30000"/>
              </a:spcBef>
              <a:defRPr kumimoji="1" sz="1200">
                <a:solidFill>
                  <a:schemeClr val="tx1"/>
                </a:solidFill>
                <a:latin typeface="Arial" charset="0"/>
                <a:ea typeface="新細明體" pitchFamily="18" charset="-120"/>
              </a:defRPr>
            </a:lvl2pPr>
            <a:lvl3pPr marL="1143000" indent="-228600" defTabSz="915988" eaLnBrk="0" hangingPunct="0">
              <a:spcBef>
                <a:spcPct val="30000"/>
              </a:spcBef>
              <a:defRPr kumimoji="1" sz="1200">
                <a:solidFill>
                  <a:schemeClr val="tx1"/>
                </a:solidFill>
                <a:latin typeface="Arial" charset="0"/>
                <a:ea typeface="新細明體" pitchFamily="18" charset="-120"/>
              </a:defRPr>
            </a:lvl3pPr>
            <a:lvl4pPr marL="1600200" indent="-228600" defTabSz="915988" eaLnBrk="0" hangingPunct="0">
              <a:spcBef>
                <a:spcPct val="30000"/>
              </a:spcBef>
              <a:defRPr kumimoji="1" sz="1200">
                <a:solidFill>
                  <a:schemeClr val="tx1"/>
                </a:solidFill>
                <a:latin typeface="Arial" charset="0"/>
                <a:ea typeface="新細明體" pitchFamily="18" charset="-120"/>
              </a:defRPr>
            </a:lvl4pPr>
            <a:lvl5pPr marL="2057400" indent="-228600" defTabSz="915988" eaLnBrk="0" hangingPunct="0">
              <a:spcBef>
                <a:spcPct val="30000"/>
              </a:spcBef>
              <a:defRPr kumimoji="1" sz="1200">
                <a:solidFill>
                  <a:schemeClr val="tx1"/>
                </a:solidFill>
                <a:latin typeface="Arial" charset="0"/>
                <a:ea typeface="新細明體" pitchFamily="18" charset="-120"/>
              </a:defRPr>
            </a:lvl5pPr>
            <a:lvl6pPr marL="25146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6pPr>
            <a:lvl7pPr marL="29718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7pPr>
            <a:lvl8pPr marL="34290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8pPr>
            <a:lvl9pPr marL="3886200" indent="-228600" defTabSz="915988" eaLnBrk="0" fontAlgn="base" hangingPunct="0">
              <a:spcBef>
                <a:spcPct val="30000"/>
              </a:spcBef>
              <a:spcAft>
                <a:spcPct val="0"/>
              </a:spcAft>
              <a:defRPr kumimoji="1" sz="1200">
                <a:solidFill>
                  <a:schemeClr val="tx1"/>
                </a:solidFill>
                <a:latin typeface="Arial" charset="0"/>
                <a:ea typeface="新細明體" pitchFamily="18" charset="-120"/>
              </a:defRPr>
            </a:lvl9pPr>
          </a:lstStyle>
          <a:p>
            <a:pPr algn="r" eaLnBrk="1" hangingPunct="1">
              <a:spcBef>
                <a:spcPct val="0"/>
              </a:spcBef>
            </a:pPr>
            <a:fld id="{F855B4E0-0F70-49F3-B1E4-969FC3A992B7}" type="slidenum">
              <a:rPr lang="en-US" altLang="zh-TW" b="0">
                <a:solidFill>
                  <a:prstClr val="black"/>
                </a:solidFill>
              </a:rPr>
              <a:pPr algn="r" eaLnBrk="1" hangingPunct="1">
                <a:spcBef>
                  <a:spcPct val="0"/>
                </a:spcBef>
              </a:pPr>
              <a:t>46</a:t>
            </a:fld>
            <a:endParaRPr lang="en-US" altLang="zh-TW" b="0">
              <a:solidFill>
                <a:prstClr val="black"/>
              </a:solidFill>
            </a:endParaRPr>
          </a:p>
        </p:txBody>
      </p:sp>
      <p:sp>
        <p:nvSpPr>
          <p:cNvPr id="26627" name="Rectangle 2"/>
          <p:cNvSpPr>
            <a:spLocks noGrp="1" noRot="1" noChangeAspect="1" noChangeArrowheads="1" noTextEdit="1"/>
          </p:cNvSpPr>
          <p:nvPr>
            <p:ph type="sldImg"/>
          </p:nvPr>
        </p:nvSpPr>
        <p:spPr>
          <a:xfrm>
            <a:off x="1277938" y="609600"/>
            <a:ext cx="4084637" cy="3063875"/>
          </a:xfrm>
          <a:ln/>
        </p:spPr>
      </p:sp>
      <p:sp>
        <p:nvSpPr>
          <p:cNvPr id="26628" name="Rectangle 3"/>
          <p:cNvSpPr>
            <a:spLocks noGrp="1" noChangeArrowheads="1"/>
          </p:cNvSpPr>
          <p:nvPr>
            <p:ph type="body" idx="1"/>
          </p:nvPr>
        </p:nvSpPr>
        <p:spPr>
          <a:xfrm>
            <a:off x="662182" y="3877722"/>
            <a:ext cx="5300540" cy="36817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760" tIns="40383" rIns="80760" bIns="40383"/>
          <a:lstStyle/>
          <a:p>
            <a:pPr eaLnBrk="1" hangingPunct="1"/>
            <a:endParaRPr lang="zh-TW" altLang="zh-TW"/>
          </a:p>
        </p:txBody>
      </p:sp>
    </p:spTree>
    <p:extLst>
      <p:ext uri="{BB962C8B-B14F-4D97-AF65-F5344CB8AC3E}">
        <p14:creationId xmlns:p14="http://schemas.microsoft.com/office/powerpoint/2010/main" val="427320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a:t>下</a:t>
            </a:r>
          </a:p>
        </p:txBody>
      </p:sp>
    </p:spTree>
    <p:extLst>
      <p:ext uri="{BB962C8B-B14F-4D97-AF65-F5344CB8AC3E}">
        <p14:creationId xmlns:p14="http://schemas.microsoft.com/office/powerpoint/2010/main" val="3941764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442" tIns="47722" rIns="95442" bIns="47722" anchor="b"/>
          <a:lstStyle>
            <a:lvl1pPr defTabSz="920750" eaLnBrk="0" hangingPunct="0">
              <a:defRPr kumimoji="1" sz="3200" b="1">
                <a:solidFill>
                  <a:srgbClr val="660033"/>
                </a:solidFill>
                <a:latin typeface="標楷體" pitchFamily="65" charset="-120"/>
                <a:ea typeface="新細明體" pitchFamily="18" charset="-120"/>
              </a:defRPr>
            </a:lvl1pPr>
            <a:lvl2pPr marL="742950" indent="-285750" defTabSz="920750" eaLnBrk="0" hangingPunct="0">
              <a:defRPr kumimoji="1" sz="3200" b="1">
                <a:solidFill>
                  <a:srgbClr val="660033"/>
                </a:solidFill>
                <a:latin typeface="標楷體" pitchFamily="65" charset="-120"/>
                <a:ea typeface="新細明體" pitchFamily="18" charset="-120"/>
              </a:defRPr>
            </a:lvl2pPr>
            <a:lvl3pPr marL="1143000" indent="-228600" defTabSz="920750" eaLnBrk="0" hangingPunct="0">
              <a:defRPr kumimoji="1" sz="3200" b="1">
                <a:solidFill>
                  <a:srgbClr val="660033"/>
                </a:solidFill>
                <a:latin typeface="標楷體" pitchFamily="65" charset="-120"/>
                <a:ea typeface="新細明體" pitchFamily="18" charset="-120"/>
              </a:defRPr>
            </a:lvl3pPr>
            <a:lvl4pPr marL="1600200" indent="-228600" defTabSz="920750" eaLnBrk="0" hangingPunct="0">
              <a:defRPr kumimoji="1" sz="3200" b="1">
                <a:solidFill>
                  <a:srgbClr val="660033"/>
                </a:solidFill>
                <a:latin typeface="標楷體" pitchFamily="65" charset="-120"/>
                <a:ea typeface="新細明體" pitchFamily="18" charset="-120"/>
              </a:defRPr>
            </a:lvl4pPr>
            <a:lvl5pPr marL="2057400" indent="-228600" defTabSz="920750" eaLnBrk="0" hangingPunct="0">
              <a:defRPr kumimoji="1" sz="3200" b="1">
                <a:solidFill>
                  <a:srgbClr val="660033"/>
                </a:solidFill>
                <a:latin typeface="標楷體" pitchFamily="65" charset="-120"/>
                <a:ea typeface="新細明體" pitchFamily="18" charset="-120"/>
              </a:defRPr>
            </a:lvl5pPr>
            <a:lvl6pPr marL="25146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8304FEA6-7C6F-4826-B7E8-B3B39C97172E}" type="slidenum">
              <a:rPr lang="en-US" altLang="zh-TW" sz="1200" b="0">
                <a:solidFill>
                  <a:srgbClr val="000000"/>
                </a:solidFill>
                <a:latin typeface="Arial" charset="0"/>
              </a:rPr>
              <a:pPr algn="r" eaLnBrk="1" hangingPunct="1"/>
              <a:t>1</a:t>
            </a:fld>
            <a:endParaRPr lang="en-US" altLang="zh-TW" sz="1200" b="0">
              <a:solidFill>
                <a:srgbClr val="000000"/>
              </a:solidFill>
              <a:latin typeface="Arial" charset="0"/>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zh-TW"/>
          </a:p>
        </p:txBody>
      </p:sp>
    </p:spTree>
    <p:extLst>
      <p:ext uri="{BB962C8B-B14F-4D97-AF65-F5344CB8AC3E}">
        <p14:creationId xmlns:p14="http://schemas.microsoft.com/office/powerpoint/2010/main" val="2816596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txBox="1">
            <a:spLocks noGrp="1" noChangeArrowheads="1"/>
          </p:cNvSpPr>
          <p:nvPr/>
        </p:nvSpPr>
        <p:spPr bwMode="auto">
          <a:xfrm>
            <a:off x="4022725" y="9718675"/>
            <a:ext cx="30749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68" tIns="47437" rIns="94868" bIns="47437" anchor="b"/>
          <a:lstStyle>
            <a:lvl1pPr defTabSz="915988" eaLnBrk="0" hangingPunct="0">
              <a:defRPr kumimoji="1" sz="3200" b="1">
                <a:solidFill>
                  <a:srgbClr val="660033"/>
                </a:solidFill>
                <a:latin typeface="標楷體" pitchFamily="65" charset="-120"/>
                <a:ea typeface="新細明體" pitchFamily="18" charset="-120"/>
              </a:defRPr>
            </a:lvl1pPr>
            <a:lvl2pPr marL="742950" indent="-285750" defTabSz="915988" eaLnBrk="0" hangingPunct="0">
              <a:defRPr kumimoji="1" sz="3200" b="1">
                <a:solidFill>
                  <a:srgbClr val="660033"/>
                </a:solidFill>
                <a:latin typeface="標楷體" pitchFamily="65" charset="-120"/>
                <a:ea typeface="新細明體" pitchFamily="18" charset="-120"/>
              </a:defRPr>
            </a:lvl2pPr>
            <a:lvl3pPr marL="1143000" indent="-228600" defTabSz="915988" eaLnBrk="0" hangingPunct="0">
              <a:defRPr kumimoji="1" sz="3200" b="1">
                <a:solidFill>
                  <a:srgbClr val="660033"/>
                </a:solidFill>
                <a:latin typeface="標楷體" pitchFamily="65" charset="-120"/>
                <a:ea typeface="新細明體" pitchFamily="18" charset="-120"/>
              </a:defRPr>
            </a:lvl3pPr>
            <a:lvl4pPr marL="1600200" indent="-228600" defTabSz="915988" eaLnBrk="0" hangingPunct="0">
              <a:defRPr kumimoji="1" sz="3200" b="1">
                <a:solidFill>
                  <a:srgbClr val="660033"/>
                </a:solidFill>
                <a:latin typeface="標楷體" pitchFamily="65" charset="-120"/>
                <a:ea typeface="新細明體" pitchFamily="18" charset="-120"/>
              </a:defRPr>
            </a:lvl4pPr>
            <a:lvl5pPr marL="2057400" indent="-228600" defTabSz="915988" eaLnBrk="0" hangingPunct="0">
              <a:defRPr kumimoji="1" sz="3200" b="1">
                <a:solidFill>
                  <a:srgbClr val="660033"/>
                </a:solidFill>
                <a:latin typeface="標楷體" pitchFamily="65" charset="-120"/>
                <a:ea typeface="新細明體" pitchFamily="18" charset="-120"/>
              </a:defRPr>
            </a:lvl5pPr>
            <a:lvl6pPr marL="2514600" indent="-228600" defTabSz="915988"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defTabSz="915988"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defTabSz="915988"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defTabSz="915988"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8C4EBD56-2DD0-4B2F-8AEE-239E0DFFAF72}" type="slidenum">
              <a:rPr lang="en-US" altLang="zh-TW" sz="1200" b="0">
                <a:solidFill>
                  <a:schemeClr val="tx1"/>
                </a:solidFill>
                <a:latin typeface="Arial" charset="0"/>
              </a:rPr>
              <a:pPr algn="r" eaLnBrk="1" hangingPunct="1"/>
              <a:t>48</a:t>
            </a:fld>
            <a:endParaRPr lang="en-US" altLang="zh-TW" sz="1200" b="0">
              <a:solidFill>
                <a:schemeClr val="tx1"/>
              </a:solidFill>
              <a:latin typeface="Arial" charset="0"/>
            </a:endParaRPr>
          </a:p>
        </p:txBody>
      </p:sp>
      <p:sp>
        <p:nvSpPr>
          <p:cNvPr id="177155" name="Rectangle 2"/>
          <p:cNvSpPr>
            <a:spLocks noGrp="1" noRot="1" noChangeAspect="1" noChangeArrowheads="1" noTextEdit="1"/>
          </p:cNvSpPr>
          <p:nvPr>
            <p:ph type="sldImg"/>
          </p:nvPr>
        </p:nvSpPr>
        <p:spPr>
          <a:xfrm>
            <a:off x="1000125" y="765175"/>
            <a:ext cx="5116513" cy="3836988"/>
          </a:xfrm>
          <a:ln/>
        </p:spPr>
      </p:sp>
      <p:sp>
        <p:nvSpPr>
          <p:cNvPr id="177156" name="Rectangle 3"/>
          <p:cNvSpPr>
            <a:spLocks noGrp="1" noChangeArrowheads="1"/>
          </p:cNvSpPr>
          <p:nvPr>
            <p:ph type="body" idx="1"/>
          </p:nvPr>
        </p:nvSpPr>
        <p:spPr>
          <a:xfrm>
            <a:off x="709613" y="4857750"/>
            <a:ext cx="5680075" cy="46116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03" tIns="47404" rIns="94803" bIns="47404"/>
          <a:lstStyle/>
          <a:p>
            <a:pPr eaLnBrk="1" hangingPunct="1"/>
            <a:endParaRPr lang="zh-TW" altLang="zh-TW"/>
          </a:p>
        </p:txBody>
      </p:sp>
    </p:spTree>
    <p:extLst>
      <p:ext uri="{BB962C8B-B14F-4D97-AF65-F5344CB8AC3E}">
        <p14:creationId xmlns:p14="http://schemas.microsoft.com/office/powerpoint/2010/main" val="36895193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p:cNvSpPr txBox="1">
            <a:spLocks noGrp="1" noChangeArrowheads="1"/>
          </p:cNvSpPr>
          <p:nvPr/>
        </p:nvSpPr>
        <p:spPr bwMode="auto">
          <a:xfrm>
            <a:off x="4022725" y="9718675"/>
            <a:ext cx="3074988"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81" tIns="47894" rIns="95781" bIns="47894" anchor="b"/>
          <a:lstStyle>
            <a:lvl1pPr defTabSz="922338" eaLnBrk="0" hangingPunct="0">
              <a:defRPr kumimoji="1" sz="3200" b="1">
                <a:solidFill>
                  <a:srgbClr val="660033"/>
                </a:solidFill>
                <a:latin typeface="標楷體" pitchFamily="65" charset="-120"/>
                <a:ea typeface="新細明體" pitchFamily="18" charset="-120"/>
              </a:defRPr>
            </a:lvl1pPr>
            <a:lvl2pPr marL="742950" indent="-285750" defTabSz="922338" eaLnBrk="0" hangingPunct="0">
              <a:defRPr kumimoji="1" sz="3200" b="1">
                <a:solidFill>
                  <a:srgbClr val="660033"/>
                </a:solidFill>
                <a:latin typeface="標楷體" pitchFamily="65" charset="-120"/>
                <a:ea typeface="新細明體" pitchFamily="18" charset="-120"/>
              </a:defRPr>
            </a:lvl2pPr>
            <a:lvl3pPr marL="1143000" indent="-228600" defTabSz="922338" eaLnBrk="0" hangingPunct="0">
              <a:defRPr kumimoji="1" sz="3200" b="1">
                <a:solidFill>
                  <a:srgbClr val="660033"/>
                </a:solidFill>
                <a:latin typeface="標楷體" pitchFamily="65" charset="-120"/>
                <a:ea typeface="新細明體" pitchFamily="18" charset="-120"/>
              </a:defRPr>
            </a:lvl3pPr>
            <a:lvl4pPr marL="1600200" indent="-228600" defTabSz="922338" eaLnBrk="0" hangingPunct="0">
              <a:defRPr kumimoji="1" sz="3200" b="1">
                <a:solidFill>
                  <a:srgbClr val="660033"/>
                </a:solidFill>
                <a:latin typeface="標楷體" pitchFamily="65" charset="-120"/>
                <a:ea typeface="新細明體" pitchFamily="18" charset="-120"/>
              </a:defRPr>
            </a:lvl4pPr>
            <a:lvl5pPr marL="2057400" indent="-228600" defTabSz="922338" eaLnBrk="0" hangingPunct="0">
              <a:defRPr kumimoji="1" sz="3200" b="1">
                <a:solidFill>
                  <a:srgbClr val="660033"/>
                </a:solidFill>
                <a:latin typeface="標楷體" pitchFamily="65" charset="-120"/>
                <a:ea typeface="新細明體" pitchFamily="18" charset="-120"/>
              </a:defRPr>
            </a:lvl5pPr>
            <a:lvl6pPr marL="2514600" indent="-228600" defTabSz="922338"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defTabSz="922338"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defTabSz="922338"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defTabSz="922338"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8C4FD5F9-5F75-4540-A1BF-2AA54041071E}" type="slidenum">
              <a:rPr lang="en-US" altLang="zh-TW" sz="1200">
                <a:solidFill>
                  <a:schemeClr val="tx1"/>
                </a:solidFill>
                <a:latin typeface="Arial" charset="0"/>
              </a:rPr>
              <a:pPr algn="r" eaLnBrk="1" hangingPunct="1"/>
              <a:t>49</a:t>
            </a:fld>
            <a:endParaRPr lang="en-US" altLang="zh-TW" sz="1200">
              <a:solidFill>
                <a:schemeClr val="tx1"/>
              </a:solidFill>
              <a:latin typeface="Arial" charset="0"/>
            </a:endParaRPr>
          </a:p>
        </p:txBody>
      </p:sp>
      <p:sp>
        <p:nvSpPr>
          <p:cNvPr id="179203" name="Rectangle 7"/>
          <p:cNvSpPr txBox="1">
            <a:spLocks noGrp="1" noChangeArrowheads="1"/>
          </p:cNvSpPr>
          <p:nvPr/>
        </p:nvSpPr>
        <p:spPr bwMode="auto">
          <a:xfrm>
            <a:off x="4021138" y="9720263"/>
            <a:ext cx="3076575"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16" tIns="47861" rIns="95716" bIns="47861" anchor="b"/>
          <a:lstStyle>
            <a:lvl1pPr defTabSz="920750" eaLnBrk="0" hangingPunct="0">
              <a:defRPr kumimoji="1" sz="3200" b="1">
                <a:solidFill>
                  <a:srgbClr val="660033"/>
                </a:solidFill>
                <a:latin typeface="標楷體" pitchFamily="65" charset="-120"/>
                <a:ea typeface="新細明體" pitchFamily="18" charset="-120"/>
              </a:defRPr>
            </a:lvl1pPr>
            <a:lvl2pPr marL="742950" indent="-285750" defTabSz="920750" eaLnBrk="0" hangingPunct="0">
              <a:defRPr kumimoji="1" sz="3200" b="1">
                <a:solidFill>
                  <a:srgbClr val="660033"/>
                </a:solidFill>
                <a:latin typeface="標楷體" pitchFamily="65" charset="-120"/>
                <a:ea typeface="新細明體" pitchFamily="18" charset="-120"/>
              </a:defRPr>
            </a:lvl2pPr>
            <a:lvl3pPr marL="1143000" indent="-228600" defTabSz="920750" eaLnBrk="0" hangingPunct="0">
              <a:defRPr kumimoji="1" sz="3200" b="1">
                <a:solidFill>
                  <a:srgbClr val="660033"/>
                </a:solidFill>
                <a:latin typeface="標楷體" pitchFamily="65" charset="-120"/>
                <a:ea typeface="新細明體" pitchFamily="18" charset="-120"/>
              </a:defRPr>
            </a:lvl3pPr>
            <a:lvl4pPr marL="1600200" indent="-228600" defTabSz="920750" eaLnBrk="0" hangingPunct="0">
              <a:defRPr kumimoji="1" sz="3200" b="1">
                <a:solidFill>
                  <a:srgbClr val="660033"/>
                </a:solidFill>
                <a:latin typeface="標楷體" pitchFamily="65" charset="-120"/>
                <a:ea typeface="新細明體" pitchFamily="18" charset="-120"/>
              </a:defRPr>
            </a:lvl4pPr>
            <a:lvl5pPr marL="2057400" indent="-228600" defTabSz="920750" eaLnBrk="0" hangingPunct="0">
              <a:defRPr kumimoji="1" sz="3200" b="1">
                <a:solidFill>
                  <a:srgbClr val="660033"/>
                </a:solidFill>
                <a:latin typeface="標楷體" pitchFamily="65" charset="-120"/>
                <a:ea typeface="新細明體" pitchFamily="18" charset="-120"/>
              </a:defRPr>
            </a:lvl5pPr>
            <a:lvl6pPr marL="25146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defTabSz="92075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17301151-B384-49B5-BCBE-27F30F9FE1BE}" type="slidenum">
              <a:rPr lang="en-US" altLang="zh-TW" sz="1200">
                <a:solidFill>
                  <a:schemeClr val="tx1"/>
                </a:solidFill>
                <a:latin typeface="Arial" charset="0"/>
              </a:rPr>
              <a:pPr algn="r" eaLnBrk="1" hangingPunct="1"/>
              <a:t>49</a:t>
            </a:fld>
            <a:endParaRPr lang="en-US" altLang="zh-TW" sz="1200">
              <a:solidFill>
                <a:schemeClr val="tx1"/>
              </a:solidFill>
              <a:latin typeface="Arial" charset="0"/>
            </a:endParaRPr>
          </a:p>
        </p:txBody>
      </p:sp>
      <p:sp>
        <p:nvSpPr>
          <p:cNvPr id="179204" name="Rectangle 2"/>
          <p:cNvSpPr>
            <a:spLocks noGrp="1" noRot="1" noChangeAspect="1" noChangeArrowheads="1" noTextEdit="1"/>
          </p:cNvSpPr>
          <p:nvPr>
            <p:ph type="sldImg"/>
          </p:nvPr>
        </p:nvSpPr>
        <p:spPr>
          <a:xfrm>
            <a:off x="1001713" y="768350"/>
            <a:ext cx="5114925" cy="3835400"/>
          </a:xfrm>
          <a:ln/>
        </p:spPr>
      </p:sp>
      <p:sp>
        <p:nvSpPr>
          <p:cNvPr id="179205" name="Rectangle 3"/>
          <p:cNvSpPr>
            <a:spLocks noGrp="1" noChangeArrowheads="1"/>
          </p:cNvSpPr>
          <p:nvPr>
            <p:ph type="body" idx="1"/>
          </p:nvPr>
        </p:nvSpPr>
        <p:spPr>
          <a:xfrm>
            <a:off x="709613" y="4859338"/>
            <a:ext cx="5680075" cy="4606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16" tIns="47861" rIns="95716" bIns="47861"/>
          <a:lstStyle/>
          <a:p>
            <a:pPr eaLnBrk="1" hangingPunct="1"/>
            <a:endParaRPr lang="zh-TW" altLang="zh-TW"/>
          </a:p>
        </p:txBody>
      </p:sp>
    </p:spTree>
    <p:extLst>
      <p:ext uri="{BB962C8B-B14F-4D97-AF65-F5344CB8AC3E}">
        <p14:creationId xmlns:p14="http://schemas.microsoft.com/office/powerpoint/2010/main" val="1671660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998538" y="766763"/>
            <a:ext cx="5118100" cy="3838575"/>
          </a:xfrm>
          <a:ln/>
        </p:spPr>
      </p:sp>
      <p:sp>
        <p:nvSpPr>
          <p:cNvPr id="38915" name="Rectangle 3"/>
          <p:cNvSpPr>
            <a:spLocks noGrp="1" noChangeArrowheads="1"/>
          </p:cNvSpPr>
          <p:nvPr>
            <p:ph type="body" idx="1"/>
          </p:nvPr>
        </p:nvSpPr>
        <p:spPr>
          <a:xfrm>
            <a:off x="711257" y="4859518"/>
            <a:ext cx="5676787" cy="460909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506" tIns="47755" rIns="95506" bIns="47755"/>
          <a:lstStyle/>
          <a:p>
            <a:endParaRPr lang="zh-TW" altLang="en-US"/>
          </a:p>
        </p:txBody>
      </p:sp>
    </p:spTree>
    <p:extLst>
      <p:ext uri="{BB962C8B-B14F-4D97-AF65-F5344CB8AC3E}">
        <p14:creationId xmlns:p14="http://schemas.microsoft.com/office/powerpoint/2010/main" val="2045463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403512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1949708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p>
        </p:txBody>
      </p:sp>
    </p:spTree>
    <p:extLst>
      <p:ext uri="{BB962C8B-B14F-4D97-AF65-F5344CB8AC3E}">
        <p14:creationId xmlns:p14="http://schemas.microsoft.com/office/powerpoint/2010/main" val="3358332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a:ln/>
        </p:spPr>
      </p:sp>
      <p:sp>
        <p:nvSpPr>
          <p:cNvPr id="1781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p>
        </p:txBody>
      </p:sp>
    </p:spTree>
    <p:extLst>
      <p:ext uri="{BB962C8B-B14F-4D97-AF65-F5344CB8AC3E}">
        <p14:creationId xmlns:p14="http://schemas.microsoft.com/office/powerpoint/2010/main" val="792750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3189274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latin typeface="Arial" pitchFamily="34" charset="0"/>
            </a:endParaRPr>
          </a:p>
        </p:txBody>
      </p:sp>
    </p:spTree>
    <p:extLst>
      <p:ext uri="{BB962C8B-B14F-4D97-AF65-F5344CB8AC3E}">
        <p14:creationId xmlns:p14="http://schemas.microsoft.com/office/powerpoint/2010/main" val="3793613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p:txBody>
          <a:bodyPr/>
          <a:lstStyle>
            <a:lvl1pPr>
              <a:defRPr b="1"/>
            </a:lvl1pPr>
          </a:lstStyle>
          <a:p>
            <a:pPr>
              <a:defRPr/>
            </a:pPr>
            <a:fld id="{13E3B8CF-5998-4FA7-94F6-BCF7F7E3795E}" type="datetime1">
              <a:rPr lang="zh-TW" altLang="en-US"/>
              <a:pPr>
                <a:defRPr/>
              </a:pPr>
              <a:t>2017/11/15</a:t>
            </a:fld>
            <a:endParaRPr lang="en-US" altLang="zh-TW"/>
          </a:p>
        </p:txBody>
      </p:sp>
      <p:sp>
        <p:nvSpPr>
          <p:cNvPr id="6"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7" name="Rectangle 29"/>
          <p:cNvSpPr>
            <a:spLocks noGrp="1" noChangeArrowheads="1"/>
          </p:cNvSpPr>
          <p:nvPr>
            <p:ph type="sldNum" sz="quarter" idx="12"/>
          </p:nvPr>
        </p:nvSpPr>
        <p:spPr/>
        <p:txBody>
          <a:bodyPr/>
          <a:lstStyle>
            <a:lvl1pPr>
              <a:defRPr b="1"/>
            </a:lvl1pPr>
          </a:lstStyle>
          <a:p>
            <a:pPr>
              <a:defRPr/>
            </a:pPr>
            <a:fld id="{3F23BBEC-2903-4424-873F-D658885A338C}" type="slidenum">
              <a:rPr lang="en-US" altLang="zh-TW"/>
              <a:pPr>
                <a:defRPr/>
              </a:pPr>
              <a:t>‹#›</a:t>
            </a:fld>
            <a:endParaRPr lang="en-US" altLang="zh-TW"/>
          </a:p>
        </p:txBody>
      </p:sp>
    </p:spTree>
    <p:extLst>
      <p:ext uri="{BB962C8B-B14F-4D97-AF65-F5344CB8AC3E}">
        <p14:creationId xmlns:p14="http://schemas.microsoft.com/office/powerpoint/2010/main" val="1859449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p:txBody>
          <a:bodyPr/>
          <a:lstStyle>
            <a:lvl1pPr>
              <a:defRPr b="1"/>
            </a:lvl1pPr>
          </a:lstStyle>
          <a:p>
            <a:pPr>
              <a:defRPr/>
            </a:pPr>
            <a:fld id="{5C9EE718-78CF-46DE-9D86-D092DF958417}" type="datetime1">
              <a:rPr lang="zh-TW" altLang="en-US"/>
              <a:pPr>
                <a:defRPr/>
              </a:pPr>
              <a:t>2017/11/15</a:t>
            </a:fld>
            <a:endParaRPr lang="en-US" altLang="zh-TW"/>
          </a:p>
        </p:txBody>
      </p:sp>
      <p:sp>
        <p:nvSpPr>
          <p:cNvPr id="6"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7" name="Rectangle 29"/>
          <p:cNvSpPr>
            <a:spLocks noGrp="1" noChangeArrowheads="1"/>
          </p:cNvSpPr>
          <p:nvPr>
            <p:ph type="sldNum" sz="quarter" idx="12"/>
          </p:nvPr>
        </p:nvSpPr>
        <p:spPr/>
        <p:txBody>
          <a:bodyPr/>
          <a:lstStyle>
            <a:lvl1pPr>
              <a:defRPr b="1"/>
            </a:lvl1pPr>
          </a:lstStyle>
          <a:p>
            <a:pPr>
              <a:defRPr/>
            </a:pPr>
            <a:fld id="{8D749A6E-F81D-4DE1-A6F5-AEA70693836E}" type="slidenum">
              <a:rPr lang="en-US" altLang="zh-TW"/>
              <a:pPr>
                <a:defRPr/>
              </a:pPr>
              <a:t>‹#›</a:t>
            </a:fld>
            <a:endParaRPr lang="en-US" altLang="zh-TW"/>
          </a:p>
        </p:txBody>
      </p:sp>
    </p:spTree>
    <p:extLst>
      <p:ext uri="{BB962C8B-B14F-4D97-AF65-F5344CB8AC3E}">
        <p14:creationId xmlns:p14="http://schemas.microsoft.com/office/powerpoint/2010/main" val="4020250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6" name="Rectangle 27"/>
          <p:cNvSpPr>
            <a:spLocks noGrp="1" noChangeArrowheads="1"/>
          </p:cNvSpPr>
          <p:nvPr>
            <p:ph type="dt" sz="half" idx="10"/>
          </p:nvPr>
        </p:nvSpPr>
        <p:spPr/>
        <p:txBody>
          <a:bodyPr/>
          <a:lstStyle>
            <a:lvl1pPr>
              <a:defRPr b="1"/>
            </a:lvl1pPr>
          </a:lstStyle>
          <a:p>
            <a:pPr>
              <a:defRPr/>
            </a:pPr>
            <a:fld id="{B4F0DE17-B4AC-490B-98ED-AB7EF2D56A5E}" type="datetime1">
              <a:rPr lang="zh-TW" altLang="en-US"/>
              <a:pPr>
                <a:defRPr/>
              </a:pPr>
              <a:t>2017/11/15</a:t>
            </a:fld>
            <a:endParaRPr lang="en-US" altLang="zh-TW"/>
          </a:p>
        </p:txBody>
      </p:sp>
      <p:sp>
        <p:nvSpPr>
          <p:cNvPr id="7"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8" name="Rectangle 29"/>
          <p:cNvSpPr>
            <a:spLocks noGrp="1" noChangeArrowheads="1"/>
          </p:cNvSpPr>
          <p:nvPr>
            <p:ph type="sldNum" sz="quarter" idx="12"/>
          </p:nvPr>
        </p:nvSpPr>
        <p:spPr/>
        <p:txBody>
          <a:bodyPr/>
          <a:lstStyle>
            <a:lvl1pPr>
              <a:defRPr b="1"/>
            </a:lvl1pPr>
          </a:lstStyle>
          <a:p>
            <a:pPr>
              <a:defRPr/>
            </a:pPr>
            <a:fld id="{C9DFC253-DC49-4339-8CE3-3A19E9635843}" type="slidenum">
              <a:rPr lang="en-US" altLang="zh-TW"/>
              <a:pPr>
                <a:defRPr/>
              </a:pPr>
              <a:t>‹#›</a:t>
            </a:fld>
            <a:endParaRPr lang="en-US" altLang="zh-TW"/>
          </a:p>
        </p:txBody>
      </p:sp>
    </p:spTree>
    <p:extLst>
      <p:ext uri="{BB962C8B-B14F-4D97-AF65-F5344CB8AC3E}">
        <p14:creationId xmlns:p14="http://schemas.microsoft.com/office/powerpoint/2010/main" val="2460533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p:txBody>
          <a:bodyPr/>
          <a:lstStyle>
            <a:lvl1pPr>
              <a:defRPr b="1"/>
            </a:lvl1pPr>
          </a:lstStyle>
          <a:p>
            <a:pPr>
              <a:defRPr/>
            </a:pPr>
            <a:fld id="{6A557198-03AF-406F-9D3F-1066570B095F}" type="datetime1">
              <a:rPr lang="zh-TW" altLang="en-US"/>
              <a:pPr>
                <a:defRPr/>
              </a:pPr>
              <a:t>2017/11/15</a:t>
            </a:fld>
            <a:endParaRPr lang="en-US" altLang="zh-TW"/>
          </a:p>
        </p:txBody>
      </p:sp>
      <p:sp>
        <p:nvSpPr>
          <p:cNvPr id="5"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6" name="Rectangle 29"/>
          <p:cNvSpPr>
            <a:spLocks noGrp="1" noChangeArrowheads="1"/>
          </p:cNvSpPr>
          <p:nvPr>
            <p:ph type="sldNum" sz="quarter" idx="12"/>
          </p:nvPr>
        </p:nvSpPr>
        <p:spPr/>
        <p:txBody>
          <a:bodyPr/>
          <a:lstStyle>
            <a:lvl1pPr>
              <a:defRPr b="1"/>
            </a:lvl1pPr>
          </a:lstStyle>
          <a:p>
            <a:pPr>
              <a:defRPr/>
            </a:pPr>
            <a:fld id="{7ED19528-3885-4C6D-813F-BFE297F70A4E}" type="slidenum">
              <a:rPr lang="en-US" altLang="zh-TW"/>
              <a:pPr>
                <a:defRPr/>
              </a:pPr>
              <a:t>‹#›</a:t>
            </a:fld>
            <a:endParaRPr lang="en-US" altLang="zh-TW"/>
          </a:p>
        </p:txBody>
      </p:sp>
    </p:spTree>
    <p:extLst>
      <p:ext uri="{BB962C8B-B14F-4D97-AF65-F5344CB8AC3E}">
        <p14:creationId xmlns:p14="http://schemas.microsoft.com/office/powerpoint/2010/main" val="341667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5" name="Rectangle 1028"/>
          <p:cNvSpPr>
            <a:spLocks noGrp="1" noChangeArrowheads="1"/>
          </p:cNvSpPr>
          <p:nvPr>
            <p:ph type="dt" sz="half" idx="10"/>
          </p:nvPr>
        </p:nvSpPr>
        <p:spPr>
          <a:xfrm>
            <a:off x="457200" y="6243638"/>
            <a:ext cx="2133600" cy="457200"/>
          </a:xfrm>
        </p:spPr>
        <p:txBody>
          <a:bodyPr anchor="b"/>
          <a:lstStyle>
            <a:lvl1pPr>
              <a:defRPr kumimoji="0" sz="1200">
                <a:ea typeface="標楷體" pitchFamily="65" charset="-120"/>
              </a:defRPr>
            </a:lvl1pPr>
          </a:lstStyle>
          <a:p>
            <a:pPr>
              <a:defRPr/>
            </a:pPr>
            <a:endParaRPr lang="en-US" altLang="zh-TW">
              <a:solidFill>
                <a:srgbClr val="000000"/>
              </a:solidFill>
            </a:endParaRPr>
          </a:p>
        </p:txBody>
      </p:sp>
      <p:sp>
        <p:nvSpPr>
          <p:cNvPr id="6" name="Rectangle 1029"/>
          <p:cNvSpPr>
            <a:spLocks noGrp="1" noChangeArrowheads="1"/>
          </p:cNvSpPr>
          <p:nvPr>
            <p:ph type="ftr" sz="quarter" idx="11"/>
          </p:nvPr>
        </p:nvSpPr>
        <p:spPr>
          <a:xfrm>
            <a:off x="3124200" y="6243638"/>
            <a:ext cx="2895600" cy="457200"/>
          </a:xfrm>
        </p:spPr>
        <p:txBody>
          <a:bodyPr anchor="b"/>
          <a:lstStyle>
            <a:lvl1pPr>
              <a:defRPr kumimoji="0" sz="1200">
                <a:ea typeface="標楷體" pitchFamily="65" charset="-120"/>
              </a:defRPr>
            </a:lvl1pPr>
          </a:lstStyle>
          <a:p>
            <a:pPr>
              <a:defRPr/>
            </a:pPr>
            <a:endParaRPr lang="en-US" altLang="zh-TW">
              <a:solidFill>
                <a:srgbClr val="000000"/>
              </a:solidFill>
            </a:endParaRPr>
          </a:p>
        </p:txBody>
      </p:sp>
      <p:sp>
        <p:nvSpPr>
          <p:cNvPr id="7"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D8C5D411-354E-4D7A-BCDB-DBBF7F26444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312673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379E331D-1E78-4C65-ADF5-82009F8F5DC3}"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553270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DE7D5E98-D973-4C2F-930E-E537F8CE400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97760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B68CEFD6-2EC9-423C-9AFC-D70FBB268AC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805762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29"/>
          <p:cNvSpPr>
            <a:spLocks noGrp="1" noChangeArrowheads="1"/>
          </p:cNvSpPr>
          <p:nvPr>
            <p:ph type="sldNum" sz="quarter" idx="12"/>
          </p:nvPr>
        </p:nvSpPr>
        <p:spPr>
          <a:ln/>
        </p:spPr>
        <p:txBody>
          <a:bodyPr/>
          <a:lstStyle>
            <a:lvl1pPr>
              <a:defRPr/>
            </a:lvl1pPr>
          </a:lstStyle>
          <a:p>
            <a:pPr>
              <a:defRPr/>
            </a:pPr>
            <a:fld id="{D6864B67-DB43-40F2-B287-A9C6BCB549A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8719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8B7D3852-6142-4086-9C0D-469EA808E6E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6667487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29"/>
          <p:cNvSpPr>
            <a:spLocks noGrp="1" noChangeArrowheads="1"/>
          </p:cNvSpPr>
          <p:nvPr>
            <p:ph type="sldNum" sz="quarter" idx="12"/>
          </p:nvPr>
        </p:nvSpPr>
        <p:spPr>
          <a:ln/>
        </p:spPr>
        <p:txBody>
          <a:bodyPr/>
          <a:lstStyle>
            <a:lvl1pPr>
              <a:defRPr/>
            </a:lvl1pPr>
          </a:lstStyle>
          <a:p>
            <a:pPr>
              <a:defRPr/>
            </a:pPr>
            <a:fld id="{1E0A6FBA-4342-4820-8A9E-8ACC1AC0CAF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66228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5" name="Rectangle 27"/>
          <p:cNvSpPr>
            <a:spLocks noGrp="1" noChangeArrowheads="1"/>
          </p:cNvSpPr>
          <p:nvPr>
            <p:ph type="dt" sz="half" idx="10"/>
          </p:nvPr>
        </p:nvSpPr>
        <p:spPr/>
        <p:txBody>
          <a:bodyPr/>
          <a:lstStyle>
            <a:lvl1pPr>
              <a:defRPr b="1"/>
            </a:lvl1pPr>
          </a:lstStyle>
          <a:p>
            <a:pPr>
              <a:defRPr/>
            </a:pPr>
            <a:fld id="{B343AAF5-43D9-4748-B37A-AB81DDCAB6EB}" type="datetime1">
              <a:rPr lang="zh-TW" altLang="en-US"/>
              <a:pPr>
                <a:defRPr/>
              </a:pPr>
              <a:t>2017/11/15</a:t>
            </a:fld>
            <a:endParaRPr lang="en-US" altLang="zh-TW"/>
          </a:p>
        </p:txBody>
      </p:sp>
      <p:sp>
        <p:nvSpPr>
          <p:cNvPr id="6"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7" name="Rectangle 29"/>
          <p:cNvSpPr>
            <a:spLocks noGrp="1" noChangeArrowheads="1"/>
          </p:cNvSpPr>
          <p:nvPr>
            <p:ph type="sldNum" sz="quarter" idx="12"/>
          </p:nvPr>
        </p:nvSpPr>
        <p:spPr/>
        <p:txBody>
          <a:bodyPr/>
          <a:lstStyle>
            <a:lvl1pPr>
              <a:defRPr b="1"/>
            </a:lvl1pPr>
          </a:lstStyle>
          <a:p>
            <a:pPr>
              <a:defRPr/>
            </a:pPr>
            <a:fld id="{6045D3FF-E31A-46D9-ADDA-F95F720D87E5}" type="slidenum">
              <a:rPr lang="en-US" altLang="zh-TW"/>
              <a:pPr>
                <a:defRPr/>
              </a:pPr>
              <a:t>‹#›</a:t>
            </a:fld>
            <a:endParaRPr lang="en-US" altLang="zh-TW"/>
          </a:p>
        </p:txBody>
      </p:sp>
    </p:spTree>
    <p:extLst>
      <p:ext uri="{BB962C8B-B14F-4D97-AF65-F5344CB8AC3E}">
        <p14:creationId xmlns:p14="http://schemas.microsoft.com/office/powerpoint/2010/main" val="11863708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9FDDEC13-ADC9-4054-909E-0A659CF11F5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523361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0BCB8DB4-B314-4185-BE78-747733B27B3C}"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8293327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AABC02AE-43BC-426F-97B9-5F0BBA730B1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910841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65FC34CC-299D-4051-8ACD-C1CE30D6E28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604524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D8491270-9F70-486D-B2F9-5867440D56BD}"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1664044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AA81DD85-F0D0-47C4-AC15-4AB12C28146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9020168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5" name="Rectangle 1028"/>
          <p:cNvSpPr>
            <a:spLocks noGrp="1" noChangeArrowheads="1"/>
          </p:cNvSpPr>
          <p:nvPr>
            <p:ph type="dt" sz="half" idx="10"/>
          </p:nvPr>
        </p:nvSpPr>
        <p:spPr>
          <a:xfrm>
            <a:off x="457200" y="6243638"/>
            <a:ext cx="2133600" cy="457200"/>
          </a:xfrm>
        </p:spPr>
        <p:txBody>
          <a:bodyPr anchor="b"/>
          <a:lstStyle>
            <a:lvl1pPr>
              <a:defRPr kumimoji="0" sz="1200">
                <a:ea typeface="標楷體" pitchFamily="65" charset="-120"/>
              </a:defRPr>
            </a:lvl1pPr>
          </a:lstStyle>
          <a:p>
            <a:pPr>
              <a:defRPr/>
            </a:pPr>
            <a:fld id="{C9A6738D-EDA7-40F4-8EF2-DE00996C2E75}" type="datetime1">
              <a:rPr lang="zh-TW" altLang="en-US">
                <a:solidFill>
                  <a:srgbClr val="000000"/>
                </a:solidFill>
              </a:rPr>
              <a:pPr>
                <a:defRPr/>
              </a:pPr>
              <a:t>2017/11/15</a:t>
            </a:fld>
            <a:endParaRPr lang="en-US" altLang="zh-TW">
              <a:solidFill>
                <a:srgbClr val="000000"/>
              </a:solidFill>
            </a:endParaRPr>
          </a:p>
        </p:txBody>
      </p:sp>
      <p:sp>
        <p:nvSpPr>
          <p:cNvPr id="6" name="Rectangle 1029"/>
          <p:cNvSpPr>
            <a:spLocks noGrp="1" noChangeArrowheads="1"/>
          </p:cNvSpPr>
          <p:nvPr>
            <p:ph type="ftr" sz="quarter" idx="11"/>
          </p:nvPr>
        </p:nvSpPr>
        <p:spPr>
          <a:xfrm>
            <a:off x="3124200" y="6243638"/>
            <a:ext cx="2895600" cy="457200"/>
          </a:xfrm>
        </p:spPr>
        <p:txBody>
          <a:bodyPr anchor="b"/>
          <a:lstStyle>
            <a:lvl1pPr>
              <a:defRPr kumimoji="0" sz="1200">
                <a:ea typeface="標楷體" pitchFamily="65" charset="-120"/>
              </a:defRPr>
            </a:lvl1pPr>
          </a:lstStyle>
          <a:p>
            <a:pPr>
              <a:defRPr/>
            </a:pPr>
            <a:endParaRPr lang="en-US" altLang="zh-TW">
              <a:solidFill>
                <a:srgbClr val="000000"/>
              </a:solidFill>
            </a:endParaRPr>
          </a:p>
        </p:txBody>
      </p:sp>
      <p:sp>
        <p:nvSpPr>
          <p:cNvPr id="7"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14EF4D69-4FB3-43C0-997D-9AF8DBBB1C7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2761528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0C5B06BF-4B84-47C5-B922-DEAC332CDE99}"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69167357-C46A-449A-BB7F-047BC1BB181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9343580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fld id="{0CCEA77C-A018-4D24-A534-ACEE9AD9A9D4}"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431CBD72-878C-4278-A129-67EED13797A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6247996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fld id="{05535076-F7B1-4BF2-9C94-04A3401284A6}"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205F9272-F555-4495-AB12-1FAC263FE1E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17389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Rectangle 27"/>
          <p:cNvSpPr>
            <a:spLocks noGrp="1" noChangeArrowheads="1"/>
          </p:cNvSpPr>
          <p:nvPr>
            <p:ph type="dt" sz="half" idx="10"/>
          </p:nvPr>
        </p:nvSpPr>
        <p:spPr/>
        <p:txBody>
          <a:bodyPr/>
          <a:lstStyle>
            <a:lvl1pPr>
              <a:defRPr b="1"/>
            </a:lvl1pPr>
          </a:lstStyle>
          <a:p>
            <a:pPr>
              <a:defRPr/>
            </a:pPr>
            <a:fld id="{4FAFC009-D8C8-4C47-9EDD-330A2C978495}" type="datetime1">
              <a:rPr lang="zh-TW" altLang="en-US"/>
              <a:pPr>
                <a:defRPr/>
              </a:pPr>
              <a:t>2017/11/15</a:t>
            </a:fld>
            <a:endParaRPr lang="en-US" altLang="zh-TW"/>
          </a:p>
        </p:txBody>
      </p:sp>
      <p:sp>
        <p:nvSpPr>
          <p:cNvPr id="7"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8" name="Rectangle 29"/>
          <p:cNvSpPr>
            <a:spLocks noGrp="1" noChangeArrowheads="1"/>
          </p:cNvSpPr>
          <p:nvPr>
            <p:ph type="sldNum" sz="quarter" idx="12"/>
          </p:nvPr>
        </p:nvSpPr>
        <p:spPr/>
        <p:txBody>
          <a:bodyPr/>
          <a:lstStyle>
            <a:lvl1pPr>
              <a:defRPr b="1"/>
            </a:lvl1pPr>
          </a:lstStyle>
          <a:p>
            <a:pPr>
              <a:defRPr/>
            </a:pPr>
            <a:fld id="{3901C47E-E67F-4DBD-A3C9-84D0A6773EB0}" type="slidenum">
              <a:rPr lang="en-US" altLang="zh-TW"/>
              <a:pPr>
                <a:defRPr/>
              </a:pPr>
              <a:t>‹#›</a:t>
            </a:fld>
            <a:endParaRPr lang="en-US" altLang="zh-TW"/>
          </a:p>
        </p:txBody>
      </p:sp>
    </p:spTree>
    <p:extLst>
      <p:ext uri="{BB962C8B-B14F-4D97-AF65-F5344CB8AC3E}">
        <p14:creationId xmlns:p14="http://schemas.microsoft.com/office/powerpoint/2010/main" val="23779871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fld id="{AA0A84FB-4E2C-48CC-A339-D325CC2E0950}" type="datetime1">
              <a:rPr lang="zh-TW" altLang="en-US">
                <a:solidFill>
                  <a:srgbClr val="000000"/>
                </a:solidFill>
              </a:rPr>
              <a:pPr>
                <a:defRPr/>
              </a:pPr>
              <a:t>2017/11/15</a:t>
            </a:fld>
            <a:endParaRPr lang="en-US" altLang="zh-TW">
              <a:solidFill>
                <a:srgbClr val="000000"/>
              </a:solidFill>
            </a:endParaRPr>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29"/>
          <p:cNvSpPr>
            <a:spLocks noGrp="1" noChangeArrowheads="1"/>
          </p:cNvSpPr>
          <p:nvPr>
            <p:ph type="sldNum" sz="quarter" idx="12"/>
          </p:nvPr>
        </p:nvSpPr>
        <p:spPr>
          <a:ln/>
        </p:spPr>
        <p:txBody>
          <a:bodyPr/>
          <a:lstStyle>
            <a:lvl1pPr>
              <a:defRPr/>
            </a:lvl1pPr>
          </a:lstStyle>
          <a:p>
            <a:pPr>
              <a:defRPr/>
            </a:pPr>
            <a:fld id="{3885F821-0536-441B-8281-53ED9AF270D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627470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fld id="{649B257C-B412-4911-98E2-8AC094A31A0F}" type="datetime1">
              <a:rPr lang="zh-TW" altLang="en-US">
                <a:solidFill>
                  <a:srgbClr val="000000"/>
                </a:solidFill>
              </a:rPr>
              <a:pPr>
                <a:defRPr/>
              </a:pPr>
              <a:t>2017/11/15</a:t>
            </a:fld>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5918E828-D490-4A61-B276-FBB0D4E39D7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4747224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fld id="{D15A215F-398F-4577-A92E-CF7F0D45B91C}" type="datetime1">
              <a:rPr lang="zh-TW" altLang="en-US">
                <a:solidFill>
                  <a:srgbClr val="000000"/>
                </a:solidFill>
              </a:rPr>
              <a:pPr>
                <a:defRPr/>
              </a:pPr>
              <a:t>2017/11/15</a:t>
            </a:fld>
            <a:endParaRPr lang="en-US" altLang="zh-TW">
              <a:solidFill>
                <a:srgbClr val="000000"/>
              </a:solidFill>
            </a:endParaRPr>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29"/>
          <p:cNvSpPr>
            <a:spLocks noGrp="1" noChangeArrowheads="1"/>
          </p:cNvSpPr>
          <p:nvPr>
            <p:ph type="sldNum" sz="quarter" idx="12"/>
          </p:nvPr>
        </p:nvSpPr>
        <p:spPr>
          <a:ln/>
        </p:spPr>
        <p:txBody>
          <a:bodyPr/>
          <a:lstStyle>
            <a:lvl1pPr>
              <a:defRPr/>
            </a:lvl1pPr>
          </a:lstStyle>
          <a:p>
            <a:pPr>
              <a:defRPr/>
            </a:pPr>
            <a:fld id="{8240CBE1-884C-4018-9B20-3449F1205839}"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431232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6B16E2B9-EA9C-41CC-AFEF-1E7E54B97554}"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66F17495-A83E-42EC-A130-2E409CFDD6F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529860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C074D7E2-9CB0-4650-95B9-FCDA1E914F52}"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B3382F8A-049D-42AB-AFBA-8A5B24B38FD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9173750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1CE2BB5E-BA9D-4EAD-BC56-02677B4C8E67}"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0D7F029D-98F5-4847-927E-8AB68E0E25D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0941370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E1AE3C5D-06EE-4BA2-A301-9062D1FDB226}"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6F02C666-98C0-4FA6-9489-6FD92D6B2D9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5273981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5" name="Rectangle 27"/>
          <p:cNvSpPr>
            <a:spLocks noGrp="1" noChangeArrowheads="1"/>
          </p:cNvSpPr>
          <p:nvPr>
            <p:ph type="dt" sz="half" idx="10"/>
          </p:nvPr>
        </p:nvSpPr>
        <p:spPr>
          <a:ln/>
        </p:spPr>
        <p:txBody>
          <a:bodyPr/>
          <a:lstStyle>
            <a:lvl1pPr>
              <a:defRPr/>
            </a:lvl1pPr>
          </a:lstStyle>
          <a:p>
            <a:pPr>
              <a:defRPr/>
            </a:pPr>
            <a:fld id="{4C2B1718-CBE8-422D-A48A-E61E4FDE8466}"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9562E670-DC47-4D7C-AD15-A861D66B954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6663333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27"/>
          <p:cNvSpPr>
            <a:spLocks noGrp="1" noChangeArrowheads="1"/>
          </p:cNvSpPr>
          <p:nvPr>
            <p:ph type="dt" sz="half" idx="10"/>
          </p:nvPr>
        </p:nvSpPr>
        <p:spPr>
          <a:ln/>
        </p:spPr>
        <p:txBody>
          <a:bodyPr/>
          <a:lstStyle>
            <a:lvl1pPr>
              <a:defRPr/>
            </a:lvl1pPr>
          </a:lstStyle>
          <a:p>
            <a:pPr>
              <a:defRPr/>
            </a:pPr>
            <a:fld id="{1B214EB3-9F0E-4F49-9A35-FCE6BF849791}" type="datetime1">
              <a:rPr lang="zh-TW" altLang="en-US">
                <a:solidFill>
                  <a:srgbClr val="000000"/>
                </a:solidFill>
              </a:rPr>
              <a:pPr>
                <a:defRPr/>
              </a:pPr>
              <a:t>2017/11/15</a:t>
            </a:fld>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27400312-EE16-4019-8D37-6ABF9034888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399065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bl">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表格版面配置區 2"/>
          <p:cNvSpPr>
            <a:spLocks noGrp="1"/>
          </p:cNvSpPr>
          <p:nvPr>
            <p:ph type="tbl" idx="1"/>
          </p:nvPr>
        </p:nvSpPr>
        <p:spPr>
          <a:xfrm>
            <a:off x="468313" y="1196975"/>
            <a:ext cx="8229600" cy="5472113"/>
          </a:xfrm>
        </p:spPr>
        <p:txBody>
          <a:bodyPr/>
          <a:lstStyle/>
          <a:p>
            <a:pPr lvl="0"/>
            <a:endParaRPr lang="zh-TW" altLang="en-US" noProof="0"/>
          </a:p>
        </p:txBody>
      </p:sp>
      <p:sp>
        <p:nvSpPr>
          <p:cNvPr id="5" name="日期版面配置區 3"/>
          <p:cNvSpPr>
            <a:spLocks noGrp="1"/>
          </p:cNvSpPr>
          <p:nvPr>
            <p:ph type="dt" sz="half" idx="10"/>
          </p:nvPr>
        </p:nvSpPr>
        <p:spPr/>
        <p:txBody>
          <a:bodyPr/>
          <a:lstStyle>
            <a:lvl1pPr>
              <a:defRPr b="1"/>
            </a:lvl1pPr>
          </a:lstStyle>
          <a:p>
            <a:pPr>
              <a:defRPr/>
            </a:pPr>
            <a:fld id="{0ED5DB0D-0CEF-49E2-829B-BE948A36B763}" type="datetime1">
              <a:rPr lang="zh-TW" altLang="en-US">
                <a:solidFill>
                  <a:srgbClr val="000000"/>
                </a:solidFill>
              </a:rPr>
              <a:pPr>
                <a:defRPr/>
              </a:pPr>
              <a:t>2017/11/15</a:t>
            </a:fld>
            <a:endParaRPr lang="en-US" altLang="zh-TW">
              <a:solidFill>
                <a:srgbClr val="000000"/>
              </a:solidFill>
            </a:endParaRPr>
          </a:p>
        </p:txBody>
      </p:sp>
      <p:sp>
        <p:nvSpPr>
          <p:cNvPr id="6" name="頁尾版面配置區 4"/>
          <p:cNvSpPr>
            <a:spLocks noGrp="1"/>
          </p:cNvSpPr>
          <p:nvPr>
            <p:ph type="ftr" sz="quarter" idx="11"/>
          </p:nvPr>
        </p:nvSpPr>
        <p:spPr/>
        <p:txBody>
          <a:bodyPr/>
          <a:lstStyle>
            <a:lvl1pPr>
              <a:defRPr b="1"/>
            </a:lvl1pPr>
          </a:lstStyle>
          <a:p>
            <a:pPr>
              <a:defRPr/>
            </a:pPr>
            <a:endParaRPr lang="en-US" altLang="zh-TW">
              <a:solidFill>
                <a:srgbClr val="000000"/>
              </a:solidFill>
            </a:endParaRPr>
          </a:p>
        </p:txBody>
      </p:sp>
      <p:sp>
        <p:nvSpPr>
          <p:cNvPr id="7" name="投影片編號版面配置區 5"/>
          <p:cNvSpPr>
            <a:spLocks noGrp="1"/>
          </p:cNvSpPr>
          <p:nvPr>
            <p:ph type="sldNum" sz="quarter" idx="12"/>
          </p:nvPr>
        </p:nvSpPr>
        <p:spPr/>
        <p:txBody>
          <a:bodyPr/>
          <a:lstStyle>
            <a:lvl1pPr>
              <a:defRPr b="1"/>
            </a:lvl1pPr>
          </a:lstStyle>
          <a:p>
            <a:pPr>
              <a:defRPr/>
            </a:pPr>
            <a:fld id="{6C9A958B-B8CD-448C-A1FA-1DF0F5F8444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928085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8" name="Rectangle 27"/>
          <p:cNvSpPr>
            <a:spLocks noGrp="1" noChangeArrowheads="1"/>
          </p:cNvSpPr>
          <p:nvPr>
            <p:ph type="dt" sz="half" idx="10"/>
          </p:nvPr>
        </p:nvSpPr>
        <p:spPr/>
        <p:txBody>
          <a:bodyPr/>
          <a:lstStyle>
            <a:lvl1pPr>
              <a:defRPr b="1"/>
            </a:lvl1pPr>
          </a:lstStyle>
          <a:p>
            <a:pPr>
              <a:defRPr/>
            </a:pPr>
            <a:fld id="{2EBCB34E-A523-4D4F-AF4B-629B77826C0D}" type="datetime1">
              <a:rPr lang="zh-TW" altLang="en-US"/>
              <a:pPr>
                <a:defRPr/>
              </a:pPr>
              <a:t>2017/11/15</a:t>
            </a:fld>
            <a:endParaRPr lang="en-US" altLang="zh-TW"/>
          </a:p>
        </p:txBody>
      </p:sp>
      <p:sp>
        <p:nvSpPr>
          <p:cNvPr id="9"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10" name="Rectangle 29"/>
          <p:cNvSpPr>
            <a:spLocks noGrp="1" noChangeArrowheads="1"/>
          </p:cNvSpPr>
          <p:nvPr>
            <p:ph type="sldNum" sz="quarter" idx="12"/>
          </p:nvPr>
        </p:nvSpPr>
        <p:spPr/>
        <p:txBody>
          <a:bodyPr/>
          <a:lstStyle>
            <a:lvl1pPr>
              <a:defRPr b="1"/>
            </a:lvl1pPr>
          </a:lstStyle>
          <a:p>
            <a:pPr>
              <a:defRPr/>
            </a:pPr>
            <a:fld id="{EB138A06-29C2-4E87-AFB2-B03A6AA34436}" type="slidenum">
              <a:rPr lang="en-US" altLang="zh-TW"/>
              <a:pPr>
                <a:defRPr/>
              </a:pPr>
              <a:t>‹#›</a:t>
            </a:fld>
            <a:endParaRPr lang="en-US" altLang="zh-TW"/>
          </a:p>
        </p:txBody>
      </p:sp>
    </p:spTree>
    <p:extLst>
      <p:ext uri="{BB962C8B-B14F-4D97-AF65-F5344CB8AC3E}">
        <p14:creationId xmlns:p14="http://schemas.microsoft.com/office/powerpoint/2010/main" val="31909105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4" name="Rectangle 1028"/>
          <p:cNvSpPr>
            <a:spLocks noGrp="1" noChangeArrowheads="1"/>
          </p:cNvSpPr>
          <p:nvPr>
            <p:ph type="dt" sz="half" idx="10"/>
          </p:nvPr>
        </p:nvSpPr>
        <p:spPr>
          <a:xfrm>
            <a:off x="457200" y="6243638"/>
            <a:ext cx="2133600" cy="457200"/>
          </a:xfrm>
        </p:spPr>
        <p:txBody>
          <a:bodyPr anchor="b"/>
          <a:lstStyle>
            <a:lvl1pPr>
              <a:defRPr kumimoji="0" sz="1200">
                <a:ea typeface="+mn-ea"/>
              </a:defRPr>
            </a:lvl1pPr>
          </a:lstStyle>
          <a:p>
            <a:pPr>
              <a:defRPr/>
            </a:pPr>
            <a:endParaRPr lang="en-US" altLang="zh-TW">
              <a:solidFill>
                <a:srgbClr val="000000"/>
              </a:solidFill>
            </a:endParaRPr>
          </a:p>
        </p:txBody>
      </p:sp>
      <p:sp>
        <p:nvSpPr>
          <p:cNvPr id="5" name="Rectangle 1029"/>
          <p:cNvSpPr>
            <a:spLocks noGrp="1" noChangeArrowheads="1"/>
          </p:cNvSpPr>
          <p:nvPr>
            <p:ph type="ftr" sz="quarter" idx="11"/>
          </p:nvPr>
        </p:nvSpPr>
        <p:spPr>
          <a:xfrm>
            <a:off x="3124200" y="6243638"/>
            <a:ext cx="2895600" cy="457200"/>
          </a:xfrm>
        </p:spPr>
        <p:txBody>
          <a:bodyPr anchor="b"/>
          <a:lstStyle>
            <a:lvl1pPr>
              <a:defRPr kumimoji="0" sz="1200">
                <a:ea typeface="+mn-ea"/>
              </a:defRPr>
            </a:lvl1pPr>
          </a:lstStyle>
          <a:p>
            <a:pPr>
              <a:defRPr/>
            </a:pPr>
            <a:endParaRPr lang="en-US" altLang="zh-TW">
              <a:solidFill>
                <a:srgbClr val="000000"/>
              </a:solidFill>
            </a:endParaRPr>
          </a:p>
        </p:txBody>
      </p:sp>
      <p:sp>
        <p:nvSpPr>
          <p:cNvPr id="6"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EA20CC96-42B4-459E-B11E-6C36597316E3}"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1222253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C7C3AD5A-093B-4392-A67A-9519A7D6CF9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328449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00228A2F-7A27-4964-9C9E-BECD0197210B}"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8367654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3FEC6E71-FAC6-42F0-8B27-89F65E4DC01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9499822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29"/>
          <p:cNvSpPr>
            <a:spLocks noGrp="1" noChangeArrowheads="1"/>
          </p:cNvSpPr>
          <p:nvPr>
            <p:ph type="sldNum" sz="quarter" idx="12"/>
          </p:nvPr>
        </p:nvSpPr>
        <p:spPr>
          <a:ln/>
        </p:spPr>
        <p:txBody>
          <a:bodyPr/>
          <a:lstStyle>
            <a:lvl1pPr>
              <a:defRPr/>
            </a:lvl1pPr>
          </a:lstStyle>
          <a:p>
            <a:pPr>
              <a:defRPr/>
            </a:pPr>
            <a:fld id="{8E2D7927-21FF-4DE2-80E7-868D4EBC62C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5066164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A897E348-AF62-427C-9E7A-B2FCF54845B9}"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2329572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29"/>
          <p:cNvSpPr>
            <a:spLocks noGrp="1" noChangeArrowheads="1"/>
          </p:cNvSpPr>
          <p:nvPr>
            <p:ph type="sldNum" sz="quarter" idx="12"/>
          </p:nvPr>
        </p:nvSpPr>
        <p:spPr>
          <a:ln/>
        </p:spPr>
        <p:txBody>
          <a:bodyPr/>
          <a:lstStyle>
            <a:lvl1pPr>
              <a:defRPr/>
            </a:lvl1pPr>
          </a:lstStyle>
          <a:p>
            <a:pPr>
              <a:defRPr/>
            </a:pPr>
            <a:fld id="{75088145-738E-4206-8662-83FE8758A46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51511676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7E55DF0B-B85E-4BBD-A578-35B3FF3417D1}"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130469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A5D87B81-2CC7-420C-A44F-38A4A3DC63A9}"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2004980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1B5313C0-4566-425F-BF7D-5148F0D83EC1}"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231291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4" name="Rectangle 27"/>
          <p:cNvSpPr>
            <a:spLocks noGrp="1" noChangeArrowheads="1"/>
          </p:cNvSpPr>
          <p:nvPr>
            <p:ph type="dt" sz="half" idx="10"/>
          </p:nvPr>
        </p:nvSpPr>
        <p:spPr/>
        <p:txBody>
          <a:bodyPr/>
          <a:lstStyle>
            <a:lvl1pPr>
              <a:defRPr b="1"/>
            </a:lvl1pPr>
          </a:lstStyle>
          <a:p>
            <a:pPr>
              <a:defRPr/>
            </a:pPr>
            <a:fld id="{3F13B165-901C-4F97-85D1-CE2F6E80EDE0}" type="datetime1">
              <a:rPr lang="zh-TW" altLang="en-US"/>
              <a:pPr>
                <a:defRPr/>
              </a:pPr>
              <a:t>2017/11/15</a:t>
            </a:fld>
            <a:endParaRPr lang="en-US" altLang="zh-TW"/>
          </a:p>
        </p:txBody>
      </p:sp>
      <p:sp>
        <p:nvSpPr>
          <p:cNvPr id="5"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6" name="Rectangle 29"/>
          <p:cNvSpPr>
            <a:spLocks noGrp="1" noChangeArrowheads="1"/>
          </p:cNvSpPr>
          <p:nvPr>
            <p:ph type="sldNum" sz="quarter" idx="12"/>
          </p:nvPr>
        </p:nvSpPr>
        <p:spPr/>
        <p:txBody>
          <a:bodyPr/>
          <a:lstStyle>
            <a:lvl1pPr>
              <a:defRPr b="1"/>
            </a:lvl1pPr>
          </a:lstStyle>
          <a:p>
            <a:pPr>
              <a:defRPr/>
            </a:pPr>
            <a:fld id="{BDDD7C21-A2CE-4AB9-BF77-DF7CBE9D9233}" type="slidenum">
              <a:rPr lang="en-US" altLang="zh-TW"/>
              <a:pPr>
                <a:defRPr/>
              </a:pPr>
              <a:t>‹#›</a:t>
            </a:fld>
            <a:endParaRPr lang="en-US" altLang="zh-TW"/>
          </a:p>
        </p:txBody>
      </p:sp>
    </p:spTree>
    <p:extLst>
      <p:ext uri="{BB962C8B-B14F-4D97-AF65-F5344CB8AC3E}">
        <p14:creationId xmlns:p14="http://schemas.microsoft.com/office/powerpoint/2010/main" val="20270968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1C0AE336-CD18-4EA9-8D03-22C2B48E434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75012731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5" name="Rectangle 1028"/>
          <p:cNvSpPr>
            <a:spLocks noGrp="1" noChangeArrowheads="1"/>
          </p:cNvSpPr>
          <p:nvPr>
            <p:ph type="dt" sz="half" idx="10"/>
          </p:nvPr>
        </p:nvSpPr>
        <p:spPr>
          <a:xfrm>
            <a:off x="457200" y="6243638"/>
            <a:ext cx="2133600" cy="457200"/>
          </a:xfrm>
        </p:spPr>
        <p:txBody>
          <a:bodyPr anchor="b"/>
          <a:lstStyle>
            <a:lvl1pPr>
              <a:defRPr kumimoji="0" sz="1200">
                <a:ea typeface="標楷體" pitchFamily="65" charset="-120"/>
              </a:defRPr>
            </a:lvl1pPr>
          </a:lstStyle>
          <a:p>
            <a:pPr>
              <a:defRPr/>
            </a:pPr>
            <a:fld id="{C9A6738D-EDA7-40F4-8EF2-DE00996C2E75}" type="datetime1">
              <a:rPr lang="zh-TW" altLang="en-US">
                <a:solidFill>
                  <a:srgbClr val="000000"/>
                </a:solidFill>
              </a:rPr>
              <a:pPr>
                <a:defRPr/>
              </a:pPr>
              <a:t>2017/11/15</a:t>
            </a:fld>
            <a:endParaRPr lang="en-US" altLang="zh-TW">
              <a:solidFill>
                <a:srgbClr val="000000"/>
              </a:solidFill>
            </a:endParaRPr>
          </a:p>
        </p:txBody>
      </p:sp>
      <p:sp>
        <p:nvSpPr>
          <p:cNvPr id="6" name="Rectangle 1029"/>
          <p:cNvSpPr>
            <a:spLocks noGrp="1" noChangeArrowheads="1"/>
          </p:cNvSpPr>
          <p:nvPr>
            <p:ph type="ftr" sz="quarter" idx="11"/>
          </p:nvPr>
        </p:nvSpPr>
        <p:spPr>
          <a:xfrm>
            <a:off x="3124200" y="6243638"/>
            <a:ext cx="2895600" cy="457200"/>
          </a:xfrm>
        </p:spPr>
        <p:txBody>
          <a:bodyPr anchor="b"/>
          <a:lstStyle>
            <a:lvl1pPr>
              <a:defRPr kumimoji="0" sz="1200">
                <a:ea typeface="標楷體" pitchFamily="65" charset="-120"/>
              </a:defRPr>
            </a:lvl1pPr>
          </a:lstStyle>
          <a:p>
            <a:pPr>
              <a:defRPr/>
            </a:pPr>
            <a:endParaRPr lang="en-US" altLang="zh-TW">
              <a:solidFill>
                <a:srgbClr val="000000"/>
              </a:solidFill>
            </a:endParaRPr>
          </a:p>
        </p:txBody>
      </p:sp>
      <p:sp>
        <p:nvSpPr>
          <p:cNvPr id="7"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14EF4D69-4FB3-43C0-997D-9AF8DBBB1C74}"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65293994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0C5B06BF-4B84-47C5-B922-DEAC332CDE99}"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69167357-C46A-449A-BB7F-047BC1BB181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40493451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fld id="{0CCEA77C-A018-4D24-A534-ACEE9AD9A9D4}"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431CBD72-878C-4278-A129-67EED13797A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6158210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fld id="{05535076-F7B1-4BF2-9C94-04A3401284A6}"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205F9272-F555-4495-AB12-1FAC263FE1E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49062741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fld id="{AA0A84FB-4E2C-48CC-A339-D325CC2E0950}" type="datetime1">
              <a:rPr lang="zh-TW" altLang="en-US">
                <a:solidFill>
                  <a:srgbClr val="000000"/>
                </a:solidFill>
              </a:rPr>
              <a:pPr>
                <a:defRPr/>
              </a:pPr>
              <a:t>2017/11/15</a:t>
            </a:fld>
            <a:endParaRPr lang="en-US" altLang="zh-TW">
              <a:solidFill>
                <a:srgbClr val="000000"/>
              </a:solidFill>
            </a:endParaRPr>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9" name="Rectangle 29"/>
          <p:cNvSpPr>
            <a:spLocks noGrp="1" noChangeArrowheads="1"/>
          </p:cNvSpPr>
          <p:nvPr>
            <p:ph type="sldNum" sz="quarter" idx="12"/>
          </p:nvPr>
        </p:nvSpPr>
        <p:spPr>
          <a:ln/>
        </p:spPr>
        <p:txBody>
          <a:bodyPr/>
          <a:lstStyle>
            <a:lvl1pPr>
              <a:defRPr/>
            </a:lvl1pPr>
          </a:lstStyle>
          <a:p>
            <a:pPr>
              <a:defRPr/>
            </a:pPr>
            <a:fld id="{3885F821-0536-441B-8281-53ED9AF270DF}"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648688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fld id="{649B257C-B412-4911-98E2-8AC094A31A0F}" type="datetime1">
              <a:rPr lang="zh-TW" altLang="en-US">
                <a:solidFill>
                  <a:srgbClr val="000000"/>
                </a:solidFill>
              </a:rPr>
              <a:pPr>
                <a:defRPr/>
              </a:pPr>
              <a:t>2017/11/15</a:t>
            </a:fld>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5918E828-D490-4A61-B276-FBB0D4E39D7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15269789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fld id="{D15A215F-398F-4577-A92E-CF7F0D45B91C}" type="datetime1">
              <a:rPr lang="zh-TW" altLang="en-US">
                <a:solidFill>
                  <a:srgbClr val="000000"/>
                </a:solidFill>
              </a:rPr>
              <a:pPr>
                <a:defRPr/>
              </a:pPr>
              <a:t>2017/11/15</a:t>
            </a:fld>
            <a:endParaRPr lang="en-US" altLang="zh-TW">
              <a:solidFill>
                <a:srgbClr val="000000"/>
              </a:solidFill>
            </a:endParaRPr>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4" name="Rectangle 29"/>
          <p:cNvSpPr>
            <a:spLocks noGrp="1" noChangeArrowheads="1"/>
          </p:cNvSpPr>
          <p:nvPr>
            <p:ph type="sldNum" sz="quarter" idx="12"/>
          </p:nvPr>
        </p:nvSpPr>
        <p:spPr>
          <a:ln/>
        </p:spPr>
        <p:txBody>
          <a:bodyPr/>
          <a:lstStyle>
            <a:lvl1pPr>
              <a:defRPr/>
            </a:lvl1pPr>
          </a:lstStyle>
          <a:p>
            <a:pPr>
              <a:defRPr/>
            </a:pPr>
            <a:fld id="{8240CBE1-884C-4018-9B20-3449F1205839}"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55875226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6B16E2B9-EA9C-41CC-AFEF-1E7E54B97554}"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66F17495-A83E-42EC-A130-2E409CFDD6FA}"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50137452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C074D7E2-9CB0-4650-95B9-FCDA1E914F52}"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B3382F8A-049D-42AB-AFBA-8A5B24B38FD7}"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32693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Rectangle 27"/>
          <p:cNvSpPr>
            <a:spLocks noGrp="1" noChangeArrowheads="1"/>
          </p:cNvSpPr>
          <p:nvPr>
            <p:ph type="dt" sz="half" idx="10"/>
          </p:nvPr>
        </p:nvSpPr>
        <p:spPr/>
        <p:txBody>
          <a:bodyPr/>
          <a:lstStyle>
            <a:lvl1pPr>
              <a:defRPr b="1"/>
            </a:lvl1pPr>
          </a:lstStyle>
          <a:p>
            <a:pPr>
              <a:defRPr/>
            </a:pPr>
            <a:fld id="{29F6B22A-5EC6-4805-9010-2EA774766431}" type="datetime1">
              <a:rPr lang="zh-TW" altLang="en-US"/>
              <a:pPr>
                <a:defRPr/>
              </a:pPr>
              <a:t>2017/11/15</a:t>
            </a:fld>
            <a:endParaRPr lang="en-US" altLang="zh-TW"/>
          </a:p>
        </p:txBody>
      </p:sp>
      <p:sp>
        <p:nvSpPr>
          <p:cNvPr id="4"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5" name="Rectangle 29"/>
          <p:cNvSpPr>
            <a:spLocks noGrp="1" noChangeArrowheads="1"/>
          </p:cNvSpPr>
          <p:nvPr>
            <p:ph type="sldNum" sz="quarter" idx="12"/>
          </p:nvPr>
        </p:nvSpPr>
        <p:spPr/>
        <p:txBody>
          <a:bodyPr/>
          <a:lstStyle>
            <a:lvl1pPr>
              <a:defRPr b="1"/>
            </a:lvl1pPr>
          </a:lstStyle>
          <a:p>
            <a:pPr>
              <a:defRPr/>
            </a:pPr>
            <a:fld id="{3DB98C87-76E5-457E-A86A-DDF6546C1640}" type="slidenum">
              <a:rPr lang="en-US" altLang="zh-TW"/>
              <a:pPr>
                <a:defRPr/>
              </a:pPr>
              <a:t>‹#›</a:t>
            </a:fld>
            <a:endParaRPr lang="en-US" altLang="zh-TW"/>
          </a:p>
        </p:txBody>
      </p:sp>
    </p:spTree>
    <p:extLst>
      <p:ext uri="{BB962C8B-B14F-4D97-AF65-F5344CB8AC3E}">
        <p14:creationId xmlns:p14="http://schemas.microsoft.com/office/powerpoint/2010/main" val="139020333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1CE2BB5E-BA9D-4EAD-BC56-02677B4C8E67}"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0D7F029D-98F5-4847-927E-8AB68E0E25D2}"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7363602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E1AE3C5D-06EE-4BA2-A301-9062D1FDB226}" type="datetime1">
              <a:rPr lang="zh-TW" altLang="en-US">
                <a:solidFill>
                  <a:srgbClr val="000000"/>
                </a:solidFill>
              </a:rPr>
              <a:pPr>
                <a:defRPr/>
              </a:pPr>
              <a:t>2017/11/15</a:t>
            </a:fld>
            <a:endParaRPr lang="en-US" altLang="zh-TW">
              <a:solidFill>
                <a:srgbClr val="000000"/>
              </a:solidFill>
            </a:endParaRPr>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6" name="Rectangle 29"/>
          <p:cNvSpPr>
            <a:spLocks noGrp="1" noChangeArrowheads="1"/>
          </p:cNvSpPr>
          <p:nvPr>
            <p:ph type="sldNum" sz="quarter" idx="12"/>
          </p:nvPr>
        </p:nvSpPr>
        <p:spPr>
          <a:ln/>
        </p:spPr>
        <p:txBody>
          <a:bodyPr/>
          <a:lstStyle>
            <a:lvl1pPr>
              <a:defRPr/>
            </a:lvl1pPr>
          </a:lstStyle>
          <a:p>
            <a:pPr>
              <a:defRPr/>
            </a:pPr>
            <a:fld id="{6F02C666-98C0-4FA6-9489-6FD92D6B2D9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3262139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5" name="Rectangle 27"/>
          <p:cNvSpPr>
            <a:spLocks noGrp="1" noChangeArrowheads="1"/>
          </p:cNvSpPr>
          <p:nvPr>
            <p:ph type="dt" sz="half" idx="10"/>
          </p:nvPr>
        </p:nvSpPr>
        <p:spPr>
          <a:ln/>
        </p:spPr>
        <p:txBody>
          <a:bodyPr/>
          <a:lstStyle>
            <a:lvl1pPr>
              <a:defRPr/>
            </a:lvl1pPr>
          </a:lstStyle>
          <a:p>
            <a:pPr>
              <a:defRPr/>
            </a:pPr>
            <a:fld id="{4C2B1718-CBE8-422D-A48A-E61E4FDE8466}" type="datetime1">
              <a:rPr lang="zh-TW" altLang="en-US">
                <a:solidFill>
                  <a:srgbClr val="000000"/>
                </a:solidFill>
              </a:rPr>
              <a:pPr>
                <a:defRPr/>
              </a:pPr>
              <a:t>2017/11/15</a:t>
            </a:fld>
            <a:endParaRPr lang="en-US" altLang="zh-TW">
              <a:solidFill>
                <a:srgbClr val="000000"/>
              </a:solidFill>
            </a:endParaRPr>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7" name="Rectangle 29"/>
          <p:cNvSpPr>
            <a:spLocks noGrp="1" noChangeArrowheads="1"/>
          </p:cNvSpPr>
          <p:nvPr>
            <p:ph type="sldNum" sz="quarter" idx="12"/>
          </p:nvPr>
        </p:nvSpPr>
        <p:spPr>
          <a:ln/>
        </p:spPr>
        <p:txBody>
          <a:bodyPr/>
          <a:lstStyle>
            <a:lvl1pPr>
              <a:defRPr/>
            </a:lvl1pPr>
          </a:lstStyle>
          <a:p>
            <a:pPr>
              <a:defRPr/>
            </a:pPr>
            <a:fld id="{9562E670-DC47-4D7C-AD15-A861D66B9546}"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23361172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27"/>
          <p:cNvSpPr>
            <a:spLocks noGrp="1" noChangeArrowheads="1"/>
          </p:cNvSpPr>
          <p:nvPr>
            <p:ph type="dt" sz="half" idx="10"/>
          </p:nvPr>
        </p:nvSpPr>
        <p:spPr>
          <a:ln/>
        </p:spPr>
        <p:txBody>
          <a:bodyPr/>
          <a:lstStyle>
            <a:lvl1pPr>
              <a:defRPr/>
            </a:lvl1pPr>
          </a:lstStyle>
          <a:p>
            <a:pPr>
              <a:defRPr/>
            </a:pPr>
            <a:fld id="{1B214EB3-9F0E-4F49-9A35-FCE6BF849791}" type="datetime1">
              <a:rPr lang="zh-TW" altLang="en-US">
                <a:solidFill>
                  <a:srgbClr val="000000"/>
                </a:solidFill>
              </a:rPr>
              <a:pPr>
                <a:defRPr/>
              </a:pPr>
              <a:t>2017/11/15</a:t>
            </a:fld>
            <a:endParaRPr lang="en-US" altLang="zh-TW">
              <a:solidFill>
                <a:srgbClr val="000000"/>
              </a:solidFill>
            </a:endParaRPr>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solidFill>
                <a:srgbClr val="000000"/>
              </a:solidFill>
            </a:endParaRPr>
          </a:p>
        </p:txBody>
      </p:sp>
      <p:sp>
        <p:nvSpPr>
          <p:cNvPr id="5" name="Rectangle 29"/>
          <p:cNvSpPr>
            <a:spLocks noGrp="1" noChangeArrowheads="1"/>
          </p:cNvSpPr>
          <p:nvPr>
            <p:ph type="sldNum" sz="quarter" idx="12"/>
          </p:nvPr>
        </p:nvSpPr>
        <p:spPr>
          <a:ln/>
        </p:spPr>
        <p:txBody>
          <a:bodyPr/>
          <a:lstStyle>
            <a:lvl1pPr>
              <a:defRPr/>
            </a:lvl1pPr>
          </a:lstStyle>
          <a:p>
            <a:pPr>
              <a:defRPr/>
            </a:pPr>
            <a:fld id="{27400312-EE16-4019-8D37-6ABF9034888E}"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103839569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2A0AC24E-36DF-4511-876D-00C3B7ADA80F}"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96494735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AB6531F9-E869-493B-AE31-B9439A86F81F}"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428831521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9DF8F2B-0360-4CDA-8111-3F41DEDEF4E8}"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8038499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0C663CDC-1154-4AAD-B825-A983DED4A204}"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88997241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04C78F4C-89D3-4034-B675-C595B47A8796}"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8" name="頁尾版面配置區 7"/>
          <p:cNvSpPr>
            <a:spLocks noGrp="1"/>
          </p:cNvSpPr>
          <p:nvPr>
            <p:ph type="ftr" sz="quarter" idx="11"/>
          </p:nvPr>
        </p:nvSpPr>
        <p:spPr/>
        <p:txBody>
          <a:bodyPr/>
          <a:lstStyle/>
          <a:p>
            <a:endParaRPr lang="zh-TW" altLang="en-US">
              <a:solidFill>
                <a:prstClr val="black">
                  <a:tint val="75000"/>
                </a:prstClr>
              </a:solidFill>
            </a:endParaRPr>
          </a:p>
        </p:txBody>
      </p:sp>
      <p:sp>
        <p:nvSpPr>
          <p:cNvPr id="9" name="投影片編號版面配置區 8"/>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97160869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C75882E3-4EAE-4941-B81B-C409F1B4526D}"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4" name="頁尾版面配置區 3"/>
          <p:cNvSpPr>
            <a:spLocks noGrp="1"/>
          </p:cNvSpPr>
          <p:nvPr>
            <p:ph type="ftr" sz="quarter" idx="11"/>
          </p:nvPr>
        </p:nvSpPr>
        <p:spPr/>
        <p:txBody>
          <a:bodyPr/>
          <a:lstStyle/>
          <a:p>
            <a:endParaRPr lang="zh-TW"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96380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27"/>
          <p:cNvSpPr>
            <a:spLocks noGrp="1" noChangeArrowheads="1"/>
          </p:cNvSpPr>
          <p:nvPr>
            <p:ph type="dt" sz="half" idx="10"/>
          </p:nvPr>
        </p:nvSpPr>
        <p:spPr/>
        <p:txBody>
          <a:bodyPr/>
          <a:lstStyle>
            <a:lvl1pPr>
              <a:defRPr b="1"/>
            </a:lvl1pPr>
          </a:lstStyle>
          <a:p>
            <a:pPr>
              <a:defRPr/>
            </a:pPr>
            <a:fld id="{23B59791-3C7C-463A-A2FA-3FF9DDCDAC9F}" type="datetime1">
              <a:rPr lang="zh-TW" altLang="en-US"/>
              <a:pPr>
                <a:defRPr/>
              </a:pPr>
              <a:t>2017/11/15</a:t>
            </a:fld>
            <a:endParaRPr lang="en-US" altLang="zh-TW"/>
          </a:p>
        </p:txBody>
      </p:sp>
      <p:sp>
        <p:nvSpPr>
          <p:cNvPr id="7"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8" name="Rectangle 29"/>
          <p:cNvSpPr>
            <a:spLocks noGrp="1" noChangeArrowheads="1"/>
          </p:cNvSpPr>
          <p:nvPr>
            <p:ph type="sldNum" sz="quarter" idx="12"/>
          </p:nvPr>
        </p:nvSpPr>
        <p:spPr/>
        <p:txBody>
          <a:bodyPr/>
          <a:lstStyle>
            <a:lvl1pPr>
              <a:defRPr b="1"/>
            </a:lvl1pPr>
          </a:lstStyle>
          <a:p>
            <a:pPr>
              <a:defRPr/>
            </a:pPr>
            <a:fld id="{0EA109C5-718E-49ED-AB0A-2F8A9A51D82F}" type="slidenum">
              <a:rPr lang="en-US" altLang="zh-TW"/>
              <a:pPr>
                <a:defRPr/>
              </a:pPr>
              <a:t>‹#›</a:t>
            </a:fld>
            <a:endParaRPr lang="en-US" altLang="zh-TW"/>
          </a:p>
        </p:txBody>
      </p:sp>
    </p:spTree>
    <p:extLst>
      <p:ext uri="{BB962C8B-B14F-4D97-AF65-F5344CB8AC3E}">
        <p14:creationId xmlns:p14="http://schemas.microsoft.com/office/powerpoint/2010/main" val="87596940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2B75FAC-FBE7-4081-AA65-907016B1D351}"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3" name="頁尾版面配置區 2"/>
          <p:cNvSpPr>
            <a:spLocks noGrp="1"/>
          </p:cNvSpPr>
          <p:nvPr>
            <p:ph type="ftr" sz="quarter" idx="11"/>
          </p:nvPr>
        </p:nvSpPr>
        <p:spPr/>
        <p:txBody>
          <a:bodyPr/>
          <a:lstStyle/>
          <a:p>
            <a:endParaRPr lang="zh-TW" altLang="en-US">
              <a:solidFill>
                <a:prstClr val="black">
                  <a:tint val="75000"/>
                </a:prstClr>
              </a:solidFill>
            </a:endParaRPr>
          </a:p>
        </p:txBody>
      </p:sp>
      <p:sp>
        <p:nvSpPr>
          <p:cNvPr id="4" name="投影片編號版面配置區 3"/>
          <p:cNvSpPr>
            <a:spLocks noGrp="1"/>
          </p:cNvSpPr>
          <p:nvPr>
            <p:ph type="sldNum" sz="quarter" idx="12"/>
          </p:nvPr>
        </p:nvSpPr>
        <p:spPr>
          <a:xfrm>
            <a:off x="7020272" y="6453336"/>
            <a:ext cx="2133600" cy="365125"/>
          </a:xfrm>
        </p:spPr>
        <p:txBody>
          <a:bodyPr/>
          <a:lstStyle>
            <a:lvl1pPr>
              <a:defRPr>
                <a:solidFill>
                  <a:schemeClr val="tx1"/>
                </a:solidFill>
              </a:defRPr>
            </a:lvl1pPr>
          </a:lstStyle>
          <a:p>
            <a:fld id="{747E60CF-1E61-49AD-BC9D-D24B642F117D}" type="slidenum">
              <a:rPr lang="zh-TW" altLang="en-US" smtClean="0">
                <a:solidFill>
                  <a:prstClr val="black"/>
                </a:solidFill>
              </a:rPr>
              <a:pPr/>
              <a:t>‹#›</a:t>
            </a:fld>
            <a:endParaRPr lang="zh-TW" altLang="en-US" dirty="0">
              <a:solidFill>
                <a:prstClr val="black"/>
              </a:solidFill>
            </a:endParaRPr>
          </a:p>
        </p:txBody>
      </p:sp>
    </p:spTree>
    <p:extLst>
      <p:ext uri="{BB962C8B-B14F-4D97-AF65-F5344CB8AC3E}">
        <p14:creationId xmlns:p14="http://schemas.microsoft.com/office/powerpoint/2010/main" val="156947897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655A217A-6C82-48BD-B297-BFB973D5D901}"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3000686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C5C9E9-5333-4158-AD9B-578C6CA6DF4C}"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99562628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1A67CEE-9219-4919-8380-97EF8C83019C}"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3190163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072DF96-5276-46EE-85DF-061F0E54D0DD}"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00629221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2A0AC24E-36DF-4511-876D-00C3B7ADA80F}"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63735762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AB6531F9-E869-493B-AE31-B9439A86F81F}"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214602578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49DF8F2B-0360-4CDA-8111-3F41DEDEF4E8}"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765971752"/>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0C663CDC-1154-4AAD-B825-A983DED4A204}"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00121538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04C78F4C-89D3-4034-B675-C595B47A8796}"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8" name="頁尾版面配置區 7"/>
          <p:cNvSpPr>
            <a:spLocks noGrp="1"/>
          </p:cNvSpPr>
          <p:nvPr>
            <p:ph type="ftr" sz="quarter" idx="11"/>
          </p:nvPr>
        </p:nvSpPr>
        <p:spPr/>
        <p:txBody>
          <a:bodyPr/>
          <a:lstStyle/>
          <a:p>
            <a:endParaRPr lang="zh-TW" altLang="en-US">
              <a:solidFill>
                <a:prstClr val="black">
                  <a:tint val="75000"/>
                </a:prstClr>
              </a:solidFill>
            </a:endParaRPr>
          </a:p>
        </p:txBody>
      </p:sp>
      <p:sp>
        <p:nvSpPr>
          <p:cNvPr id="9" name="投影片編號版面配置區 8"/>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92359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6" name="Rectangle 27"/>
          <p:cNvSpPr>
            <a:spLocks noGrp="1" noChangeArrowheads="1"/>
          </p:cNvSpPr>
          <p:nvPr>
            <p:ph type="dt" sz="half" idx="10"/>
          </p:nvPr>
        </p:nvSpPr>
        <p:spPr/>
        <p:txBody>
          <a:bodyPr/>
          <a:lstStyle>
            <a:lvl1pPr>
              <a:defRPr b="1"/>
            </a:lvl1pPr>
          </a:lstStyle>
          <a:p>
            <a:pPr>
              <a:defRPr/>
            </a:pPr>
            <a:fld id="{D73FBD11-60BC-486F-BFB7-E7A2472CC248}" type="datetime1">
              <a:rPr lang="zh-TW" altLang="en-US"/>
              <a:pPr>
                <a:defRPr/>
              </a:pPr>
              <a:t>2017/11/15</a:t>
            </a:fld>
            <a:endParaRPr lang="en-US" altLang="zh-TW"/>
          </a:p>
        </p:txBody>
      </p:sp>
      <p:sp>
        <p:nvSpPr>
          <p:cNvPr id="7"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8" name="Rectangle 29"/>
          <p:cNvSpPr>
            <a:spLocks noGrp="1" noChangeArrowheads="1"/>
          </p:cNvSpPr>
          <p:nvPr>
            <p:ph type="sldNum" sz="quarter" idx="12"/>
          </p:nvPr>
        </p:nvSpPr>
        <p:spPr/>
        <p:txBody>
          <a:bodyPr/>
          <a:lstStyle>
            <a:lvl1pPr>
              <a:defRPr b="1"/>
            </a:lvl1pPr>
          </a:lstStyle>
          <a:p>
            <a:pPr>
              <a:defRPr/>
            </a:pPr>
            <a:fld id="{C35E68E8-4E7C-4CC3-9089-ACCE3D4BCB07}" type="slidenum">
              <a:rPr lang="en-US" altLang="zh-TW"/>
              <a:pPr>
                <a:defRPr/>
              </a:pPr>
              <a:t>‹#›</a:t>
            </a:fld>
            <a:endParaRPr lang="en-US" altLang="zh-TW"/>
          </a:p>
        </p:txBody>
      </p:sp>
    </p:spTree>
    <p:extLst>
      <p:ext uri="{BB962C8B-B14F-4D97-AF65-F5344CB8AC3E}">
        <p14:creationId xmlns:p14="http://schemas.microsoft.com/office/powerpoint/2010/main" val="7600418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C75882E3-4EAE-4941-B81B-C409F1B4526D}"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4" name="頁尾版面配置區 3"/>
          <p:cNvSpPr>
            <a:spLocks noGrp="1"/>
          </p:cNvSpPr>
          <p:nvPr>
            <p:ph type="ftr" sz="quarter" idx="11"/>
          </p:nvPr>
        </p:nvSpPr>
        <p:spPr/>
        <p:txBody>
          <a:bodyPr/>
          <a:lstStyle/>
          <a:p>
            <a:endParaRPr lang="zh-TW"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756462554"/>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2B75FAC-FBE7-4081-AA65-907016B1D351}"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3" name="頁尾版面配置區 2"/>
          <p:cNvSpPr>
            <a:spLocks noGrp="1"/>
          </p:cNvSpPr>
          <p:nvPr>
            <p:ph type="ftr" sz="quarter" idx="11"/>
          </p:nvPr>
        </p:nvSpPr>
        <p:spPr/>
        <p:txBody>
          <a:bodyPr/>
          <a:lstStyle/>
          <a:p>
            <a:endParaRPr lang="zh-TW" altLang="en-US">
              <a:solidFill>
                <a:prstClr val="black">
                  <a:tint val="75000"/>
                </a:prstClr>
              </a:solidFill>
            </a:endParaRPr>
          </a:p>
        </p:txBody>
      </p:sp>
      <p:sp>
        <p:nvSpPr>
          <p:cNvPr id="4" name="投影片編號版面配置區 3"/>
          <p:cNvSpPr>
            <a:spLocks noGrp="1"/>
          </p:cNvSpPr>
          <p:nvPr>
            <p:ph type="sldNum" sz="quarter" idx="12"/>
          </p:nvPr>
        </p:nvSpPr>
        <p:spPr>
          <a:xfrm>
            <a:off x="7020272" y="6453336"/>
            <a:ext cx="2133600" cy="365125"/>
          </a:xfrm>
        </p:spPr>
        <p:txBody>
          <a:bodyPr/>
          <a:lstStyle>
            <a:lvl1pPr>
              <a:defRPr>
                <a:solidFill>
                  <a:schemeClr val="tx1"/>
                </a:solidFill>
              </a:defRPr>
            </a:lvl1pPr>
          </a:lstStyle>
          <a:p>
            <a:fld id="{747E60CF-1E61-49AD-BC9D-D24B642F117D}" type="slidenum">
              <a:rPr lang="zh-TW" altLang="en-US" smtClean="0">
                <a:solidFill>
                  <a:prstClr val="black"/>
                </a:solidFill>
              </a:rPr>
              <a:pPr/>
              <a:t>‹#›</a:t>
            </a:fld>
            <a:endParaRPr lang="zh-TW" altLang="en-US" dirty="0">
              <a:solidFill>
                <a:prstClr val="black"/>
              </a:solidFill>
            </a:endParaRPr>
          </a:p>
        </p:txBody>
      </p:sp>
    </p:spTree>
    <p:extLst>
      <p:ext uri="{BB962C8B-B14F-4D97-AF65-F5344CB8AC3E}">
        <p14:creationId xmlns:p14="http://schemas.microsoft.com/office/powerpoint/2010/main" val="379123144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655A217A-6C82-48BD-B297-BFB973D5D901}"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21140969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CFC5C9E9-5333-4158-AD9B-578C6CA6DF4C}"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TW"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349765380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61A67CEE-9219-4919-8380-97EF8C83019C}"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56662976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8072DF96-5276-46EE-85DF-061F0E54D0DD}" type="datetime1">
              <a:rPr lang="zh-TW" altLang="en-US" smtClean="0">
                <a:solidFill>
                  <a:prstClr val="black">
                    <a:tint val="75000"/>
                  </a:prstClr>
                </a:solidFill>
              </a:rPr>
              <a:pPr/>
              <a:t>2017/11/15</a:t>
            </a:fld>
            <a:endParaRPr lang="zh-TW"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TW"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747E60CF-1E61-49AD-BC9D-D24B642F117D}" type="slidenum">
              <a:rPr lang="zh-TW" altLang="en-US" smtClean="0">
                <a:solidFill>
                  <a:prstClr val="black">
                    <a:tint val="75000"/>
                  </a:prstClr>
                </a:solidFill>
              </a:rPr>
              <a:pPr/>
              <a:t>‹#›</a:t>
            </a:fld>
            <a:endParaRPr lang="zh-TW" altLang="en-US">
              <a:solidFill>
                <a:prstClr val="black">
                  <a:tint val="75000"/>
                </a:prstClr>
              </a:solidFill>
            </a:endParaRPr>
          </a:p>
        </p:txBody>
      </p:sp>
    </p:spTree>
    <p:extLst>
      <p:ext uri="{BB962C8B-B14F-4D97-AF65-F5344CB8AC3E}">
        <p14:creationId xmlns:p14="http://schemas.microsoft.com/office/powerpoint/2010/main" val="158706330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238594" name="Rectangle 1026"/>
          <p:cNvSpPr>
            <a:spLocks noGrp="1" noChangeArrowheads="1"/>
          </p:cNvSpPr>
          <p:nvPr>
            <p:ph type="ctrTitle"/>
          </p:nvPr>
        </p:nvSpPr>
        <p:spPr>
          <a:xfrm>
            <a:off x="914400" y="1524000"/>
            <a:ext cx="7623175" cy="1752600"/>
          </a:xfrm>
        </p:spPr>
        <p:txBody>
          <a:bodyPr/>
          <a:lstStyle>
            <a:lvl1pPr>
              <a:defRPr sz="4400"/>
            </a:lvl1pPr>
          </a:lstStyle>
          <a:p>
            <a:pPr lvl="0"/>
            <a:r>
              <a:rPr lang="zh-TW" altLang="en-US" noProof="0"/>
              <a:t>按一下以編輯母片標題樣式</a:t>
            </a:r>
          </a:p>
        </p:txBody>
      </p:sp>
      <p:sp>
        <p:nvSpPr>
          <p:cNvPr id="238595" name="Rectangle 1027"/>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pPr lvl="0"/>
            <a:r>
              <a:rPr lang="zh-TW" altLang="en-US" noProof="0"/>
              <a:t>按一下以編輯母片副標題樣式</a:t>
            </a:r>
          </a:p>
        </p:txBody>
      </p:sp>
      <p:sp>
        <p:nvSpPr>
          <p:cNvPr id="5" name="Rectangle 1028"/>
          <p:cNvSpPr>
            <a:spLocks noGrp="1" noChangeArrowheads="1"/>
          </p:cNvSpPr>
          <p:nvPr>
            <p:ph type="dt" sz="half" idx="10"/>
          </p:nvPr>
        </p:nvSpPr>
        <p:spPr>
          <a:xfrm>
            <a:off x="457200" y="6243638"/>
            <a:ext cx="2133600" cy="457200"/>
          </a:xfrm>
        </p:spPr>
        <p:txBody>
          <a:bodyPr anchor="b"/>
          <a:lstStyle>
            <a:lvl1pPr>
              <a:defRPr kumimoji="0" sz="1200">
                <a:ea typeface="標楷體" pitchFamily="65" charset="-120"/>
              </a:defRPr>
            </a:lvl1pPr>
          </a:lstStyle>
          <a:p>
            <a:pPr>
              <a:defRPr/>
            </a:pPr>
            <a:fld id="{C9A6738D-EDA7-40F4-8EF2-DE00996C2E75}" type="datetime1">
              <a:rPr lang="zh-TW" altLang="en-US"/>
              <a:pPr>
                <a:defRPr/>
              </a:pPr>
              <a:t>2017/11/15</a:t>
            </a:fld>
            <a:endParaRPr lang="en-US" altLang="zh-TW"/>
          </a:p>
        </p:txBody>
      </p:sp>
      <p:sp>
        <p:nvSpPr>
          <p:cNvPr id="6" name="Rectangle 1029"/>
          <p:cNvSpPr>
            <a:spLocks noGrp="1" noChangeArrowheads="1"/>
          </p:cNvSpPr>
          <p:nvPr>
            <p:ph type="ftr" sz="quarter" idx="11"/>
          </p:nvPr>
        </p:nvSpPr>
        <p:spPr>
          <a:xfrm>
            <a:off x="3124200" y="6243638"/>
            <a:ext cx="2895600" cy="457200"/>
          </a:xfrm>
        </p:spPr>
        <p:txBody>
          <a:bodyPr anchor="b"/>
          <a:lstStyle>
            <a:lvl1pPr>
              <a:defRPr kumimoji="0" sz="1200">
                <a:ea typeface="標楷體" pitchFamily="65" charset="-120"/>
              </a:defRPr>
            </a:lvl1pPr>
          </a:lstStyle>
          <a:p>
            <a:pPr>
              <a:defRPr/>
            </a:pPr>
            <a:endParaRPr lang="en-US" altLang="zh-TW"/>
          </a:p>
        </p:txBody>
      </p:sp>
      <p:sp>
        <p:nvSpPr>
          <p:cNvPr id="7" name="Rectangle 1030"/>
          <p:cNvSpPr>
            <a:spLocks noGrp="1" noChangeArrowheads="1"/>
          </p:cNvSpPr>
          <p:nvPr>
            <p:ph type="sldNum" sz="quarter" idx="12"/>
          </p:nvPr>
        </p:nvSpPr>
        <p:spPr>
          <a:xfrm>
            <a:off x="7019925" y="6524625"/>
            <a:ext cx="2133600" cy="288925"/>
          </a:xfrm>
        </p:spPr>
        <p:txBody>
          <a:bodyPr anchor="b"/>
          <a:lstStyle>
            <a:lvl1pPr>
              <a:defRPr kumimoji="0">
                <a:ea typeface="+mn-ea"/>
              </a:defRPr>
            </a:lvl1pPr>
          </a:lstStyle>
          <a:p>
            <a:pPr>
              <a:defRPr/>
            </a:pPr>
            <a:fld id="{14EF4D69-4FB3-43C0-997D-9AF8DBBB1C74}" type="slidenum">
              <a:rPr lang="en-US" altLang="zh-TW"/>
              <a:pPr>
                <a:defRPr/>
              </a:pPr>
              <a:t>‹#›</a:t>
            </a:fld>
            <a:endParaRPr lang="en-US" altLang="zh-TW"/>
          </a:p>
        </p:txBody>
      </p:sp>
    </p:spTree>
    <p:extLst>
      <p:ext uri="{BB962C8B-B14F-4D97-AF65-F5344CB8AC3E}">
        <p14:creationId xmlns:p14="http://schemas.microsoft.com/office/powerpoint/2010/main" val="410823587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0C5B06BF-4B84-47C5-B922-DEAC332CDE99}" type="datetime1">
              <a:rPr lang="zh-TW" altLang="en-US"/>
              <a:pPr>
                <a:defRPr/>
              </a:pPr>
              <a:t>2017/11/15</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69167357-C46A-449A-BB7F-047BC1BB1817}" type="slidenum">
              <a:rPr lang="en-US" altLang="zh-TW"/>
              <a:pPr>
                <a:defRPr/>
              </a:pPr>
              <a:t>‹#›</a:t>
            </a:fld>
            <a:endParaRPr lang="en-US" altLang="zh-TW"/>
          </a:p>
        </p:txBody>
      </p:sp>
    </p:spTree>
    <p:extLst>
      <p:ext uri="{BB962C8B-B14F-4D97-AF65-F5344CB8AC3E}">
        <p14:creationId xmlns:p14="http://schemas.microsoft.com/office/powerpoint/2010/main" val="388333787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27"/>
          <p:cNvSpPr>
            <a:spLocks noGrp="1" noChangeArrowheads="1"/>
          </p:cNvSpPr>
          <p:nvPr>
            <p:ph type="dt" sz="half" idx="10"/>
          </p:nvPr>
        </p:nvSpPr>
        <p:spPr>
          <a:ln/>
        </p:spPr>
        <p:txBody>
          <a:bodyPr/>
          <a:lstStyle>
            <a:lvl1pPr>
              <a:defRPr/>
            </a:lvl1pPr>
          </a:lstStyle>
          <a:p>
            <a:pPr>
              <a:defRPr/>
            </a:pPr>
            <a:fld id="{0CCEA77C-A018-4D24-A534-ACEE9AD9A9D4}" type="datetime1">
              <a:rPr lang="zh-TW" altLang="en-US"/>
              <a:pPr>
                <a:defRPr/>
              </a:pPr>
              <a:t>2017/11/15</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431CBD72-878C-4278-A129-67EED13797AE}" type="slidenum">
              <a:rPr lang="en-US" altLang="zh-TW"/>
              <a:pPr>
                <a:defRPr/>
              </a:pPr>
              <a:t>‹#›</a:t>
            </a:fld>
            <a:endParaRPr lang="en-US" altLang="zh-TW"/>
          </a:p>
        </p:txBody>
      </p:sp>
    </p:spTree>
    <p:extLst>
      <p:ext uri="{BB962C8B-B14F-4D97-AF65-F5344CB8AC3E}">
        <p14:creationId xmlns:p14="http://schemas.microsoft.com/office/powerpoint/2010/main" val="381726971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68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59313" y="1196975"/>
            <a:ext cx="4038600" cy="5472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a:ln/>
        </p:spPr>
        <p:txBody>
          <a:bodyPr/>
          <a:lstStyle>
            <a:lvl1pPr>
              <a:defRPr/>
            </a:lvl1pPr>
          </a:lstStyle>
          <a:p>
            <a:pPr>
              <a:defRPr/>
            </a:pPr>
            <a:fld id="{05535076-F7B1-4BF2-9C94-04A3401284A6}" type="datetime1">
              <a:rPr lang="zh-TW" altLang="en-US"/>
              <a:pPr>
                <a:defRPr/>
              </a:pPr>
              <a:t>2017/11/15</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205F9272-F555-4495-AB12-1FAC263FE1E2}" type="slidenum">
              <a:rPr lang="en-US" altLang="zh-TW"/>
              <a:pPr>
                <a:defRPr/>
              </a:pPr>
              <a:t>‹#›</a:t>
            </a:fld>
            <a:endParaRPr lang="en-US" altLang="zh-TW"/>
          </a:p>
        </p:txBody>
      </p:sp>
    </p:spTree>
    <p:extLst>
      <p:ext uri="{BB962C8B-B14F-4D97-AF65-F5344CB8AC3E}">
        <p14:creationId xmlns:p14="http://schemas.microsoft.com/office/powerpoint/2010/main" val="3101994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27"/>
          <p:cNvSpPr>
            <a:spLocks noGrp="1" noChangeArrowheads="1"/>
          </p:cNvSpPr>
          <p:nvPr>
            <p:ph type="dt" sz="half" idx="10"/>
          </p:nvPr>
        </p:nvSpPr>
        <p:spPr/>
        <p:txBody>
          <a:bodyPr/>
          <a:lstStyle>
            <a:lvl1pPr>
              <a:defRPr b="1"/>
            </a:lvl1pPr>
          </a:lstStyle>
          <a:p>
            <a:pPr>
              <a:defRPr/>
            </a:pPr>
            <a:fld id="{8B6E67F3-6E52-4D5C-87BB-9D5DDC4924AF}" type="datetime1">
              <a:rPr lang="zh-TW" altLang="en-US"/>
              <a:pPr>
                <a:defRPr/>
              </a:pPr>
              <a:t>2017/11/15</a:t>
            </a:fld>
            <a:endParaRPr lang="en-US" altLang="zh-TW"/>
          </a:p>
        </p:txBody>
      </p:sp>
      <p:sp>
        <p:nvSpPr>
          <p:cNvPr id="6" name="Rectangle 28"/>
          <p:cNvSpPr>
            <a:spLocks noGrp="1" noChangeArrowheads="1"/>
          </p:cNvSpPr>
          <p:nvPr>
            <p:ph type="ftr" sz="quarter" idx="11"/>
          </p:nvPr>
        </p:nvSpPr>
        <p:spPr/>
        <p:txBody>
          <a:bodyPr/>
          <a:lstStyle>
            <a:lvl1pPr>
              <a:defRPr b="1"/>
            </a:lvl1pPr>
          </a:lstStyle>
          <a:p>
            <a:pPr>
              <a:defRPr/>
            </a:pPr>
            <a:endParaRPr lang="en-US" altLang="zh-TW"/>
          </a:p>
        </p:txBody>
      </p:sp>
      <p:sp>
        <p:nvSpPr>
          <p:cNvPr id="7" name="Rectangle 29"/>
          <p:cNvSpPr>
            <a:spLocks noGrp="1" noChangeArrowheads="1"/>
          </p:cNvSpPr>
          <p:nvPr>
            <p:ph type="sldNum" sz="quarter" idx="12"/>
          </p:nvPr>
        </p:nvSpPr>
        <p:spPr/>
        <p:txBody>
          <a:bodyPr/>
          <a:lstStyle>
            <a:lvl1pPr>
              <a:defRPr b="1"/>
            </a:lvl1pPr>
          </a:lstStyle>
          <a:p>
            <a:pPr>
              <a:defRPr/>
            </a:pPr>
            <a:fld id="{2F02BE0D-E949-42C5-91FB-D47DF758FD06}" type="slidenum">
              <a:rPr lang="en-US" altLang="zh-TW"/>
              <a:pPr>
                <a:defRPr/>
              </a:pPr>
              <a:t>‹#›</a:t>
            </a:fld>
            <a:endParaRPr lang="en-US" altLang="zh-TW"/>
          </a:p>
        </p:txBody>
      </p:sp>
    </p:spTree>
    <p:extLst>
      <p:ext uri="{BB962C8B-B14F-4D97-AF65-F5344CB8AC3E}">
        <p14:creationId xmlns:p14="http://schemas.microsoft.com/office/powerpoint/2010/main" val="314248518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27"/>
          <p:cNvSpPr>
            <a:spLocks noGrp="1" noChangeArrowheads="1"/>
          </p:cNvSpPr>
          <p:nvPr>
            <p:ph type="dt" sz="half" idx="10"/>
          </p:nvPr>
        </p:nvSpPr>
        <p:spPr>
          <a:ln/>
        </p:spPr>
        <p:txBody>
          <a:bodyPr/>
          <a:lstStyle>
            <a:lvl1pPr>
              <a:defRPr/>
            </a:lvl1pPr>
          </a:lstStyle>
          <a:p>
            <a:pPr>
              <a:defRPr/>
            </a:pPr>
            <a:fld id="{AA0A84FB-4E2C-48CC-A339-D325CC2E0950}" type="datetime1">
              <a:rPr lang="zh-TW" altLang="en-US"/>
              <a:pPr>
                <a:defRPr/>
              </a:pPr>
              <a:t>2017/11/15</a:t>
            </a:fld>
            <a:endParaRPr lang="en-US" altLang="zh-TW"/>
          </a:p>
        </p:txBody>
      </p:sp>
      <p:sp>
        <p:nvSpPr>
          <p:cNvPr id="8"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29"/>
          <p:cNvSpPr>
            <a:spLocks noGrp="1" noChangeArrowheads="1"/>
          </p:cNvSpPr>
          <p:nvPr>
            <p:ph type="sldNum" sz="quarter" idx="12"/>
          </p:nvPr>
        </p:nvSpPr>
        <p:spPr>
          <a:ln/>
        </p:spPr>
        <p:txBody>
          <a:bodyPr/>
          <a:lstStyle>
            <a:lvl1pPr>
              <a:defRPr/>
            </a:lvl1pPr>
          </a:lstStyle>
          <a:p>
            <a:pPr>
              <a:defRPr/>
            </a:pPr>
            <a:fld id="{3885F821-0536-441B-8281-53ED9AF270DF}" type="slidenum">
              <a:rPr lang="en-US" altLang="zh-TW"/>
              <a:pPr>
                <a:defRPr/>
              </a:pPr>
              <a:t>‹#›</a:t>
            </a:fld>
            <a:endParaRPr lang="en-US" altLang="zh-TW"/>
          </a:p>
        </p:txBody>
      </p:sp>
    </p:spTree>
    <p:extLst>
      <p:ext uri="{BB962C8B-B14F-4D97-AF65-F5344CB8AC3E}">
        <p14:creationId xmlns:p14="http://schemas.microsoft.com/office/powerpoint/2010/main" val="18708680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27"/>
          <p:cNvSpPr>
            <a:spLocks noGrp="1" noChangeArrowheads="1"/>
          </p:cNvSpPr>
          <p:nvPr>
            <p:ph type="dt" sz="half" idx="10"/>
          </p:nvPr>
        </p:nvSpPr>
        <p:spPr>
          <a:ln/>
        </p:spPr>
        <p:txBody>
          <a:bodyPr/>
          <a:lstStyle>
            <a:lvl1pPr>
              <a:defRPr/>
            </a:lvl1pPr>
          </a:lstStyle>
          <a:p>
            <a:pPr>
              <a:defRPr/>
            </a:pPr>
            <a:fld id="{649B257C-B412-4911-98E2-8AC094A31A0F}" type="datetime1">
              <a:rPr lang="zh-TW" altLang="en-US"/>
              <a:pPr>
                <a:defRPr/>
              </a:pPr>
              <a:t>2017/11/15</a:t>
            </a:fld>
            <a:endParaRPr lang="en-US" altLang="zh-TW"/>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9"/>
          <p:cNvSpPr>
            <a:spLocks noGrp="1" noChangeArrowheads="1"/>
          </p:cNvSpPr>
          <p:nvPr>
            <p:ph type="sldNum" sz="quarter" idx="12"/>
          </p:nvPr>
        </p:nvSpPr>
        <p:spPr>
          <a:ln/>
        </p:spPr>
        <p:txBody>
          <a:bodyPr/>
          <a:lstStyle>
            <a:lvl1pPr>
              <a:defRPr/>
            </a:lvl1pPr>
          </a:lstStyle>
          <a:p>
            <a:pPr>
              <a:defRPr/>
            </a:pPr>
            <a:fld id="{5918E828-D490-4A61-B276-FBB0D4E39D75}" type="slidenum">
              <a:rPr lang="en-US" altLang="zh-TW"/>
              <a:pPr>
                <a:defRPr/>
              </a:pPr>
              <a:t>‹#›</a:t>
            </a:fld>
            <a:endParaRPr lang="en-US" altLang="zh-TW"/>
          </a:p>
        </p:txBody>
      </p:sp>
    </p:spTree>
    <p:extLst>
      <p:ext uri="{BB962C8B-B14F-4D97-AF65-F5344CB8AC3E}">
        <p14:creationId xmlns:p14="http://schemas.microsoft.com/office/powerpoint/2010/main" val="3147333565"/>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7"/>
          <p:cNvSpPr>
            <a:spLocks noGrp="1" noChangeArrowheads="1"/>
          </p:cNvSpPr>
          <p:nvPr>
            <p:ph type="dt" sz="half" idx="10"/>
          </p:nvPr>
        </p:nvSpPr>
        <p:spPr>
          <a:ln/>
        </p:spPr>
        <p:txBody>
          <a:bodyPr/>
          <a:lstStyle>
            <a:lvl1pPr>
              <a:defRPr/>
            </a:lvl1pPr>
          </a:lstStyle>
          <a:p>
            <a:pPr>
              <a:defRPr/>
            </a:pPr>
            <a:fld id="{D15A215F-398F-4577-A92E-CF7F0D45B91C}" type="datetime1">
              <a:rPr lang="zh-TW" altLang="en-US"/>
              <a:pPr>
                <a:defRPr/>
              </a:pPr>
              <a:t>2017/11/15</a:t>
            </a:fld>
            <a:endParaRPr lang="en-US" altLang="zh-TW"/>
          </a:p>
        </p:txBody>
      </p:sp>
      <p:sp>
        <p:nvSpPr>
          <p:cNvPr id="3"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29"/>
          <p:cNvSpPr>
            <a:spLocks noGrp="1" noChangeArrowheads="1"/>
          </p:cNvSpPr>
          <p:nvPr>
            <p:ph type="sldNum" sz="quarter" idx="12"/>
          </p:nvPr>
        </p:nvSpPr>
        <p:spPr>
          <a:ln/>
        </p:spPr>
        <p:txBody>
          <a:bodyPr/>
          <a:lstStyle>
            <a:lvl1pPr>
              <a:defRPr/>
            </a:lvl1pPr>
          </a:lstStyle>
          <a:p>
            <a:pPr>
              <a:defRPr/>
            </a:pPr>
            <a:fld id="{8240CBE1-884C-4018-9B20-3449F1205839}" type="slidenum">
              <a:rPr lang="en-US" altLang="zh-TW"/>
              <a:pPr>
                <a:defRPr/>
              </a:pPr>
              <a:t>‹#›</a:t>
            </a:fld>
            <a:endParaRPr lang="en-US" altLang="zh-TW"/>
          </a:p>
        </p:txBody>
      </p:sp>
    </p:spTree>
    <p:extLst>
      <p:ext uri="{BB962C8B-B14F-4D97-AF65-F5344CB8AC3E}">
        <p14:creationId xmlns:p14="http://schemas.microsoft.com/office/powerpoint/2010/main" val="254912619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6B16E2B9-EA9C-41CC-AFEF-1E7E54B97554}" type="datetime1">
              <a:rPr lang="zh-TW" altLang="en-US"/>
              <a:pPr>
                <a:defRPr/>
              </a:pPr>
              <a:t>2017/11/15</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66F17495-A83E-42EC-A130-2E409CFDD6FA}" type="slidenum">
              <a:rPr lang="en-US" altLang="zh-TW"/>
              <a:pPr>
                <a:defRPr/>
              </a:pPr>
              <a:t>‹#›</a:t>
            </a:fld>
            <a:endParaRPr lang="en-US" altLang="zh-TW"/>
          </a:p>
        </p:txBody>
      </p:sp>
    </p:spTree>
    <p:extLst>
      <p:ext uri="{BB962C8B-B14F-4D97-AF65-F5344CB8AC3E}">
        <p14:creationId xmlns:p14="http://schemas.microsoft.com/office/powerpoint/2010/main" val="423313462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27"/>
          <p:cNvSpPr>
            <a:spLocks noGrp="1" noChangeArrowheads="1"/>
          </p:cNvSpPr>
          <p:nvPr>
            <p:ph type="dt" sz="half" idx="10"/>
          </p:nvPr>
        </p:nvSpPr>
        <p:spPr>
          <a:ln/>
        </p:spPr>
        <p:txBody>
          <a:bodyPr/>
          <a:lstStyle>
            <a:lvl1pPr>
              <a:defRPr/>
            </a:lvl1pPr>
          </a:lstStyle>
          <a:p>
            <a:pPr>
              <a:defRPr/>
            </a:pPr>
            <a:fld id="{C074D7E2-9CB0-4650-95B9-FCDA1E914F52}" type="datetime1">
              <a:rPr lang="zh-TW" altLang="en-US"/>
              <a:pPr>
                <a:defRPr/>
              </a:pPr>
              <a:t>2017/11/15</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B3382F8A-049D-42AB-AFBA-8A5B24B38FD7}" type="slidenum">
              <a:rPr lang="en-US" altLang="zh-TW"/>
              <a:pPr>
                <a:defRPr/>
              </a:pPr>
              <a:t>‹#›</a:t>
            </a:fld>
            <a:endParaRPr lang="en-US" altLang="zh-TW"/>
          </a:p>
        </p:txBody>
      </p:sp>
    </p:spTree>
    <p:extLst>
      <p:ext uri="{BB962C8B-B14F-4D97-AF65-F5344CB8AC3E}">
        <p14:creationId xmlns:p14="http://schemas.microsoft.com/office/powerpoint/2010/main" val="9522237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1CE2BB5E-BA9D-4EAD-BC56-02677B4C8E67}" type="datetime1">
              <a:rPr lang="zh-TW" altLang="en-US"/>
              <a:pPr>
                <a:defRPr/>
              </a:pPr>
              <a:t>2017/11/15</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0D7F029D-98F5-4847-927E-8AB68E0E25D2}" type="slidenum">
              <a:rPr lang="en-US" altLang="zh-TW"/>
              <a:pPr>
                <a:defRPr/>
              </a:pPr>
              <a:t>‹#›</a:t>
            </a:fld>
            <a:endParaRPr lang="en-US" altLang="zh-TW"/>
          </a:p>
        </p:txBody>
      </p:sp>
    </p:spTree>
    <p:extLst>
      <p:ext uri="{BB962C8B-B14F-4D97-AF65-F5344CB8AC3E}">
        <p14:creationId xmlns:p14="http://schemas.microsoft.com/office/powerpoint/2010/main" val="518210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188913"/>
            <a:ext cx="2057400" cy="648017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68313" y="188913"/>
            <a:ext cx="6019800" cy="648017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27"/>
          <p:cNvSpPr>
            <a:spLocks noGrp="1" noChangeArrowheads="1"/>
          </p:cNvSpPr>
          <p:nvPr>
            <p:ph type="dt" sz="half" idx="10"/>
          </p:nvPr>
        </p:nvSpPr>
        <p:spPr>
          <a:ln/>
        </p:spPr>
        <p:txBody>
          <a:bodyPr/>
          <a:lstStyle>
            <a:lvl1pPr>
              <a:defRPr/>
            </a:lvl1pPr>
          </a:lstStyle>
          <a:p>
            <a:pPr>
              <a:defRPr/>
            </a:pPr>
            <a:fld id="{E1AE3C5D-06EE-4BA2-A301-9062D1FDB226}" type="datetime1">
              <a:rPr lang="zh-TW" altLang="en-US"/>
              <a:pPr>
                <a:defRPr/>
              </a:pPr>
              <a:t>2017/11/15</a:t>
            </a:fld>
            <a:endParaRPr lang="en-US" altLang="zh-TW"/>
          </a:p>
        </p:txBody>
      </p:sp>
      <p:sp>
        <p:nvSpPr>
          <p:cNvPr id="5"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29"/>
          <p:cNvSpPr>
            <a:spLocks noGrp="1" noChangeArrowheads="1"/>
          </p:cNvSpPr>
          <p:nvPr>
            <p:ph type="sldNum" sz="quarter" idx="12"/>
          </p:nvPr>
        </p:nvSpPr>
        <p:spPr>
          <a:ln/>
        </p:spPr>
        <p:txBody>
          <a:bodyPr/>
          <a:lstStyle>
            <a:lvl1pPr>
              <a:defRPr/>
            </a:lvl1pPr>
          </a:lstStyle>
          <a:p>
            <a:pPr>
              <a:defRPr/>
            </a:pPr>
            <a:fld id="{6F02C666-98C0-4FA6-9489-6FD92D6B2D95}" type="slidenum">
              <a:rPr lang="en-US" altLang="zh-TW"/>
              <a:pPr>
                <a:defRPr/>
              </a:pPr>
              <a:t>‹#›</a:t>
            </a:fld>
            <a:endParaRPr lang="en-US" altLang="zh-TW"/>
          </a:p>
        </p:txBody>
      </p:sp>
    </p:spTree>
    <p:extLst>
      <p:ext uri="{BB962C8B-B14F-4D97-AF65-F5344CB8AC3E}">
        <p14:creationId xmlns:p14="http://schemas.microsoft.com/office/powerpoint/2010/main" val="464193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xAndClipArt" preserve="1">
  <p:cSld name="標題，文字及美工圖案">
    <p:spTree>
      <p:nvGrpSpPr>
        <p:cNvPr id="1" name=""/>
        <p:cNvGrpSpPr/>
        <p:nvPr/>
      </p:nvGrpSpPr>
      <p:grpSpPr>
        <a:xfrm>
          <a:off x="0" y="0"/>
          <a:ext cx="0" cy="0"/>
          <a:chOff x="0" y="0"/>
          <a:chExt cx="0" cy="0"/>
        </a:xfrm>
      </p:grpSpPr>
      <p:sp>
        <p:nvSpPr>
          <p:cNvPr id="2" name="標題 1"/>
          <p:cNvSpPr>
            <a:spLocks noGrp="1"/>
          </p:cNvSpPr>
          <p:nvPr>
            <p:ph type="title"/>
          </p:nvPr>
        </p:nvSpPr>
        <p:spPr>
          <a:xfrm>
            <a:off x="1258888" y="188913"/>
            <a:ext cx="6696075" cy="719137"/>
          </a:xfrm>
        </p:spPr>
        <p:txBody>
          <a:bodyPr/>
          <a:lstStyle/>
          <a:p>
            <a:r>
              <a:rPr lang="zh-TW" altLang="en-US"/>
              <a:t>按一下以編輯母片標題樣式</a:t>
            </a:r>
          </a:p>
        </p:txBody>
      </p:sp>
      <p:sp>
        <p:nvSpPr>
          <p:cNvPr id="3" name="文字版面配置區 2"/>
          <p:cNvSpPr>
            <a:spLocks noGrp="1"/>
          </p:cNvSpPr>
          <p:nvPr>
            <p:ph type="body" sz="half" idx="1"/>
          </p:nvPr>
        </p:nvSpPr>
        <p:spPr>
          <a:xfrm>
            <a:off x="468313" y="1196975"/>
            <a:ext cx="4038600" cy="547211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美工圖案版面配置區 3"/>
          <p:cNvSpPr>
            <a:spLocks noGrp="1"/>
          </p:cNvSpPr>
          <p:nvPr>
            <p:ph type="clipArt" sz="half" idx="2"/>
          </p:nvPr>
        </p:nvSpPr>
        <p:spPr>
          <a:xfrm>
            <a:off x="4659313" y="1196975"/>
            <a:ext cx="4038600" cy="5472113"/>
          </a:xfrm>
        </p:spPr>
        <p:txBody>
          <a:bodyPr/>
          <a:lstStyle/>
          <a:p>
            <a:pPr lvl="0"/>
            <a:endParaRPr lang="zh-TW" altLang="en-US" noProof="0"/>
          </a:p>
        </p:txBody>
      </p:sp>
      <p:sp>
        <p:nvSpPr>
          <p:cNvPr id="5" name="Rectangle 27"/>
          <p:cNvSpPr>
            <a:spLocks noGrp="1" noChangeArrowheads="1"/>
          </p:cNvSpPr>
          <p:nvPr>
            <p:ph type="dt" sz="half" idx="10"/>
          </p:nvPr>
        </p:nvSpPr>
        <p:spPr>
          <a:ln/>
        </p:spPr>
        <p:txBody>
          <a:bodyPr/>
          <a:lstStyle>
            <a:lvl1pPr>
              <a:defRPr/>
            </a:lvl1pPr>
          </a:lstStyle>
          <a:p>
            <a:pPr>
              <a:defRPr/>
            </a:pPr>
            <a:fld id="{4C2B1718-CBE8-422D-A48A-E61E4FDE8466}" type="datetime1">
              <a:rPr lang="zh-TW" altLang="en-US"/>
              <a:pPr>
                <a:defRPr/>
              </a:pPr>
              <a:t>2017/11/15</a:t>
            </a:fld>
            <a:endParaRPr lang="en-US" altLang="zh-TW"/>
          </a:p>
        </p:txBody>
      </p:sp>
      <p:sp>
        <p:nvSpPr>
          <p:cNvPr id="6"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29"/>
          <p:cNvSpPr>
            <a:spLocks noGrp="1" noChangeArrowheads="1"/>
          </p:cNvSpPr>
          <p:nvPr>
            <p:ph type="sldNum" sz="quarter" idx="12"/>
          </p:nvPr>
        </p:nvSpPr>
        <p:spPr>
          <a:ln/>
        </p:spPr>
        <p:txBody>
          <a:bodyPr/>
          <a:lstStyle>
            <a:lvl1pPr>
              <a:defRPr/>
            </a:lvl1pPr>
          </a:lstStyle>
          <a:p>
            <a:pPr>
              <a:defRPr/>
            </a:pPr>
            <a:fld id="{9562E670-DC47-4D7C-AD15-A861D66B9546}" type="slidenum">
              <a:rPr lang="en-US" altLang="zh-TW"/>
              <a:pPr>
                <a:defRPr/>
              </a:pPr>
              <a:t>‹#›</a:t>
            </a:fld>
            <a:endParaRPr lang="en-US" altLang="zh-TW"/>
          </a:p>
        </p:txBody>
      </p:sp>
    </p:spTree>
    <p:extLst>
      <p:ext uri="{BB962C8B-B14F-4D97-AF65-F5344CB8AC3E}">
        <p14:creationId xmlns:p14="http://schemas.microsoft.com/office/powerpoint/2010/main" val="58786511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68313" y="188913"/>
            <a:ext cx="8229600" cy="6480175"/>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27"/>
          <p:cNvSpPr>
            <a:spLocks noGrp="1" noChangeArrowheads="1"/>
          </p:cNvSpPr>
          <p:nvPr>
            <p:ph type="dt" sz="half" idx="10"/>
          </p:nvPr>
        </p:nvSpPr>
        <p:spPr>
          <a:ln/>
        </p:spPr>
        <p:txBody>
          <a:bodyPr/>
          <a:lstStyle>
            <a:lvl1pPr>
              <a:defRPr/>
            </a:lvl1pPr>
          </a:lstStyle>
          <a:p>
            <a:pPr>
              <a:defRPr/>
            </a:pPr>
            <a:fld id="{1B214EB3-9F0E-4F49-9A35-FCE6BF849791}" type="datetime1">
              <a:rPr lang="zh-TW" altLang="en-US"/>
              <a:pPr>
                <a:defRPr/>
              </a:pPr>
              <a:t>2017/11/15</a:t>
            </a:fld>
            <a:endParaRPr lang="en-US" altLang="zh-TW"/>
          </a:p>
        </p:txBody>
      </p:sp>
      <p:sp>
        <p:nvSpPr>
          <p:cNvPr id="4" name="Rectangle 28"/>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29"/>
          <p:cNvSpPr>
            <a:spLocks noGrp="1" noChangeArrowheads="1"/>
          </p:cNvSpPr>
          <p:nvPr>
            <p:ph type="sldNum" sz="quarter" idx="12"/>
          </p:nvPr>
        </p:nvSpPr>
        <p:spPr>
          <a:ln/>
        </p:spPr>
        <p:txBody>
          <a:bodyPr/>
          <a:lstStyle>
            <a:lvl1pPr>
              <a:defRPr/>
            </a:lvl1pPr>
          </a:lstStyle>
          <a:p>
            <a:pPr>
              <a:defRPr/>
            </a:pPr>
            <a:fld id="{27400312-EE16-4019-8D37-6ABF9034888E}" type="slidenum">
              <a:rPr lang="en-US" altLang="zh-TW"/>
              <a:pPr>
                <a:defRPr/>
              </a:pPr>
              <a:t>‹#›</a:t>
            </a:fld>
            <a:endParaRPr lang="en-US" altLang="zh-TW"/>
          </a:p>
        </p:txBody>
      </p:sp>
    </p:spTree>
    <p:extLst>
      <p:ext uri="{BB962C8B-B14F-4D97-AF65-F5344CB8AC3E}">
        <p14:creationId xmlns:p14="http://schemas.microsoft.com/office/powerpoint/2010/main" val="499481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theme" Target="../theme/theme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theme" Target="../theme/theme7.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13" Type="http://schemas.openxmlformats.org/officeDocument/2006/relationships/slideLayout" Target="../slideLayouts/slideLayout98.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slideLayout" Target="../slideLayouts/slideLayout97.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b="0">
                <a:solidFill>
                  <a:srgbClr val="000000"/>
                </a:solidFill>
                <a:latin typeface="Arial" pitchFamily="34" charset="0"/>
                <a:ea typeface="新細明體" pitchFamily="18" charset="-120"/>
              </a:defRPr>
            </a:lvl1pPr>
          </a:lstStyle>
          <a:p>
            <a:pPr>
              <a:defRPr/>
            </a:pPr>
            <a:fld id="{1C16073B-52AA-449A-8565-8CA490BDA567}" type="datetime1">
              <a:rPr lang="zh-TW" altLang="en-US"/>
              <a:pPr>
                <a:defRPr/>
              </a:pPr>
              <a:t>2017/11/15</a:t>
            </a:fld>
            <a:endParaRPr lang="en-US" altLang="zh-TW"/>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0">
                <a:solidFill>
                  <a:srgbClr val="000000"/>
                </a:solidFill>
                <a:latin typeface="Arial" pitchFamily="34" charset="0"/>
                <a:ea typeface="新細明體" pitchFamily="18" charset="-120"/>
              </a:defRPr>
            </a:lvl1pPr>
          </a:lstStyle>
          <a:p>
            <a:pPr>
              <a:defRPr/>
            </a:pPr>
            <a:endParaRPr lang="en-US" altLang="zh-TW"/>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a:solidFill>
                  <a:srgbClr val="000000"/>
                </a:solidFill>
                <a:latin typeface="Arial" charset="0"/>
                <a:ea typeface="新細明體" pitchFamily="18" charset="-120"/>
              </a:defRPr>
            </a:lvl1pPr>
          </a:lstStyle>
          <a:p>
            <a:pPr>
              <a:defRPr/>
            </a:pPr>
            <a:fld id="{B0E96D4C-34FF-4708-B161-1A70706FD8F1}"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pitchFamily="34" charset="0"/>
                <a:ea typeface="新細明體" pitchFamily="18" charset="-120"/>
              </a:defRPr>
            </a:lvl1pPr>
          </a:lstStyle>
          <a:p>
            <a:pPr>
              <a:defRPr/>
            </a:pPr>
            <a:endParaRPr lang="en-US" altLang="zh-TW" b="0">
              <a:solidFill>
                <a:srgbClr val="000000"/>
              </a:solidFill>
            </a:endParaRPr>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新細明體" pitchFamily="18" charset="-120"/>
              </a:defRPr>
            </a:lvl1pPr>
          </a:lstStyle>
          <a:p>
            <a:pPr>
              <a:defRPr/>
            </a:pPr>
            <a:endParaRPr lang="en-US" altLang="zh-TW" b="0">
              <a:solidFill>
                <a:srgbClr val="000000"/>
              </a:solidFill>
            </a:endParaRPr>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ea typeface="新細明體" pitchFamily="18" charset="-120"/>
              </a:defRPr>
            </a:lvl1pPr>
          </a:lstStyle>
          <a:p>
            <a:pPr>
              <a:defRPr/>
            </a:pPr>
            <a:fld id="{B9FB9F6A-C2DB-4B7E-B949-CB4A171614F2}" type="slidenum">
              <a:rPr lang="en-US" altLang="zh-TW" b="0">
                <a:solidFill>
                  <a:srgbClr val="000000"/>
                </a:solidFill>
              </a:rPr>
              <a:pPr>
                <a:defRPr/>
              </a:pPr>
              <a:t>‹#›</a:t>
            </a:fld>
            <a:endParaRPr lang="en-US" altLang="zh-TW" b="0" dirty="0">
              <a:solidFill>
                <a:srgbClr val="000000"/>
              </a:solidFill>
            </a:endParaRPr>
          </a:p>
        </p:txBody>
      </p:sp>
    </p:spTree>
    <p:extLst>
      <p:ext uri="{BB962C8B-B14F-4D97-AF65-F5344CB8AC3E}">
        <p14:creationId xmlns:p14="http://schemas.microsoft.com/office/powerpoint/2010/main" val="128820869"/>
      </p:ext>
    </p:extLst>
  </p:cSld>
  <p:clrMap bg1="lt1" tx1="dk1" bg2="lt2" tx2="dk2" accent1="accent1" accent2="accent2" accent3="accent3" accent4="accent4" accent5="accent5" accent6="accent6" hlink="hlink" folHlink="folHlink"/>
  <p:sldLayoutIdLst>
    <p:sldLayoutId id="2147484713" r:id="rId1"/>
    <p:sldLayoutId id="2147484714" r:id="rId2"/>
    <p:sldLayoutId id="2147484715" r:id="rId3"/>
    <p:sldLayoutId id="2147484716" r:id="rId4"/>
    <p:sldLayoutId id="2147484717" r:id="rId5"/>
    <p:sldLayoutId id="2147484718" r:id="rId6"/>
    <p:sldLayoutId id="2147484719" r:id="rId7"/>
    <p:sldLayoutId id="2147484720" r:id="rId8"/>
    <p:sldLayoutId id="2147484721" r:id="rId9"/>
    <p:sldLayoutId id="2147484722" r:id="rId10"/>
    <p:sldLayoutId id="2147484723" r:id="rId11"/>
    <p:sldLayoutId id="2147484724" r:id="rId12"/>
    <p:sldLayoutId id="2147484725" r:id="rId13"/>
  </p:sldLayoutIdLst>
  <p:hf sldNum="0"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pitchFamily="34" charset="0"/>
                <a:ea typeface="新細明體" pitchFamily="18" charset="-120"/>
              </a:defRPr>
            </a:lvl1pPr>
          </a:lstStyle>
          <a:p>
            <a:pPr>
              <a:defRPr/>
            </a:pPr>
            <a:fld id="{18A3AA1F-31CE-4F06-A810-17F968F94A6F}" type="datetime1">
              <a:rPr lang="zh-TW" altLang="en-US" b="0">
                <a:solidFill>
                  <a:srgbClr val="000000"/>
                </a:solidFill>
              </a:rPr>
              <a:pPr>
                <a:defRPr/>
              </a:pPr>
              <a:t>2017/11/15</a:t>
            </a:fld>
            <a:endParaRPr lang="en-US" altLang="zh-TW" b="0">
              <a:solidFill>
                <a:srgbClr val="000000"/>
              </a:solidFill>
            </a:endParaRPr>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新細明體" pitchFamily="18" charset="-120"/>
              </a:defRPr>
            </a:lvl1pPr>
          </a:lstStyle>
          <a:p>
            <a:pPr>
              <a:defRPr/>
            </a:pPr>
            <a:endParaRPr lang="en-US" altLang="zh-TW" b="0">
              <a:solidFill>
                <a:srgbClr val="000000"/>
              </a:solidFill>
            </a:endParaRPr>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ea typeface="新細明體" pitchFamily="18" charset="-120"/>
              </a:defRPr>
            </a:lvl1pPr>
          </a:lstStyle>
          <a:p>
            <a:pPr>
              <a:defRPr/>
            </a:pPr>
            <a:fld id="{2173A1A4-D8AA-44CD-828E-3005F1D5FA74}" type="slidenum">
              <a:rPr lang="en-US" altLang="zh-TW" b="0">
                <a:solidFill>
                  <a:srgbClr val="000000"/>
                </a:solidFill>
              </a:rPr>
              <a:pPr>
                <a:defRPr/>
              </a:pPr>
              <a:t>‹#›</a:t>
            </a:fld>
            <a:endParaRPr lang="en-US" altLang="zh-TW" b="0">
              <a:solidFill>
                <a:srgbClr val="000000"/>
              </a:solidFill>
            </a:endParaRPr>
          </a:p>
        </p:txBody>
      </p:sp>
    </p:spTree>
    <p:extLst>
      <p:ext uri="{BB962C8B-B14F-4D97-AF65-F5344CB8AC3E}">
        <p14:creationId xmlns:p14="http://schemas.microsoft.com/office/powerpoint/2010/main" val="176431977"/>
      </p:ext>
    </p:extLst>
  </p:cSld>
  <p:clrMap bg1="lt1" tx1="dk1" bg2="lt2" tx2="dk2" accent1="accent1" accent2="accent2" accent3="accent3" accent4="accent4" accent5="accent5" accent6="accent6" hlink="hlink" folHlink="folHlink"/>
  <p:sldLayoutIdLst>
    <p:sldLayoutId id="2147485040" r:id="rId1"/>
    <p:sldLayoutId id="2147485041" r:id="rId2"/>
    <p:sldLayoutId id="2147485042" r:id="rId3"/>
    <p:sldLayoutId id="2147485043" r:id="rId4"/>
    <p:sldLayoutId id="2147485044" r:id="rId5"/>
    <p:sldLayoutId id="2147485045" r:id="rId6"/>
    <p:sldLayoutId id="2147485046" r:id="rId7"/>
    <p:sldLayoutId id="2147485047" r:id="rId8"/>
    <p:sldLayoutId id="2147485048" r:id="rId9"/>
    <p:sldLayoutId id="2147485049" r:id="rId10"/>
    <p:sldLayoutId id="2147485050" r:id="rId11"/>
    <p:sldLayoutId id="2147485051" r:id="rId12"/>
    <p:sldLayoutId id="2147485052" r:id="rId13"/>
    <p:sldLayoutId id="2147485053" r:id="rId14"/>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baseline="0">
                <a:latin typeface="Arial" charset="0"/>
                <a:ea typeface="新細明體" pitchFamily="18" charset="-120"/>
              </a:defRPr>
            </a:lvl1pPr>
          </a:lstStyle>
          <a:p>
            <a:pPr>
              <a:defRPr/>
            </a:pPr>
            <a:endParaRPr lang="en-US" altLang="zh-TW">
              <a:solidFill>
                <a:srgbClr val="000000"/>
              </a:solidFill>
            </a:endParaRPr>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baseline="0">
                <a:latin typeface="Arial" charset="0"/>
                <a:ea typeface="新細明體" pitchFamily="18" charset="-120"/>
              </a:defRPr>
            </a:lvl1pPr>
          </a:lstStyle>
          <a:p>
            <a:pPr>
              <a:defRPr/>
            </a:pPr>
            <a:endParaRPr lang="en-US" altLang="zh-TW">
              <a:solidFill>
                <a:srgbClr val="000000"/>
              </a:solidFill>
            </a:endParaRPr>
          </a:p>
        </p:txBody>
      </p:sp>
      <p:sp>
        <p:nvSpPr>
          <p:cNvPr id="237597" name="Rectangle 29"/>
          <p:cNvSpPr>
            <a:spLocks noGrp="1" noChangeArrowheads="1"/>
          </p:cNvSpPr>
          <p:nvPr>
            <p:ph type="sldNum" sz="quarter" idx="4"/>
          </p:nvPr>
        </p:nvSpPr>
        <p:spPr bwMode="auto">
          <a:xfrm>
            <a:off x="7019925" y="655320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baseline="0">
                <a:latin typeface="Arial" charset="0"/>
                <a:ea typeface="新細明體" pitchFamily="18" charset="-120"/>
              </a:defRPr>
            </a:lvl1pPr>
          </a:lstStyle>
          <a:p>
            <a:pPr>
              <a:defRPr/>
            </a:pPr>
            <a:fld id="{0852E28A-064E-4C04-B012-26D2FDCF452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4207613358"/>
      </p:ext>
    </p:extLst>
  </p:cSld>
  <p:clrMap bg1="lt1" tx1="dk1" bg2="lt2" tx2="dk2" accent1="accent1" accent2="accent2" accent3="accent3" accent4="accent4" accent5="accent5" accent6="accent6" hlink="hlink" folHlink="folHlink"/>
  <p:sldLayoutIdLst>
    <p:sldLayoutId id="2147485055" r:id="rId1"/>
    <p:sldLayoutId id="2147485056" r:id="rId2"/>
    <p:sldLayoutId id="2147485057" r:id="rId3"/>
    <p:sldLayoutId id="2147485058" r:id="rId4"/>
    <p:sldLayoutId id="2147485059" r:id="rId5"/>
    <p:sldLayoutId id="2147485060" r:id="rId6"/>
    <p:sldLayoutId id="2147485061" r:id="rId7"/>
    <p:sldLayoutId id="2147485062" r:id="rId8"/>
    <p:sldLayoutId id="2147485063" r:id="rId9"/>
    <p:sldLayoutId id="2147485064" r:id="rId10"/>
    <p:sldLayoutId id="2147485065" r:id="rId11"/>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pitchFamily="34" charset="0"/>
                <a:ea typeface="新細明體" pitchFamily="18" charset="-120"/>
              </a:defRPr>
            </a:lvl1pPr>
          </a:lstStyle>
          <a:p>
            <a:pPr>
              <a:defRPr/>
            </a:pPr>
            <a:fld id="{18A3AA1F-31CE-4F06-A810-17F968F94A6F}" type="datetime1">
              <a:rPr lang="zh-TW" altLang="en-US" b="0">
                <a:solidFill>
                  <a:srgbClr val="000000"/>
                </a:solidFill>
              </a:rPr>
              <a:pPr>
                <a:defRPr/>
              </a:pPr>
              <a:t>2017/11/15</a:t>
            </a:fld>
            <a:endParaRPr lang="en-US" altLang="zh-TW" b="0">
              <a:solidFill>
                <a:srgbClr val="000000"/>
              </a:solidFill>
            </a:endParaRPr>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新細明體" pitchFamily="18" charset="-120"/>
              </a:defRPr>
            </a:lvl1pPr>
          </a:lstStyle>
          <a:p>
            <a:pPr>
              <a:defRPr/>
            </a:pPr>
            <a:endParaRPr lang="en-US" altLang="zh-TW" b="0">
              <a:solidFill>
                <a:srgbClr val="000000"/>
              </a:solidFill>
            </a:endParaRPr>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ea typeface="新細明體" pitchFamily="18" charset="-120"/>
              </a:defRPr>
            </a:lvl1pPr>
          </a:lstStyle>
          <a:p>
            <a:pPr>
              <a:defRPr/>
            </a:pPr>
            <a:fld id="{2173A1A4-D8AA-44CD-828E-3005F1D5FA74}" type="slidenum">
              <a:rPr lang="en-US" altLang="zh-TW" b="0">
                <a:solidFill>
                  <a:srgbClr val="000000"/>
                </a:solidFill>
              </a:rPr>
              <a:pPr>
                <a:defRPr/>
              </a:pPr>
              <a:t>‹#›</a:t>
            </a:fld>
            <a:endParaRPr lang="en-US" altLang="zh-TW" b="0">
              <a:solidFill>
                <a:srgbClr val="000000"/>
              </a:solidFill>
            </a:endParaRPr>
          </a:p>
        </p:txBody>
      </p:sp>
    </p:spTree>
    <p:extLst>
      <p:ext uri="{BB962C8B-B14F-4D97-AF65-F5344CB8AC3E}">
        <p14:creationId xmlns:p14="http://schemas.microsoft.com/office/powerpoint/2010/main" val="907205208"/>
      </p:ext>
    </p:extLst>
  </p:cSld>
  <p:clrMap bg1="lt1" tx1="dk1" bg2="lt2" tx2="dk2" accent1="accent1" accent2="accent2" accent3="accent3" accent4="accent4" accent5="accent5" accent6="accent6" hlink="hlink" folHlink="folHlink"/>
  <p:sldLayoutIdLst>
    <p:sldLayoutId id="2147485103" r:id="rId1"/>
    <p:sldLayoutId id="2147485104" r:id="rId2"/>
    <p:sldLayoutId id="2147485105" r:id="rId3"/>
    <p:sldLayoutId id="2147485106" r:id="rId4"/>
    <p:sldLayoutId id="2147485107" r:id="rId5"/>
    <p:sldLayoutId id="2147485108" r:id="rId6"/>
    <p:sldLayoutId id="2147485109" r:id="rId7"/>
    <p:sldLayoutId id="2147485110" r:id="rId8"/>
    <p:sldLayoutId id="2147485111" r:id="rId9"/>
    <p:sldLayoutId id="2147485112" r:id="rId10"/>
    <p:sldLayoutId id="2147485113" r:id="rId11"/>
    <p:sldLayoutId id="2147485114" r:id="rId12"/>
    <p:sldLayoutId id="2147485115" r:id="rId13"/>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8A2FE56-9FC1-442A-B57C-403AE4FFA7D6}" type="datetime1">
              <a:rPr kumimoji="0" lang="zh-TW" altLang="en-US" b="0" smtClean="0">
                <a:solidFill>
                  <a:prstClr val="black">
                    <a:tint val="75000"/>
                  </a:prstClr>
                </a:solidFill>
                <a:latin typeface="Calibri"/>
              </a:rPr>
              <a:pPr fontAlgn="auto">
                <a:spcBef>
                  <a:spcPts val="0"/>
                </a:spcBef>
                <a:spcAft>
                  <a:spcPts val="0"/>
                </a:spcAft>
              </a:pPr>
              <a:t>2017/11/15</a:t>
            </a:fld>
            <a:endParaRPr kumimoji="0" lang="zh-TW" altLang="en-US" b="0">
              <a:solidFill>
                <a:prstClr val="black">
                  <a:tint val="75000"/>
                </a:prstClr>
              </a:solidFill>
              <a:latin typeface="Calibri"/>
            </a:endParaRPr>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kumimoji="0" lang="zh-TW" altLang="en-US" b="0">
              <a:solidFill>
                <a:prstClr val="black">
                  <a:tint val="75000"/>
                </a:prstClr>
              </a:solidFill>
              <a:latin typeface="Calibri"/>
            </a:endParaRPr>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7E60CF-1E61-49AD-BC9D-D24B642F117D}" type="slidenum">
              <a:rPr kumimoji="0" lang="zh-TW" altLang="en-US" b="0" smtClean="0">
                <a:solidFill>
                  <a:prstClr val="black">
                    <a:tint val="75000"/>
                  </a:prstClr>
                </a:solidFill>
                <a:latin typeface="Calibri"/>
              </a:rPr>
              <a:pPr fontAlgn="auto">
                <a:spcBef>
                  <a:spcPts val="0"/>
                </a:spcBef>
                <a:spcAft>
                  <a:spcPts val="0"/>
                </a:spcAft>
              </a:pPr>
              <a:t>‹#›</a:t>
            </a:fld>
            <a:endParaRPr kumimoji="0" lang="zh-TW" altLang="en-US" b="0">
              <a:solidFill>
                <a:prstClr val="black">
                  <a:tint val="75000"/>
                </a:prstClr>
              </a:solidFill>
              <a:latin typeface="Calibri"/>
            </a:endParaRPr>
          </a:p>
        </p:txBody>
      </p:sp>
    </p:spTree>
    <p:extLst>
      <p:ext uri="{BB962C8B-B14F-4D97-AF65-F5344CB8AC3E}">
        <p14:creationId xmlns:p14="http://schemas.microsoft.com/office/powerpoint/2010/main" val="992520424"/>
      </p:ext>
    </p:extLst>
  </p:cSld>
  <p:clrMap bg1="lt1" tx1="dk1" bg2="lt2" tx2="dk2" accent1="accent1" accent2="accent2" accent3="accent3" accent4="accent4" accent5="accent5" accent6="accent6" hlink="hlink" folHlink="folHlink"/>
  <p:sldLayoutIdLst>
    <p:sldLayoutId id="2147485117" r:id="rId1"/>
    <p:sldLayoutId id="2147485118" r:id="rId2"/>
    <p:sldLayoutId id="2147485119" r:id="rId3"/>
    <p:sldLayoutId id="2147485120" r:id="rId4"/>
    <p:sldLayoutId id="2147485121" r:id="rId5"/>
    <p:sldLayoutId id="2147485122" r:id="rId6"/>
    <p:sldLayoutId id="2147485123" r:id="rId7"/>
    <p:sldLayoutId id="2147485124" r:id="rId8"/>
    <p:sldLayoutId id="2147485125" r:id="rId9"/>
    <p:sldLayoutId id="2147485126" r:id="rId10"/>
    <p:sldLayoutId id="214748512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58A2FE56-9FC1-442A-B57C-403AE4FFA7D6}" type="datetime1">
              <a:rPr kumimoji="0" lang="zh-TW" altLang="en-US" b="0" smtClean="0">
                <a:solidFill>
                  <a:prstClr val="black">
                    <a:tint val="75000"/>
                  </a:prstClr>
                </a:solidFill>
                <a:latin typeface="Calibri"/>
                <a:ea typeface="新細明體"/>
              </a:rPr>
              <a:pPr fontAlgn="auto">
                <a:spcBef>
                  <a:spcPts val="0"/>
                </a:spcBef>
                <a:spcAft>
                  <a:spcPts val="0"/>
                </a:spcAft>
              </a:pPr>
              <a:t>2017/11/15</a:t>
            </a:fld>
            <a:endParaRPr kumimoji="0" lang="zh-TW" altLang="en-US" b="0">
              <a:solidFill>
                <a:prstClr val="black">
                  <a:tint val="75000"/>
                </a:prstClr>
              </a:solidFill>
              <a:latin typeface="Calibri"/>
              <a:ea typeface="新細明體"/>
            </a:endParaRPr>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kumimoji="0" lang="zh-TW" altLang="en-US" b="0">
              <a:solidFill>
                <a:prstClr val="black">
                  <a:tint val="75000"/>
                </a:prstClr>
              </a:solidFill>
              <a:latin typeface="Calibri"/>
              <a:ea typeface="新細明體"/>
            </a:endParaRPr>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747E60CF-1E61-49AD-BC9D-D24B642F117D}" type="slidenum">
              <a:rPr kumimoji="0" lang="zh-TW" altLang="en-US" b="0" smtClean="0">
                <a:solidFill>
                  <a:prstClr val="black">
                    <a:tint val="75000"/>
                  </a:prstClr>
                </a:solidFill>
                <a:latin typeface="Calibri"/>
                <a:ea typeface="新細明體"/>
              </a:rPr>
              <a:pPr fontAlgn="auto">
                <a:spcBef>
                  <a:spcPts val="0"/>
                </a:spcBef>
                <a:spcAft>
                  <a:spcPts val="0"/>
                </a:spcAft>
              </a:pPr>
              <a:t>‹#›</a:t>
            </a:fld>
            <a:endParaRPr kumimoji="0" lang="zh-TW" altLang="en-US" b="0">
              <a:solidFill>
                <a:prstClr val="black">
                  <a:tint val="75000"/>
                </a:prstClr>
              </a:solidFill>
              <a:latin typeface="Calibri"/>
              <a:ea typeface="新細明體"/>
            </a:endParaRPr>
          </a:p>
        </p:txBody>
      </p:sp>
    </p:spTree>
    <p:extLst>
      <p:ext uri="{BB962C8B-B14F-4D97-AF65-F5344CB8AC3E}">
        <p14:creationId xmlns:p14="http://schemas.microsoft.com/office/powerpoint/2010/main" val="3009593947"/>
      </p:ext>
    </p:extLst>
  </p:cSld>
  <p:clrMap bg1="lt1" tx1="dk1" bg2="lt2" tx2="dk2" accent1="accent1" accent2="accent2" accent3="accent3" accent4="accent4" accent5="accent5" accent6="accent6" hlink="hlink" folHlink="folHlink"/>
  <p:sldLayoutIdLst>
    <p:sldLayoutId id="2147485129" r:id="rId1"/>
    <p:sldLayoutId id="2147485130" r:id="rId2"/>
    <p:sldLayoutId id="2147485131" r:id="rId3"/>
    <p:sldLayoutId id="2147485132" r:id="rId4"/>
    <p:sldLayoutId id="2147485133" r:id="rId5"/>
    <p:sldLayoutId id="2147485134" r:id="rId6"/>
    <p:sldLayoutId id="2147485135" r:id="rId7"/>
    <p:sldLayoutId id="2147485136" r:id="rId8"/>
    <p:sldLayoutId id="2147485137" r:id="rId9"/>
    <p:sldLayoutId id="2147485138" r:id="rId10"/>
    <p:sldLayoutId id="214748513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bwMode="auto">
          <a:xfrm>
            <a:off x="1258888" y="188913"/>
            <a:ext cx="6696075" cy="719137"/>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68313" y="1196975"/>
            <a:ext cx="8229600" cy="547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237595" name="Rectangle 27"/>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atin typeface="Arial" pitchFamily="34" charset="0"/>
                <a:ea typeface="新細明體" pitchFamily="18" charset="-120"/>
              </a:defRPr>
            </a:lvl1pPr>
          </a:lstStyle>
          <a:p>
            <a:pPr>
              <a:defRPr/>
            </a:pPr>
            <a:fld id="{18A3AA1F-31CE-4F06-A810-17F968F94A6F}" type="datetime1">
              <a:rPr lang="zh-TW" altLang="en-US"/>
              <a:pPr>
                <a:defRPr/>
              </a:pPr>
              <a:t>2017/11/15</a:t>
            </a:fld>
            <a:endParaRPr lang="en-US" altLang="zh-TW"/>
          </a:p>
        </p:txBody>
      </p:sp>
      <p:sp>
        <p:nvSpPr>
          <p:cNvPr id="237596" name="Rectangle 28"/>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ea typeface="新細明體" pitchFamily="18" charset="-120"/>
              </a:defRPr>
            </a:lvl1pPr>
          </a:lstStyle>
          <a:p>
            <a:pPr>
              <a:defRPr/>
            </a:pPr>
            <a:endParaRPr lang="en-US" altLang="zh-TW"/>
          </a:p>
        </p:txBody>
      </p:sp>
      <p:sp>
        <p:nvSpPr>
          <p:cNvPr id="237597" name="Rectangle 29"/>
          <p:cNvSpPr>
            <a:spLocks noGrp="1" noChangeArrowheads="1"/>
          </p:cNvSpPr>
          <p:nvPr>
            <p:ph type="sldNum" sz="quarter" idx="4"/>
          </p:nvPr>
        </p:nvSpPr>
        <p:spPr bwMode="auto">
          <a:xfrm>
            <a:off x="7019925" y="6408738"/>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atin typeface="Arial" charset="0"/>
                <a:ea typeface="新細明體" pitchFamily="18" charset="-120"/>
              </a:defRPr>
            </a:lvl1pPr>
          </a:lstStyle>
          <a:p>
            <a:pPr>
              <a:defRPr/>
            </a:pPr>
            <a:fld id="{2173A1A4-D8AA-44CD-828E-3005F1D5FA74}" type="slidenum">
              <a:rPr lang="en-US" altLang="zh-TW"/>
              <a:pPr>
                <a:defRPr/>
              </a:pPr>
              <a:t>‹#›</a:t>
            </a:fld>
            <a:endParaRPr lang="en-US" altLang="zh-TW"/>
          </a:p>
        </p:txBody>
      </p:sp>
    </p:spTree>
    <p:extLst>
      <p:ext uri="{BB962C8B-B14F-4D97-AF65-F5344CB8AC3E}">
        <p14:creationId xmlns:p14="http://schemas.microsoft.com/office/powerpoint/2010/main" val="2673335387"/>
      </p:ext>
    </p:extLst>
  </p:cSld>
  <p:clrMap bg1="lt1" tx1="dk1" bg2="lt2" tx2="dk2" accent1="accent1" accent2="accent2" accent3="accent3" accent4="accent4" accent5="accent5" accent6="accent6" hlink="hlink" folHlink="folHlink"/>
  <p:sldLayoutIdLst>
    <p:sldLayoutId id="2147485141" r:id="rId1"/>
    <p:sldLayoutId id="2147485142" r:id="rId2"/>
    <p:sldLayoutId id="2147485143" r:id="rId3"/>
    <p:sldLayoutId id="2147485144" r:id="rId4"/>
    <p:sldLayoutId id="2147485145" r:id="rId5"/>
    <p:sldLayoutId id="2147485146" r:id="rId6"/>
    <p:sldLayoutId id="2147485147" r:id="rId7"/>
    <p:sldLayoutId id="2147485148" r:id="rId8"/>
    <p:sldLayoutId id="2147485149" r:id="rId9"/>
    <p:sldLayoutId id="2147485150" r:id="rId10"/>
    <p:sldLayoutId id="2147485151" r:id="rId11"/>
    <p:sldLayoutId id="2147485152" r:id="rId12"/>
    <p:sldLayoutId id="2147485153" r:id="rId13"/>
  </p:sldLayoutIdLst>
  <p:hf hdr="0" ftr="0" dt="0"/>
  <p:txStyles>
    <p:titleStyle>
      <a:lvl1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2pPr>
      <a:lvl3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3pPr>
      <a:lvl4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4pPr>
      <a:lvl5pPr algn="ctr" rtl="0" eaLnBrk="0" fontAlgn="base" hangingPunct="0">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5pPr>
      <a:lvl6pPr marL="4572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6pPr>
      <a:lvl7pPr marL="9144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7pPr>
      <a:lvl8pPr marL="13716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8pPr>
      <a:lvl9pPr marL="1828800" algn="ctr" rtl="0" fontAlgn="base">
        <a:spcBef>
          <a:spcPct val="0"/>
        </a:spcBef>
        <a:spcAft>
          <a:spcPct val="0"/>
        </a:spcAft>
        <a:defRPr kumimoji="1" sz="3600" b="1">
          <a:solidFill>
            <a:schemeClr val="tx2"/>
          </a:solidFill>
          <a:effectLst>
            <a:outerShdw blurRad="38100" dist="38100" dir="2700000" algn="tl">
              <a:srgbClr val="C0C0C0"/>
            </a:outerShdw>
          </a:effectLst>
          <a:latin typeface="Arial" charset="0"/>
          <a:ea typeface="標楷體" pitchFamily="65" charset="-12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0.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1.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1"/>
          <p:cNvSpPr txBox="1">
            <a:spLocks noChangeArrowheads="1"/>
          </p:cNvSpPr>
          <p:nvPr/>
        </p:nvSpPr>
        <p:spPr bwMode="auto">
          <a:xfrm>
            <a:off x="2339752" y="3789363"/>
            <a:ext cx="4392613"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ctr" eaLnBrk="1" hangingPunct="1">
              <a:spcBef>
                <a:spcPct val="50000"/>
              </a:spcBef>
            </a:pPr>
            <a:endParaRPr lang="en-US" altLang="zh-TW" sz="3600" dirty="0">
              <a:solidFill>
                <a:srgbClr val="000099"/>
              </a:solidFill>
              <a:latin typeface="Times New Roman" pitchFamily="18" charset="0"/>
              <a:ea typeface="標楷體" pitchFamily="65" charset="-120"/>
            </a:endParaRPr>
          </a:p>
          <a:p>
            <a:pPr algn="ctr" eaLnBrk="1" hangingPunct="1">
              <a:spcBef>
                <a:spcPct val="50000"/>
              </a:spcBef>
            </a:pPr>
            <a:r>
              <a:rPr lang="zh-TW" altLang="en-US" sz="3600" dirty="0">
                <a:solidFill>
                  <a:srgbClr val="000099"/>
                </a:solidFill>
                <a:latin typeface="Times New Roman" pitchFamily="18" charset="0"/>
                <a:ea typeface="標楷體" pitchFamily="65" charset="-120"/>
              </a:rPr>
              <a:t>經濟部</a:t>
            </a:r>
          </a:p>
          <a:p>
            <a:pPr algn="ctr" eaLnBrk="1" hangingPunct="1">
              <a:spcBef>
                <a:spcPct val="50000"/>
              </a:spcBef>
            </a:pPr>
            <a:r>
              <a:rPr lang="en-US" altLang="zh-TW" dirty="0">
                <a:solidFill>
                  <a:srgbClr val="000099"/>
                </a:solidFill>
                <a:latin typeface="Arial" charset="0"/>
                <a:ea typeface="標楷體" pitchFamily="65" charset="-120"/>
              </a:rPr>
              <a:t>106</a:t>
            </a:r>
            <a:r>
              <a:rPr lang="zh-TW" altLang="en-US" dirty="0">
                <a:solidFill>
                  <a:srgbClr val="000099"/>
                </a:solidFill>
                <a:latin typeface="Arial" charset="0"/>
                <a:ea typeface="標楷體" pitchFamily="65" charset="-120"/>
              </a:rPr>
              <a:t>年</a:t>
            </a:r>
            <a:r>
              <a:rPr lang="en-US" altLang="zh-TW" dirty="0">
                <a:solidFill>
                  <a:srgbClr val="000099"/>
                </a:solidFill>
                <a:latin typeface="Arial" charset="0"/>
                <a:ea typeface="標楷體" pitchFamily="65" charset="-120"/>
              </a:rPr>
              <a:t>11</a:t>
            </a:r>
            <a:r>
              <a:rPr lang="zh-TW" altLang="en-US" dirty="0">
                <a:solidFill>
                  <a:srgbClr val="000099"/>
                </a:solidFill>
                <a:latin typeface="Arial" charset="0"/>
                <a:ea typeface="標楷體" pitchFamily="65" charset="-120"/>
              </a:rPr>
              <a:t>月</a:t>
            </a:r>
            <a:r>
              <a:rPr lang="en-US" altLang="zh-TW" dirty="0">
                <a:solidFill>
                  <a:srgbClr val="000099"/>
                </a:solidFill>
                <a:latin typeface="Arial" charset="0"/>
                <a:ea typeface="標楷體" pitchFamily="65" charset="-120"/>
              </a:rPr>
              <a:t>1</a:t>
            </a:r>
            <a:r>
              <a:rPr lang="zh-TW" altLang="en-US" dirty="0">
                <a:solidFill>
                  <a:srgbClr val="000099"/>
                </a:solidFill>
                <a:latin typeface="Arial" charset="0"/>
                <a:ea typeface="標楷體" pitchFamily="65" charset="-120"/>
              </a:rPr>
              <a:t>日</a:t>
            </a:r>
          </a:p>
        </p:txBody>
      </p:sp>
      <p:sp>
        <p:nvSpPr>
          <p:cNvPr id="15363" name="Rectangle 210"/>
          <p:cNvSpPr>
            <a:spLocks noChangeArrowheads="1"/>
          </p:cNvSpPr>
          <p:nvPr/>
        </p:nvSpPr>
        <p:spPr bwMode="auto">
          <a:xfrm>
            <a:off x="1693863" y="115888"/>
            <a:ext cx="7199312"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kumimoji="0" lang="en-US" altLang="zh-TW" sz="2600" dirty="0">
                <a:solidFill>
                  <a:schemeClr val="tx1"/>
                </a:solidFill>
                <a:latin typeface="Arial" charset="0"/>
                <a:ea typeface="標楷體" pitchFamily="65" charset="-120"/>
              </a:rPr>
              <a:t>107</a:t>
            </a:r>
            <a:r>
              <a:rPr kumimoji="0" lang="zh-TW" altLang="en-US" sz="2600" dirty="0">
                <a:solidFill>
                  <a:schemeClr val="tx1"/>
                </a:solidFill>
                <a:latin typeface="Arial" charset="0"/>
                <a:ea typeface="標楷體" pitchFamily="65" charset="-120"/>
              </a:rPr>
              <a:t>年度「再生能源電能躉購費率及其計算公式」聽證會</a:t>
            </a:r>
          </a:p>
        </p:txBody>
      </p:sp>
      <p:sp>
        <p:nvSpPr>
          <p:cNvPr id="15364" name="Rectangle 4"/>
          <p:cNvSpPr>
            <a:spLocks noChangeArrowheads="1"/>
          </p:cNvSpPr>
          <p:nvPr/>
        </p:nvSpPr>
        <p:spPr bwMode="gray">
          <a:xfrm>
            <a:off x="468313" y="1989138"/>
            <a:ext cx="8229600"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120000"/>
              </a:lnSpc>
            </a:pPr>
            <a:r>
              <a:rPr lang="zh-TW" altLang="en-US" sz="3600" dirty="0">
                <a:solidFill>
                  <a:srgbClr val="000099"/>
                </a:solidFill>
                <a:latin typeface="Times New Roman" pitchFamily="18" charset="0"/>
                <a:ea typeface="標楷體" pitchFamily="65" charset="-120"/>
                <a:cs typeface="Times New Roman" pitchFamily="18" charset="0"/>
              </a:rPr>
              <a:t>再生能源電能躉購費率</a:t>
            </a:r>
          </a:p>
          <a:p>
            <a:pPr algn="ctr">
              <a:lnSpc>
                <a:spcPct val="120000"/>
              </a:lnSpc>
            </a:pPr>
            <a:r>
              <a:rPr lang="zh-TW" altLang="en-US" sz="3600" dirty="0">
                <a:solidFill>
                  <a:srgbClr val="000099"/>
                </a:solidFill>
                <a:latin typeface="Times New Roman" pitchFamily="18" charset="0"/>
                <a:ea typeface="標楷體" pitchFamily="65" charset="-120"/>
                <a:cs typeface="Times New Roman" pitchFamily="18" charset="0"/>
              </a:rPr>
              <a:t>及其計算公式說明</a:t>
            </a:r>
            <a:endParaRPr lang="en-US" altLang="zh-TW" sz="3600" dirty="0">
              <a:solidFill>
                <a:srgbClr val="000099"/>
              </a:solidFill>
              <a:latin typeface="Times New Roman" pitchFamily="18" charset="0"/>
              <a:ea typeface="標楷體" pitchFamily="65" charset="-120"/>
              <a:cs typeface="Times New Roman" pitchFamily="18" charset="0"/>
            </a:endParaRPr>
          </a:p>
          <a:p>
            <a:pPr algn="ctr">
              <a:lnSpc>
                <a:spcPct val="120000"/>
              </a:lnSpc>
            </a:pPr>
            <a:r>
              <a:rPr lang="en-US" altLang="zh-TW" dirty="0">
                <a:solidFill>
                  <a:srgbClr val="008080"/>
                </a:solidFill>
                <a:latin typeface="Times New Roman" pitchFamily="18" charset="0"/>
                <a:ea typeface="標楷體" pitchFamily="65" charset="-120"/>
                <a:cs typeface="Times New Roman" pitchFamily="18" charset="0"/>
              </a:rPr>
              <a:t>(</a:t>
            </a:r>
            <a:r>
              <a:rPr lang="zh-TW" altLang="en-US" dirty="0">
                <a:solidFill>
                  <a:srgbClr val="008080"/>
                </a:solidFill>
                <a:latin typeface="Times New Roman" pitchFamily="18" charset="0"/>
                <a:ea typeface="標楷體" pitchFamily="65" charset="-120"/>
                <a:cs typeface="Times New Roman" pitchFamily="18" charset="0"/>
              </a:rPr>
              <a:t>下午場次：風力、生質能及其他再生能源</a:t>
            </a:r>
            <a:r>
              <a:rPr lang="en-US" altLang="zh-TW" dirty="0">
                <a:solidFill>
                  <a:srgbClr val="008080"/>
                </a:solidFill>
                <a:latin typeface="Times New Roman" pitchFamily="18" charset="0"/>
                <a:ea typeface="標楷體" pitchFamily="65" charset="-120"/>
                <a:cs typeface="Times New Roman" pitchFamily="18" charset="0"/>
              </a:rPr>
              <a:t>)</a:t>
            </a:r>
            <a:endParaRPr lang="zh-TW" altLang="en-US" dirty="0">
              <a:solidFill>
                <a:srgbClr val="008080"/>
              </a:solidFill>
              <a:latin typeface="Times New Roman" pitchFamily="18" charset="0"/>
              <a:ea typeface="標楷體" pitchFamily="65" charset="-120"/>
              <a:cs typeface="Times New Roman" pitchFamily="18" charset="0"/>
            </a:endParaRPr>
          </a:p>
        </p:txBody>
      </p:sp>
      <p:graphicFrame>
        <p:nvGraphicFramePr>
          <p:cNvPr id="5" name="Object 32"/>
          <p:cNvGraphicFramePr>
            <a:graphicFrameLocks noChangeAspect="1"/>
          </p:cNvGraphicFramePr>
          <p:nvPr>
            <p:extLst>
              <p:ext uri="{D42A27DB-BD31-4B8C-83A1-F6EECF244321}">
                <p14:modId xmlns:p14="http://schemas.microsoft.com/office/powerpoint/2010/main" val="325145495"/>
              </p:ext>
            </p:extLst>
          </p:nvPr>
        </p:nvGraphicFramePr>
        <p:xfrm>
          <a:off x="0" y="0"/>
          <a:ext cx="1685925" cy="606425"/>
        </p:xfrm>
        <a:graphic>
          <a:graphicData uri="http://schemas.openxmlformats.org/presentationml/2006/ole">
            <mc:AlternateContent xmlns:mc="http://schemas.openxmlformats.org/markup-compatibility/2006">
              <mc:Choice xmlns:v="urn:schemas-microsoft-com:vml" Requires="v">
                <p:oleObj spid="_x0000_s263993" name="文件" r:id="rId4" imgW="1687068" imgH="536448" progId="Word.Document.8">
                  <p:embed/>
                </p:oleObj>
              </mc:Choice>
              <mc:Fallback>
                <p:oleObj name="文件" r:id="rId4" imgW="1687068" imgH="536448"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685925" cy="606425"/>
                      </a:xfrm>
                      <a:prstGeom prst="rect">
                        <a:avLst/>
                      </a:prstGeom>
                      <a:noFill/>
                      <a:ln>
                        <a:noFill/>
                      </a:ln>
                      <a:effectLst/>
                      <a:extLst>
                        <a:ext uri="{909E8E84-426E-40DD-AFC4-6F175D3DCCD1}">
                          <a14:hiddenFill xmlns:a14="http://schemas.microsoft.com/office/drawing/2010/main">
                            <a:solidFill>
                              <a:srgbClr val="CC99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D809CA04-FF01-41C6-90ED-4CA4936036F2}" type="slidenum">
              <a:rPr lang="en-US" altLang="zh-TW" sz="1400" b="0">
                <a:solidFill>
                  <a:srgbClr val="000000"/>
                </a:solidFill>
              </a:rPr>
              <a:pPr algn="r" eaLnBrk="1" hangingPunct="1"/>
              <a:t>9</a:t>
            </a:fld>
            <a:endParaRPr lang="en-US" altLang="zh-TW" sz="1400" b="0">
              <a:solidFill>
                <a:srgbClr val="000000"/>
              </a:solidFill>
            </a:endParaRPr>
          </a:p>
        </p:txBody>
      </p:sp>
      <p:sp>
        <p:nvSpPr>
          <p:cNvPr id="14339" name="文字方塊 5"/>
          <p:cNvSpPr txBox="1">
            <a:spLocks noChangeArrowheads="1"/>
          </p:cNvSpPr>
          <p:nvPr/>
        </p:nvSpPr>
        <p:spPr bwMode="auto">
          <a:xfrm>
            <a:off x="251521" y="1078716"/>
            <a:ext cx="8640960" cy="5224507"/>
          </a:xfrm>
          <a:prstGeom prst="rect">
            <a:avLst/>
          </a:prstGeom>
          <a:noFill/>
          <a:ln>
            <a:noFill/>
          </a:ln>
          <a:extLst/>
        </p:spPr>
        <p:txBody>
          <a:bodyPr wrap="square">
            <a:spAutoFit/>
          </a:bodyPr>
          <a:lstStyle>
            <a:lvl1pPr marL="352425" indent="-352425"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spcBef>
                <a:spcPts val="0"/>
              </a:spcBef>
              <a:spcAft>
                <a:spcPts val="3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1</a:t>
            </a:r>
            <a:r>
              <a:rPr kumimoji="0" lang="zh-TW" altLang="en-US" sz="2400" dirty="0">
                <a:solidFill>
                  <a:srgbClr val="C00000"/>
                </a:solidFill>
                <a:latin typeface="Times New Roman" pitchFamily="18" charset="0"/>
                <a:ea typeface="標楷體" pitchFamily="65" charset="-120"/>
              </a:rPr>
              <a:t>瓩以上未達</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a:t>
            </a:r>
            <a:endParaRPr kumimoji="0" lang="en-US" altLang="zh-TW" sz="2400" dirty="0">
              <a:solidFill>
                <a:srgbClr val="C00000"/>
              </a:solidFill>
              <a:latin typeface="Times New Roman" pitchFamily="18" charset="0"/>
              <a:ea typeface="標楷體" pitchFamily="65" charset="-120"/>
            </a:endParaRPr>
          </a:p>
          <a:p>
            <a:pPr eaLnBrk="1" hangingPunct="1">
              <a:spcBef>
                <a:spcPts val="0"/>
              </a:spcBef>
              <a:spcAft>
                <a:spcPts val="300"/>
              </a:spcAft>
              <a:defRPr/>
            </a:pPr>
            <a:r>
              <a:rPr lang="en-US" altLang="zh-TW" sz="2400" dirty="0">
                <a:solidFill>
                  <a:srgbClr val="C00000"/>
                </a:solidFill>
                <a:latin typeface="Times New Roman" pitchFamily="18" charset="0"/>
                <a:ea typeface="標楷體" pitchFamily="65" charset="-120"/>
              </a:rPr>
              <a:t>1.</a:t>
            </a:r>
            <a:r>
              <a:rPr lang="zh-TW" altLang="en-US" sz="2400" dirty="0">
                <a:solidFill>
                  <a:srgbClr val="C00000"/>
                </a:solidFill>
                <a:latin typeface="Times New Roman" pitchFamily="18" charset="0"/>
                <a:ea typeface="標楷體" pitchFamily="65" charset="-120"/>
              </a:rPr>
              <a:t>期初設置成本</a:t>
            </a:r>
            <a:endParaRPr lang="en-US" altLang="zh-TW" sz="2400" dirty="0">
              <a:solidFill>
                <a:srgbClr val="C00000"/>
              </a:solidFill>
              <a:latin typeface="Times New Roman" pitchFamily="18" charset="0"/>
              <a:ea typeface="標楷體" pitchFamily="65" charset="-120"/>
            </a:endParaRPr>
          </a:p>
          <a:p>
            <a:pPr eaLnBrk="1" hangingPunct="1">
              <a:spcBef>
                <a:spcPts val="0"/>
              </a:spcBef>
              <a:spcAft>
                <a:spcPts val="3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a:t>
            </a:r>
            <a:r>
              <a:rPr lang="en-US" altLang="zh-TW" sz="2000" dirty="0">
                <a:solidFill>
                  <a:srgbClr val="000099"/>
                </a:solidFill>
                <a:latin typeface="Times New Roman" pitchFamily="18" charset="0"/>
                <a:ea typeface="標楷體" pitchFamily="65" charset="-120"/>
              </a:rPr>
              <a:t>15.30</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eaLnBrk="1" hangingPunct="1">
              <a:spcBef>
                <a:spcPts val="0"/>
              </a:spcBef>
              <a:spcAft>
                <a:spcPts val="3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a:t>
            </a:r>
            <a:r>
              <a:rPr lang="zh-TW" altLang="en-US" sz="2000" dirty="0">
                <a:solidFill>
                  <a:srgbClr val="000099"/>
                </a:solidFill>
                <a:latin typeface="Times New Roman" pitchFamily="18" charset="0"/>
                <a:ea typeface="標楷體" pitchFamily="65" charset="-120"/>
                <a:cs typeface="Times New Roman" pitchFamily="18" charset="0"/>
              </a:rPr>
              <a:t>審定會決議數值</a:t>
            </a:r>
            <a:r>
              <a:rPr lang="zh-TW" altLang="en-US" sz="2000" dirty="0">
                <a:solidFill>
                  <a:srgbClr val="000099"/>
                </a:solidFill>
                <a:latin typeface="Times New Roman" pitchFamily="18" charset="0"/>
                <a:ea typeface="標楷體" pitchFamily="65" charset="-120"/>
              </a:rPr>
              <a:t>：</a:t>
            </a:r>
            <a:r>
              <a:rPr lang="en-US" altLang="zh-TW" sz="2000" dirty="0">
                <a:solidFill>
                  <a:srgbClr val="000099"/>
                </a:solidFill>
                <a:latin typeface="Times New Roman" pitchFamily="18" charset="0"/>
                <a:ea typeface="標楷體" pitchFamily="65" charset="-120"/>
              </a:rPr>
              <a:t>14.86</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eaLnBrk="1" hangingPunct="1">
              <a:spcBef>
                <a:spcPts val="0"/>
              </a:spcBef>
              <a:spcAft>
                <a:spcPts val="30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蒐集近</a:t>
            </a:r>
            <a:r>
              <a:rPr lang="en-US" altLang="zh-TW" sz="1800" dirty="0">
                <a:solidFill>
                  <a:srgbClr val="000000"/>
                </a:solidFill>
                <a:latin typeface="Times New Roman" pitchFamily="18" charset="0"/>
                <a:ea typeface="標楷體" pitchFamily="65" charset="-120"/>
                <a:cs typeface="Times New Roman" pitchFamily="18" charset="0"/>
              </a:rPr>
              <a:t>3</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(104-106</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國內案例資料共</a:t>
            </a:r>
            <a:r>
              <a:rPr lang="en-US" altLang="zh-TW" sz="1800" dirty="0">
                <a:solidFill>
                  <a:srgbClr val="000000"/>
                </a:solidFill>
                <a:latin typeface="Times New Roman" pitchFamily="18" charset="0"/>
                <a:ea typeface="標楷體" pitchFamily="65" charset="-120"/>
                <a:cs typeface="Times New Roman" pitchFamily="18" charset="0"/>
              </a:rPr>
              <a:t>5</a:t>
            </a:r>
            <a:r>
              <a:rPr lang="zh-TW" altLang="en-US" sz="1800" dirty="0">
                <a:solidFill>
                  <a:srgbClr val="000000"/>
                </a:solidFill>
                <a:latin typeface="Times New Roman" pitchFamily="18" charset="0"/>
                <a:ea typeface="標楷體" pitchFamily="65" charset="-120"/>
                <a:cs typeface="Times New Roman" pitchFamily="18" charset="0"/>
              </a:rPr>
              <a:t>筆，剔除上下極端值共</a:t>
            </a:r>
            <a:r>
              <a:rPr lang="en-US" altLang="zh-TW" sz="1800" dirty="0">
                <a:solidFill>
                  <a:srgbClr val="000000"/>
                </a:solidFill>
                <a:latin typeface="Times New Roman" pitchFamily="18" charset="0"/>
                <a:ea typeface="標楷體" pitchFamily="65" charset="-120"/>
                <a:cs typeface="Times New Roman" pitchFamily="18" charset="0"/>
              </a:rPr>
              <a:t>2</a:t>
            </a:r>
            <a:r>
              <a:rPr lang="zh-TW" altLang="en-US" sz="1800" dirty="0">
                <a:solidFill>
                  <a:srgbClr val="000000"/>
                </a:solidFill>
                <a:latin typeface="Times New Roman" pitchFamily="18" charset="0"/>
                <a:ea typeface="標楷體" pitchFamily="65" charset="-120"/>
                <a:cs typeface="Times New Roman" pitchFamily="18" charset="0"/>
              </a:rPr>
              <a:t>筆樣本後，期初設置成本平均為</a:t>
            </a:r>
            <a:r>
              <a:rPr lang="en-US" altLang="zh-TW" sz="1800" u="sng" dirty="0">
                <a:solidFill>
                  <a:srgbClr val="FF0000"/>
                </a:solidFill>
                <a:latin typeface="Times New Roman" pitchFamily="18" charset="0"/>
                <a:ea typeface="標楷體" pitchFamily="65" charset="-120"/>
                <a:cs typeface="Times New Roman" pitchFamily="18" charset="0"/>
              </a:rPr>
              <a:t>166,667</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考量國內案例資料數量較少，故另蒐集近</a:t>
            </a:r>
            <a:r>
              <a:rPr lang="en-US" altLang="zh-TW" sz="1800" dirty="0">
                <a:solidFill>
                  <a:srgbClr val="000000"/>
                </a:solidFill>
                <a:latin typeface="Times New Roman" pitchFamily="18" charset="0"/>
                <a:ea typeface="標楷體" pitchFamily="65" charset="-120"/>
                <a:cs typeface="Times New Roman" pitchFamily="18" charset="0"/>
              </a:rPr>
              <a:t>3</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(104-106</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海關資料，並配合水平軸小風機相對適合設置於空曠地面之特性，及依據</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年度躉購費率考量經濟效益之審定原則，選取水平軸小型風機樣本共</a:t>
            </a:r>
            <a:r>
              <a:rPr lang="en-US" altLang="zh-TW" sz="1800" dirty="0">
                <a:solidFill>
                  <a:srgbClr val="000000"/>
                </a:solidFill>
                <a:latin typeface="Times New Roman" pitchFamily="18" charset="0"/>
                <a:ea typeface="標楷體" pitchFamily="65" charset="-120"/>
                <a:cs typeface="Times New Roman" pitchFamily="18" charset="0"/>
              </a:rPr>
              <a:t>31</a:t>
            </a:r>
            <a:r>
              <a:rPr lang="zh-TW" altLang="en-US" sz="1800" dirty="0">
                <a:solidFill>
                  <a:srgbClr val="000000"/>
                </a:solidFill>
                <a:latin typeface="Times New Roman" pitchFamily="18" charset="0"/>
                <a:ea typeface="標楷體" pitchFamily="65" charset="-120"/>
                <a:cs typeface="Times New Roman" pitchFamily="18" charset="0"/>
              </a:rPr>
              <a:t>筆，再根據進出口的品項內涵將樣本分為三類，分別剔除上下極端值後，依國內外水平軸小型風機的成本結構占比資料，推估期初設置成本，則三種樣態計算平均期初設置成本為</a:t>
            </a:r>
            <a:r>
              <a:rPr lang="en-US" altLang="zh-TW" sz="1800" u="sng" dirty="0">
                <a:solidFill>
                  <a:srgbClr val="FF0000"/>
                </a:solidFill>
                <a:latin typeface="Times New Roman" pitchFamily="18" charset="0"/>
                <a:ea typeface="標楷體" pitchFamily="65" charset="-120"/>
                <a:cs typeface="Times New Roman" pitchFamily="18" charset="0"/>
              </a:rPr>
              <a:t>130,487</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根據英國能源與氣候變遷部</a:t>
            </a:r>
            <a:r>
              <a:rPr lang="en-US" altLang="zh-TW" sz="1800" dirty="0">
                <a:solidFill>
                  <a:srgbClr val="000000"/>
                </a:solidFill>
                <a:latin typeface="Times New Roman" pitchFamily="18" charset="0"/>
                <a:ea typeface="標楷體" pitchFamily="65" charset="-120"/>
                <a:cs typeface="Times New Roman" pitchFamily="18" charset="0"/>
              </a:rPr>
              <a:t>(DECC, 2011)</a:t>
            </a:r>
            <a:r>
              <a:rPr lang="zh-TW" altLang="en-US" sz="1800" dirty="0">
                <a:solidFill>
                  <a:srgbClr val="000000"/>
                </a:solidFill>
                <a:latin typeface="Times New Roman" pitchFamily="18" charset="0"/>
                <a:ea typeface="標楷體" pitchFamily="65" charset="-120"/>
                <a:cs typeface="Times New Roman" pitchFamily="18" charset="0"/>
              </a:rPr>
              <a:t>預估，陸域風電規模小於</a:t>
            </a:r>
            <a:r>
              <a:rPr lang="en-US" altLang="zh-TW" sz="1800" dirty="0">
                <a:solidFill>
                  <a:srgbClr val="000000"/>
                </a:solidFill>
                <a:latin typeface="Times New Roman" pitchFamily="18" charset="0"/>
                <a:ea typeface="標楷體" pitchFamily="65" charset="-120"/>
                <a:cs typeface="Times New Roman" pitchFamily="18" charset="0"/>
              </a:rPr>
              <a:t>50</a:t>
            </a:r>
            <a:r>
              <a:rPr lang="zh-TW" altLang="en-US" sz="1800" dirty="0">
                <a:solidFill>
                  <a:srgbClr val="000000"/>
                </a:solidFill>
                <a:latin typeface="Times New Roman" pitchFamily="18" charset="0"/>
                <a:ea typeface="標楷體" pitchFamily="65" charset="-120"/>
                <a:cs typeface="Times New Roman" pitchFamily="18" charset="0"/>
              </a:rPr>
              <a:t>瓩者於</a:t>
            </a:r>
            <a:r>
              <a:rPr lang="en-US" altLang="zh-TW" sz="1800" dirty="0">
                <a:solidFill>
                  <a:srgbClr val="000000"/>
                </a:solidFill>
                <a:latin typeface="Times New Roman" pitchFamily="18" charset="0"/>
                <a:ea typeface="標楷體" pitchFamily="65" charset="-120"/>
                <a:cs typeface="Times New Roman" pitchFamily="18" charset="0"/>
              </a:rPr>
              <a:t>2020</a:t>
            </a:r>
            <a:r>
              <a:rPr lang="zh-TW" altLang="en-US" sz="1800" dirty="0">
                <a:solidFill>
                  <a:srgbClr val="000000"/>
                </a:solidFill>
                <a:latin typeface="Times New Roman" pitchFamily="18" charset="0"/>
                <a:ea typeface="標楷體" pitchFamily="65" charset="-120"/>
                <a:cs typeface="Times New Roman" pitchFamily="18" charset="0"/>
              </a:rPr>
              <a:t>年時，每瓩的期初設置成本會比</a:t>
            </a:r>
            <a:r>
              <a:rPr lang="en-US" altLang="zh-TW" sz="1800" dirty="0">
                <a:solidFill>
                  <a:srgbClr val="000000"/>
                </a:solidFill>
                <a:latin typeface="Times New Roman" pitchFamily="18" charset="0"/>
                <a:ea typeface="標楷體" pitchFamily="65" charset="-120"/>
                <a:cs typeface="Times New Roman" pitchFamily="18" charset="0"/>
              </a:rPr>
              <a:t>2015</a:t>
            </a:r>
            <a:r>
              <a:rPr lang="zh-TW" altLang="en-US" sz="1800" dirty="0">
                <a:solidFill>
                  <a:srgbClr val="000000"/>
                </a:solidFill>
                <a:latin typeface="Times New Roman" pitchFamily="18" charset="0"/>
                <a:ea typeface="標楷體" pitchFamily="65" charset="-120"/>
                <a:cs typeface="Times New Roman" pitchFamily="18" charset="0"/>
              </a:rPr>
              <a:t>年下降</a:t>
            </a:r>
            <a:r>
              <a:rPr lang="en-US" altLang="zh-TW" sz="1800" dirty="0">
                <a:solidFill>
                  <a:srgbClr val="000000"/>
                </a:solidFill>
                <a:latin typeface="Times New Roman" pitchFamily="18" charset="0"/>
                <a:ea typeface="標楷體" pitchFamily="65" charset="-120"/>
                <a:cs typeface="Times New Roman" pitchFamily="18" charset="0"/>
              </a:rPr>
              <a:t>120</a:t>
            </a:r>
            <a:r>
              <a:rPr lang="zh-TW" altLang="en-US" sz="1800" dirty="0">
                <a:solidFill>
                  <a:srgbClr val="000000"/>
                </a:solidFill>
                <a:latin typeface="Times New Roman" pitchFamily="18" charset="0"/>
                <a:ea typeface="標楷體" pitchFamily="65" charset="-120"/>
                <a:cs typeface="Times New Roman" pitchFamily="18" charset="0"/>
              </a:rPr>
              <a:t>英鎊，年平均降幅為</a:t>
            </a:r>
            <a:r>
              <a:rPr lang="en-US" altLang="zh-TW" sz="1800" dirty="0">
                <a:solidFill>
                  <a:srgbClr val="000000"/>
                </a:solidFill>
                <a:latin typeface="Times New Roman" pitchFamily="18" charset="0"/>
                <a:ea typeface="標楷體" pitchFamily="65" charset="-120"/>
                <a:cs typeface="Times New Roman" pitchFamily="18" charset="0"/>
              </a:rPr>
              <a:t>0.68%</a:t>
            </a:r>
            <a:r>
              <a:rPr lang="zh-TW" altLang="en-US" sz="1800" dirty="0">
                <a:solidFill>
                  <a:srgbClr val="000000"/>
                </a:solidFill>
                <a:latin typeface="Times New Roman" pitchFamily="18" charset="0"/>
                <a:ea typeface="標楷體" pitchFamily="65" charset="-120"/>
                <a:cs typeface="Times New Roman" pitchFamily="18" charset="0"/>
              </a:rPr>
              <a:t>。</a:t>
            </a: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D.</a:t>
            </a:r>
            <a:r>
              <a:rPr lang="zh-TW" altLang="en-US" sz="1800" dirty="0">
                <a:solidFill>
                  <a:srgbClr val="000000"/>
                </a:solidFill>
                <a:latin typeface="Times New Roman" pitchFamily="18" charset="0"/>
                <a:ea typeface="標楷體" pitchFamily="65" charset="-120"/>
                <a:cs typeface="Times New Roman" pitchFamily="18" charset="0"/>
              </a:rPr>
              <a:t>綜上，基於鼓勵設置，建議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年度不考量國際成本降幅，採國內案例之期初設置成本與海關出口資料推估期初設置成本之平均，即</a:t>
            </a:r>
            <a:r>
              <a:rPr lang="en-US" altLang="zh-TW" sz="1800" u="sng" dirty="0">
                <a:solidFill>
                  <a:srgbClr val="FF0000"/>
                </a:solidFill>
                <a:latin typeface="Times New Roman" pitchFamily="18" charset="0"/>
                <a:ea typeface="標楷體" pitchFamily="65" charset="-120"/>
                <a:cs typeface="Times New Roman" pitchFamily="18" charset="0"/>
              </a:rPr>
              <a:t>14.86</a:t>
            </a:r>
            <a:r>
              <a:rPr lang="zh-TW" altLang="en-US" sz="1800" u="sng" dirty="0">
                <a:solidFill>
                  <a:srgbClr val="FF0000"/>
                </a:solidFill>
                <a:latin typeface="Times New Roman" pitchFamily="18" charset="0"/>
                <a:ea typeface="標楷體" pitchFamily="65" charset="-120"/>
                <a:cs typeface="Times New Roman" pitchFamily="18" charset="0"/>
              </a:rPr>
              <a:t>萬元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5" name="Rectangle 2"/>
          <p:cNvSpPr txBox="1">
            <a:spLocks noChangeArrowheads="1"/>
          </p:cNvSpPr>
          <p:nvPr/>
        </p:nvSpPr>
        <p:spPr bwMode="auto">
          <a:xfrm>
            <a:off x="251521" y="142612"/>
            <a:ext cx="8640959" cy="1008112"/>
          </a:xfrm>
          <a:prstGeom prst="rect">
            <a:avLst/>
          </a:prstGeom>
          <a:noFill/>
          <a:ln>
            <a:noFill/>
          </a:ln>
          <a:effectLst/>
          <a:extLst/>
        </p:spPr>
        <p:txBody>
          <a:bodyPr/>
          <a:lstStyle/>
          <a:p>
            <a:pP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600"/>
              </a:spcBef>
              <a:defRPr/>
            </a:pPr>
            <a:r>
              <a:rPr lang="zh-TW" altLang="en-US" sz="26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2104540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228D3BB6-9F7A-47E6-A10F-39FEEEE87C69}" type="slidenum">
              <a:rPr lang="en-US" altLang="zh-TW" sz="1400" b="0">
                <a:solidFill>
                  <a:srgbClr val="000000"/>
                </a:solidFill>
              </a:rPr>
              <a:pPr algn="r" eaLnBrk="1" hangingPunct="1"/>
              <a:t>10</a:t>
            </a:fld>
            <a:endParaRPr lang="en-US" altLang="zh-TW" sz="1400" b="0">
              <a:solidFill>
                <a:srgbClr val="000000"/>
              </a:solidFill>
            </a:endParaRPr>
          </a:p>
        </p:txBody>
      </p:sp>
      <p:sp>
        <p:nvSpPr>
          <p:cNvPr id="17411" name="文字方塊 5"/>
          <p:cNvSpPr txBox="1">
            <a:spLocks noChangeArrowheads="1"/>
          </p:cNvSpPr>
          <p:nvPr/>
        </p:nvSpPr>
        <p:spPr bwMode="auto">
          <a:xfrm>
            <a:off x="280988" y="1135713"/>
            <a:ext cx="8569325" cy="5576911"/>
          </a:xfrm>
          <a:prstGeom prst="rect">
            <a:avLst/>
          </a:prstGeom>
          <a:noFill/>
          <a:ln>
            <a:noFill/>
          </a:ln>
          <a:extLst/>
        </p:spPr>
        <p:txBody>
          <a:bodyPr>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a:lnSpc>
                <a:spcPct val="85000"/>
              </a:lnSpc>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1</a:t>
            </a:r>
            <a:r>
              <a:rPr kumimoji="0" lang="zh-TW" altLang="en-US" sz="2400" dirty="0">
                <a:solidFill>
                  <a:srgbClr val="C00000"/>
                </a:solidFill>
                <a:latin typeface="Times New Roman" pitchFamily="18" charset="0"/>
                <a:ea typeface="標楷體" pitchFamily="65" charset="-120"/>
              </a:rPr>
              <a:t>瓩以上未達</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a:t>
            </a:r>
            <a:endParaRPr kumimoji="0" lang="en-US" altLang="zh-TW" sz="2400" dirty="0">
              <a:solidFill>
                <a:srgbClr val="C00000"/>
              </a:solidFill>
              <a:latin typeface="Times New Roman" pitchFamily="18" charset="0"/>
              <a:ea typeface="標楷體" pitchFamily="65" charset="-120"/>
            </a:endParaRPr>
          </a:p>
          <a:p>
            <a:pPr>
              <a:spcBef>
                <a:spcPts val="0"/>
              </a:spcBef>
              <a:spcAft>
                <a:spcPts val="0"/>
              </a:spcAft>
              <a:defRPr/>
            </a:pPr>
            <a:r>
              <a:rPr lang="en-US" altLang="zh-TW" sz="2400" dirty="0">
                <a:solidFill>
                  <a:srgbClr val="C00000"/>
                </a:solidFill>
                <a:latin typeface="Times New Roman" pitchFamily="18" charset="0"/>
                <a:ea typeface="標楷體" pitchFamily="65" charset="-120"/>
              </a:rPr>
              <a:t>2.</a:t>
            </a:r>
            <a:r>
              <a:rPr lang="zh-TW" altLang="en-US" sz="2400" dirty="0">
                <a:solidFill>
                  <a:srgbClr val="C00000"/>
                </a:solidFill>
                <a:latin typeface="Times New Roman" pitchFamily="18" charset="0"/>
                <a:ea typeface="標楷體" pitchFamily="65" charset="-120"/>
              </a:rPr>
              <a:t>年</a:t>
            </a:r>
            <a:r>
              <a:rPr lang="zh-TW" altLang="en-US" sz="2400" dirty="0">
                <a:solidFill>
                  <a:srgbClr val="CC0000"/>
                </a:solidFill>
                <a:latin typeface="Times New Roman" pitchFamily="18" charset="0"/>
                <a:ea typeface="標楷體" pitchFamily="65" charset="-120"/>
              </a:rPr>
              <a:t>運轉維護費</a:t>
            </a:r>
            <a:endParaRPr lang="en-US" altLang="zh-TW" sz="2400" dirty="0">
              <a:solidFill>
                <a:srgbClr val="C00000"/>
              </a:solidFill>
              <a:latin typeface="Times New Roman" pitchFamily="18" charset="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年度審定會使用參數值：占期初設置成本</a:t>
            </a:r>
            <a:r>
              <a:rPr lang="en-US" altLang="zh-TW" sz="2000" dirty="0">
                <a:solidFill>
                  <a:srgbClr val="000099"/>
                </a:solidFill>
                <a:latin typeface="Times New Roman" pitchFamily="18" charset="0"/>
                <a:ea typeface="標楷體" pitchFamily="65" charset="-120"/>
              </a:rPr>
              <a:t>1.48%</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2,260</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年度第二次審定會決議數值：占期初設置成本</a:t>
            </a:r>
            <a:r>
              <a:rPr lang="en-US" altLang="zh-TW" sz="2000" dirty="0">
                <a:solidFill>
                  <a:srgbClr val="000099"/>
                </a:solidFill>
                <a:latin typeface="Times New Roman" pitchFamily="18" charset="0"/>
                <a:ea typeface="標楷體" pitchFamily="65" charset="-120"/>
              </a:rPr>
              <a:t>1.43%</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2,122</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國內資料：</a:t>
            </a: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經查證</a:t>
            </a: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場址</a:t>
            </a:r>
            <a:r>
              <a:rPr lang="en-US" altLang="zh-TW" sz="1800" dirty="0">
                <a:solidFill>
                  <a:srgbClr val="000000"/>
                </a:solidFill>
                <a:latin typeface="Times New Roman" pitchFamily="18" charset="0"/>
                <a:ea typeface="標楷體" pitchFamily="65" charset="-120"/>
                <a:cs typeface="Times New Roman" pitchFamily="18" charset="0"/>
              </a:rPr>
              <a:t>103</a:t>
            </a:r>
            <a:r>
              <a:rPr lang="zh-TW" altLang="en-US" sz="1800" dirty="0">
                <a:solidFill>
                  <a:srgbClr val="000000"/>
                </a:solidFill>
                <a:latin typeface="Times New Roman" pitchFamily="18" charset="0"/>
                <a:ea typeface="標楷體" pitchFamily="65" charset="-120"/>
                <a:cs typeface="Times New Roman" pitchFamily="18" charset="0"/>
              </a:rPr>
              <a:t>年提供資料，其</a:t>
            </a:r>
            <a:r>
              <a:rPr lang="en-US" altLang="zh-TW" sz="1800" dirty="0">
                <a:solidFill>
                  <a:srgbClr val="000000"/>
                </a:solidFill>
                <a:latin typeface="Times New Roman" pitchFamily="18" charset="0"/>
                <a:ea typeface="標楷體" pitchFamily="65" charset="-120"/>
                <a:cs typeface="Times New Roman" pitchFamily="18" charset="0"/>
              </a:rPr>
              <a:t>9kW</a:t>
            </a:r>
            <a:r>
              <a:rPr lang="zh-TW" altLang="en-US" sz="1800" dirty="0">
                <a:solidFill>
                  <a:srgbClr val="000000"/>
                </a:solidFill>
                <a:latin typeface="Times New Roman" pitchFamily="18" charset="0"/>
                <a:ea typeface="標楷體" pitchFamily="65" charset="-120"/>
                <a:cs typeface="Times New Roman" pitchFamily="18" charset="0"/>
              </a:rPr>
              <a:t>小型風機的</a:t>
            </a:r>
            <a:r>
              <a:rPr lang="en-US" altLang="zh-TW" sz="1800" dirty="0">
                <a:solidFill>
                  <a:srgbClr val="000000"/>
                </a:solidFill>
                <a:latin typeface="Times New Roman" pitchFamily="18" charset="0"/>
                <a:ea typeface="標楷體" pitchFamily="65" charset="-120"/>
                <a:cs typeface="Times New Roman" pitchFamily="18" charset="0"/>
              </a:rPr>
              <a:t>20</a:t>
            </a:r>
            <a:r>
              <a:rPr lang="zh-TW" altLang="en-US" sz="1800" dirty="0">
                <a:solidFill>
                  <a:srgbClr val="000000"/>
                </a:solidFill>
                <a:latin typeface="Times New Roman" pitchFamily="18" charset="0"/>
                <a:ea typeface="標楷體" pitchFamily="65" charset="-120"/>
                <a:cs typeface="Times New Roman" pitchFamily="18" charset="0"/>
              </a:rPr>
              <a:t>年維護合約費用為</a:t>
            </a:r>
            <a:r>
              <a:rPr lang="en-US" altLang="zh-TW" sz="1800" dirty="0">
                <a:solidFill>
                  <a:srgbClr val="000000"/>
                </a:solidFill>
                <a:latin typeface="Times New Roman" pitchFamily="18" charset="0"/>
                <a:ea typeface="標楷體" pitchFamily="65" charset="-120"/>
                <a:cs typeface="Times New Roman" pitchFamily="18" charset="0"/>
              </a:rPr>
              <a:t>17.1</a:t>
            </a:r>
            <a:r>
              <a:rPr lang="zh-TW" altLang="en-US" sz="1800" dirty="0">
                <a:solidFill>
                  <a:srgbClr val="000000"/>
                </a:solidFill>
                <a:latin typeface="Times New Roman" pitchFamily="18" charset="0"/>
                <a:ea typeface="標楷體" pitchFamily="65" charset="-120"/>
                <a:cs typeface="Times New Roman" pitchFamily="18" charset="0"/>
              </a:rPr>
              <a:t>萬元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未含零件更換</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，相當於每年維護合約費用為</a:t>
            </a:r>
            <a:r>
              <a:rPr lang="en-US" altLang="zh-TW" sz="1800" dirty="0">
                <a:solidFill>
                  <a:srgbClr val="000000"/>
                </a:solidFill>
                <a:latin typeface="Times New Roman" pitchFamily="18" charset="0"/>
                <a:ea typeface="標楷體" pitchFamily="65" charset="-120"/>
                <a:cs typeface="Times New Roman" pitchFamily="18" charset="0"/>
              </a:rPr>
              <a:t>950</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小風機變流器於</a:t>
            </a:r>
            <a:r>
              <a:rPr lang="en-US" altLang="zh-TW" sz="1800" dirty="0">
                <a:solidFill>
                  <a:srgbClr val="000000"/>
                </a:solidFill>
                <a:latin typeface="Times New Roman" pitchFamily="18" charset="0"/>
                <a:ea typeface="標楷體" pitchFamily="65" charset="-120"/>
                <a:cs typeface="Times New Roman" pitchFamily="18" charset="0"/>
              </a:rPr>
              <a:t>20</a:t>
            </a:r>
            <a:r>
              <a:rPr lang="zh-TW" altLang="en-US" sz="1800" dirty="0">
                <a:solidFill>
                  <a:srgbClr val="000000"/>
                </a:solidFill>
                <a:latin typeface="Times New Roman" pitchFamily="18" charset="0"/>
                <a:ea typeface="標楷體" pitchFamily="65" charset="-120"/>
                <a:cs typeface="Times New Roman" pitchFamily="18" charset="0"/>
              </a:rPr>
              <a:t>年期間大約需更換</a:t>
            </a:r>
            <a:r>
              <a:rPr lang="en-US" altLang="zh-TW" sz="1800" dirty="0">
                <a:solidFill>
                  <a:srgbClr val="000000"/>
                </a:solidFill>
                <a:latin typeface="Times New Roman" pitchFamily="18" charset="0"/>
                <a:ea typeface="標楷體" pitchFamily="65" charset="-120"/>
                <a:cs typeface="Times New Roman" pitchFamily="18" charset="0"/>
              </a:rPr>
              <a:t>2</a:t>
            </a:r>
            <a:r>
              <a:rPr lang="zh-TW" altLang="en-US" sz="1800" dirty="0">
                <a:solidFill>
                  <a:srgbClr val="000000"/>
                </a:solidFill>
                <a:latin typeface="Times New Roman" pitchFamily="18" charset="0"/>
                <a:ea typeface="標楷體" pitchFamily="65" charset="-120"/>
                <a:cs typeface="Times New Roman" pitchFamily="18" charset="0"/>
              </a:rPr>
              <a:t>次，故蒐集</a:t>
            </a:r>
            <a:r>
              <a:rPr lang="en-US" altLang="zh-TW" sz="1800" dirty="0">
                <a:solidFill>
                  <a:srgbClr val="000000"/>
                </a:solidFill>
                <a:latin typeface="Times New Roman" pitchFamily="18" charset="0"/>
                <a:ea typeface="標楷體" pitchFamily="65" charset="-120"/>
                <a:cs typeface="Times New Roman" pitchFamily="18" charset="0"/>
              </a:rPr>
              <a:t>2014-2017</a:t>
            </a:r>
            <a:r>
              <a:rPr lang="zh-TW" altLang="en-US" sz="1800" dirty="0">
                <a:solidFill>
                  <a:srgbClr val="000000"/>
                </a:solidFill>
                <a:latin typeface="Times New Roman" pitchFamily="18" charset="0"/>
                <a:ea typeface="標楷體" pitchFamily="65" charset="-120"/>
                <a:cs typeface="Times New Roman" pitchFamily="18" charset="0"/>
              </a:rPr>
              <a:t>年小風機變流器成本資料</a:t>
            </a:r>
            <a:r>
              <a:rPr lang="en-US" altLang="zh-TW" sz="1800" dirty="0">
                <a:solidFill>
                  <a:srgbClr val="000000"/>
                </a:solidFill>
                <a:latin typeface="Times New Roman" pitchFamily="18" charset="0"/>
                <a:ea typeface="標楷體" pitchFamily="65" charset="-120"/>
                <a:cs typeface="Times New Roman" pitchFamily="18" charset="0"/>
              </a:rPr>
              <a:t>15</a:t>
            </a:r>
            <a:r>
              <a:rPr lang="zh-TW" altLang="en-US" sz="1800" dirty="0">
                <a:solidFill>
                  <a:srgbClr val="000000"/>
                </a:solidFill>
                <a:latin typeface="Times New Roman" pitchFamily="18" charset="0"/>
                <a:ea typeface="標楷體" pitchFamily="65" charset="-120"/>
                <a:cs typeface="Times New Roman" pitchFamily="18" charset="0"/>
              </a:rPr>
              <a:t>筆，剔除上下極端值共</a:t>
            </a:r>
            <a:r>
              <a:rPr lang="en-US" altLang="zh-TW" sz="1800" dirty="0">
                <a:solidFill>
                  <a:srgbClr val="000000"/>
                </a:solidFill>
                <a:latin typeface="Times New Roman" pitchFamily="18" charset="0"/>
                <a:ea typeface="標楷體" pitchFamily="65" charset="-120"/>
                <a:cs typeface="Times New Roman" pitchFamily="18" charset="0"/>
              </a:rPr>
              <a:t>4</a:t>
            </a:r>
            <a:r>
              <a:rPr lang="zh-TW" altLang="en-US" sz="1800" dirty="0">
                <a:solidFill>
                  <a:srgbClr val="000000"/>
                </a:solidFill>
                <a:latin typeface="Times New Roman" pitchFamily="18" charset="0"/>
                <a:ea typeface="標楷體" pitchFamily="65" charset="-120"/>
                <a:cs typeface="Times New Roman" pitchFamily="18" charset="0"/>
              </a:rPr>
              <a:t>筆後，計算平均為</a:t>
            </a:r>
            <a:r>
              <a:rPr lang="en-US" altLang="zh-TW" sz="1800" dirty="0">
                <a:solidFill>
                  <a:srgbClr val="000000"/>
                </a:solidFill>
                <a:latin typeface="Times New Roman" pitchFamily="18" charset="0"/>
                <a:ea typeface="標楷體" pitchFamily="65" charset="-120"/>
                <a:cs typeface="Times New Roman" pitchFamily="18" charset="0"/>
              </a:rPr>
              <a:t>11,225</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瓩，即平均每年設備更換費用為</a:t>
            </a:r>
            <a:r>
              <a:rPr lang="en-US" altLang="zh-TW" sz="1800" dirty="0">
                <a:solidFill>
                  <a:srgbClr val="000000"/>
                </a:solidFill>
                <a:latin typeface="Times New Roman" pitchFamily="18" charset="0"/>
                <a:ea typeface="標楷體" pitchFamily="65" charset="-120"/>
                <a:cs typeface="Times New Roman" pitchFamily="18" charset="0"/>
              </a:rPr>
              <a:t>1,123</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 </a:t>
            </a:r>
            <a:r>
              <a:rPr lang="en-US" altLang="zh-TW" sz="1800" dirty="0">
                <a:solidFill>
                  <a:srgbClr val="000000"/>
                </a:solidFill>
                <a:latin typeface="Times New Roman" pitchFamily="18" charset="0"/>
                <a:ea typeface="標楷體" pitchFamily="65" charset="-120"/>
                <a:cs typeface="Times New Roman" pitchFamily="18" charset="0"/>
              </a:rPr>
              <a:t>( 11,225 × 2 ÷ 20 )</a:t>
            </a:r>
            <a:r>
              <a:rPr lang="zh-TW" altLang="en-US" sz="1800" dirty="0">
                <a:solidFill>
                  <a:srgbClr val="000000"/>
                </a:solidFill>
                <a:latin typeface="Times New Roman" pitchFamily="18" charset="0"/>
                <a:ea typeface="標楷體" pitchFamily="65" charset="-120"/>
                <a:cs typeface="Times New Roman" pitchFamily="18" charset="0"/>
              </a:rPr>
              <a:t>。</a:t>
            </a: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根據業者</a:t>
            </a:r>
            <a:r>
              <a:rPr lang="en-US" altLang="zh-TW" sz="1800" dirty="0">
                <a:solidFill>
                  <a:srgbClr val="000000"/>
                </a:solidFill>
                <a:latin typeface="Times New Roman" pitchFamily="18" charset="0"/>
                <a:ea typeface="標楷體" pitchFamily="65" charset="-120"/>
                <a:cs typeface="Times New Roman" pitchFamily="18" charset="0"/>
              </a:rPr>
              <a:t>105</a:t>
            </a:r>
            <a:r>
              <a:rPr lang="zh-TW" altLang="en-US" sz="1800" dirty="0">
                <a:solidFill>
                  <a:srgbClr val="000000"/>
                </a:solidFill>
                <a:latin typeface="Times New Roman" pitchFamily="18" charset="0"/>
                <a:ea typeface="標楷體" pitchFamily="65" charset="-120"/>
                <a:cs typeface="Times New Roman" pitchFamily="18" charset="0"/>
              </a:rPr>
              <a:t>年提供產險報價單資料，若只考量火災險、颱風及洪水險，則每年保險費為</a:t>
            </a:r>
            <a:r>
              <a:rPr lang="en-US" altLang="zh-TW" sz="1800" dirty="0">
                <a:solidFill>
                  <a:srgbClr val="000000"/>
                </a:solidFill>
                <a:latin typeface="Times New Roman" pitchFamily="18" charset="0"/>
                <a:ea typeface="標楷體" pitchFamily="65" charset="-120"/>
                <a:cs typeface="Times New Roman" pitchFamily="18" charset="0"/>
              </a:rPr>
              <a:t>842</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(D)</a:t>
            </a:r>
            <a:r>
              <a:rPr lang="zh-TW" altLang="en-US" sz="1800" dirty="0">
                <a:solidFill>
                  <a:srgbClr val="000000"/>
                </a:solidFill>
                <a:latin typeface="Times New Roman" pitchFamily="18" charset="0"/>
                <a:ea typeface="標楷體" pitchFamily="65" charset="-120"/>
                <a:cs typeface="Times New Roman" pitchFamily="18" charset="0"/>
              </a:rPr>
              <a:t>綜上，以</a:t>
            </a: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場址</a:t>
            </a:r>
            <a:r>
              <a:rPr lang="en-US" altLang="zh-TW" sz="1800" dirty="0">
                <a:solidFill>
                  <a:srgbClr val="000000"/>
                </a:solidFill>
                <a:latin typeface="Times New Roman" pitchFamily="18" charset="0"/>
                <a:ea typeface="標楷體" pitchFamily="65" charset="-120"/>
                <a:cs typeface="Times New Roman" pitchFamily="18" charset="0"/>
              </a:rPr>
              <a:t>9kW</a:t>
            </a:r>
            <a:r>
              <a:rPr lang="zh-TW" altLang="en-US" sz="1800" dirty="0">
                <a:solidFill>
                  <a:srgbClr val="000000"/>
                </a:solidFill>
                <a:latin typeface="Times New Roman" pitchFamily="18" charset="0"/>
                <a:ea typeface="標楷體" pitchFamily="65" charset="-120"/>
                <a:cs typeface="Times New Roman" pitchFamily="18" charset="0"/>
              </a:rPr>
              <a:t>小型風機的</a:t>
            </a:r>
            <a:r>
              <a:rPr lang="en-US" altLang="zh-TW" sz="1800" dirty="0">
                <a:solidFill>
                  <a:srgbClr val="000000"/>
                </a:solidFill>
                <a:latin typeface="Times New Roman" pitchFamily="18" charset="0"/>
                <a:ea typeface="標楷體" pitchFamily="65" charset="-120"/>
                <a:cs typeface="Times New Roman" pitchFamily="18" charset="0"/>
              </a:rPr>
              <a:t>20</a:t>
            </a:r>
            <a:r>
              <a:rPr lang="zh-TW" altLang="en-US" sz="1800" dirty="0">
                <a:solidFill>
                  <a:srgbClr val="000000"/>
                </a:solidFill>
                <a:latin typeface="Times New Roman" pitchFamily="18" charset="0"/>
                <a:ea typeface="標楷體" pitchFamily="65" charset="-120"/>
                <a:cs typeface="Times New Roman" pitchFamily="18" charset="0"/>
              </a:rPr>
              <a:t>年維護合約費用</a:t>
            </a:r>
            <a:r>
              <a:rPr lang="en-US" altLang="zh-TW" sz="1800" dirty="0">
                <a:solidFill>
                  <a:srgbClr val="000000"/>
                </a:solidFill>
                <a:latin typeface="Times New Roman" pitchFamily="18" charset="0"/>
                <a:ea typeface="標楷體" pitchFamily="65" charset="-120"/>
                <a:cs typeface="Times New Roman" pitchFamily="18" charset="0"/>
              </a:rPr>
              <a:t>950</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瓩為基礎，考量年均設備汰換成本</a:t>
            </a:r>
            <a:r>
              <a:rPr lang="en-US" altLang="zh-TW" sz="1800" dirty="0">
                <a:solidFill>
                  <a:srgbClr val="000000"/>
                </a:solidFill>
                <a:latin typeface="Times New Roman" pitchFamily="18" charset="0"/>
                <a:ea typeface="標楷體" pitchFamily="65" charset="-120"/>
                <a:cs typeface="Times New Roman" pitchFamily="18" charset="0"/>
              </a:rPr>
              <a:t>1,123</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瓩及保險費</a:t>
            </a:r>
            <a:r>
              <a:rPr lang="en-US" altLang="zh-TW" sz="1800" dirty="0">
                <a:solidFill>
                  <a:srgbClr val="000000"/>
                </a:solidFill>
                <a:latin typeface="Times New Roman" pitchFamily="18" charset="0"/>
                <a:ea typeface="標楷體" pitchFamily="65" charset="-120"/>
                <a:cs typeface="Times New Roman" pitchFamily="18" charset="0"/>
              </a:rPr>
              <a:t>842</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瓩後，年運轉維護費為</a:t>
            </a:r>
            <a:r>
              <a:rPr lang="en-US" altLang="zh-TW" sz="1800" u="sng" dirty="0">
                <a:solidFill>
                  <a:srgbClr val="FF0000"/>
                </a:solidFill>
                <a:latin typeface="Times New Roman" pitchFamily="18" charset="0"/>
                <a:ea typeface="標楷體" pitchFamily="65" charset="-120"/>
                <a:cs typeface="Times New Roman" pitchFamily="18" charset="0"/>
              </a:rPr>
              <a:t>2,915</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國外資料：蒐集</a:t>
            </a:r>
            <a:r>
              <a:rPr lang="en-US" altLang="zh-TW" sz="1800" dirty="0">
                <a:solidFill>
                  <a:srgbClr val="000000"/>
                </a:solidFill>
                <a:latin typeface="Times New Roman" pitchFamily="18" charset="0"/>
                <a:ea typeface="標楷體" pitchFamily="65" charset="-120"/>
                <a:cs typeface="Times New Roman" pitchFamily="18" charset="0"/>
              </a:rPr>
              <a:t>2015-2017</a:t>
            </a:r>
            <a:r>
              <a:rPr lang="zh-TW" altLang="en-US" sz="1800" dirty="0">
                <a:solidFill>
                  <a:srgbClr val="000000"/>
                </a:solidFill>
                <a:latin typeface="Times New Roman" pitchFamily="18" charset="0"/>
                <a:ea typeface="標楷體" pitchFamily="65" charset="-120"/>
                <a:cs typeface="Times New Roman" pitchFamily="18" charset="0"/>
              </a:rPr>
              <a:t>年美國能源部資料共</a:t>
            </a:r>
            <a:r>
              <a:rPr lang="en-US" altLang="zh-TW" sz="1800" dirty="0">
                <a:solidFill>
                  <a:srgbClr val="000000"/>
                </a:solidFill>
                <a:latin typeface="Times New Roman" pitchFamily="18" charset="0"/>
                <a:ea typeface="標楷體" pitchFamily="65" charset="-120"/>
                <a:cs typeface="Times New Roman" pitchFamily="18" charset="0"/>
              </a:rPr>
              <a:t>4</a:t>
            </a:r>
            <a:r>
              <a:rPr lang="zh-TW" altLang="en-US" sz="1800" dirty="0">
                <a:solidFill>
                  <a:srgbClr val="000000"/>
                </a:solidFill>
                <a:latin typeface="Times New Roman" pitchFamily="18" charset="0"/>
                <a:ea typeface="標楷體" pitchFamily="65" charset="-120"/>
                <a:cs typeface="Times New Roman" pitchFamily="18" charset="0"/>
              </a:rPr>
              <a:t>筆，計算小型風機的年運轉維護費平均為</a:t>
            </a:r>
            <a:r>
              <a:rPr lang="en-US" altLang="zh-TW" sz="1800" u="sng" dirty="0">
                <a:solidFill>
                  <a:srgbClr val="FF0000"/>
                </a:solidFill>
                <a:latin typeface="Times New Roman" pitchFamily="18" charset="0"/>
                <a:ea typeface="標楷體" pitchFamily="65" charset="-120"/>
                <a:cs typeface="Times New Roman" pitchFamily="18" charset="0"/>
              </a:rPr>
              <a:t>1,329</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考量國內案例資料量較少，故將國內外資料平均，則年運轉維護費為</a:t>
            </a:r>
            <a:r>
              <a:rPr lang="en-US" altLang="zh-TW" sz="1800" u="sng" dirty="0">
                <a:solidFill>
                  <a:srgbClr val="FF0000"/>
                </a:solidFill>
                <a:latin typeface="Times New Roman" pitchFamily="18" charset="0"/>
                <a:ea typeface="標楷體" pitchFamily="65" charset="-120"/>
                <a:cs typeface="Times New Roman" pitchFamily="18" charset="0"/>
              </a:rPr>
              <a:t>2,122</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，按期初設置成本建議數值</a:t>
            </a:r>
            <a:r>
              <a:rPr lang="en-US" altLang="zh-TW" sz="1800" dirty="0">
                <a:solidFill>
                  <a:srgbClr val="000000"/>
                </a:solidFill>
                <a:latin typeface="Times New Roman" pitchFamily="18" charset="0"/>
                <a:ea typeface="標楷體" pitchFamily="65" charset="-120"/>
                <a:cs typeface="Times New Roman" pitchFamily="18" charset="0"/>
              </a:rPr>
              <a:t>14.86</a:t>
            </a:r>
            <a:r>
              <a:rPr lang="zh-TW" altLang="en-US" sz="1800" dirty="0">
                <a:solidFill>
                  <a:srgbClr val="000000"/>
                </a:solidFill>
                <a:latin typeface="Times New Roman" pitchFamily="18" charset="0"/>
                <a:ea typeface="標楷體" pitchFamily="65" charset="-120"/>
                <a:cs typeface="Times New Roman" pitchFamily="18" charset="0"/>
              </a:rPr>
              <a:t>萬元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瓩計算，則占期初設置成本</a:t>
            </a:r>
            <a:r>
              <a:rPr lang="en-US" altLang="zh-TW" sz="1800" u="sng" dirty="0">
                <a:solidFill>
                  <a:srgbClr val="FF0000"/>
                </a:solidFill>
                <a:latin typeface="Times New Roman" pitchFamily="18" charset="0"/>
                <a:ea typeface="標楷體" pitchFamily="65" charset="-120"/>
                <a:cs typeface="Times New Roman" pitchFamily="18" charset="0"/>
              </a:rPr>
              <a:t>1.43%</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7" name="Rectangle 2"/>
          <p:cNvSpPr txBox="1">
            <a:spLocks noChangeArrowheads="1"/>
          </p:cNvSpPr>
          <p:nvPr/>
        </p:nvSpPr>
        <p:spPr bwMode="auto">
          <a:xfrm>
            <a:off x="251521" y="142612"/>
            <a:ext cx="8640959" cy="1008112"/>
          </a:xfrm>
          <a:prstGeom prst="rect">
            <a:avLst/>
          </a:prstGeom>
          <a:noFill/>
          <a:ln>
            <a:noFill/>
          </a:ln>
          <a:effectLst/>
          <a:extLst/>
        </p:spPr>
        <p:txBody>
          <a:bodyPr/>
          <a:lstStyle/>
          <a:p>
            <a:pP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600"/>
              </a:spcBef>
              <a:defRPr/>
            </a:pPr>
            <a:r>
              <a:rPr lang="zh-TW" altLang="en-US" sz="26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3669969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文字方塊 5"/>
          <p:cNvSpPr txBox="1">
            <a:spLocks noChangeArrowheads="1"/>
          </p:cNvSpPr>
          <p:nvPr/>
        </p:nvSpPr>
        <p:spPr bwMode="auto">
          <a:xfrm>
            <a:off x="280986" y="904183"/>
            <a:ext cx="8683625" cy="4004173"/>
          </a:xfrm>
          <a:prstGeom prst="rect">
            <a:avLst/>
          </a:prstGeom>
          <a:noFill/>
          <a:ln w="9525">
            <a:noFill/>
            <a:miter lim="800000"/>
            <a:headEnd/>
            <a:tailEnd/>
          </a:ln>
        </p:spPr>
        <p:txBody>
          <a:bodyPr>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a:lnSpc>
                <a:spcPct val="80000"/>
              </a:lnSpc>
              <a:spcBef>
                <a:spcPts val="30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1</a:t>
            </a:r>
            <a:r>
              <a:rPr kumimoji="0" lang="zh-TW" altLang="en-US" sz="2400" dirty="0">
                <a:solidFill>
                  <a:srgbClr val="C00000"/>
                </a:solidFill>
                <a:latin typeface="Times New Roman" pitchFamily="18" charset="0"/>
                <a:ea typeface="標楷體" pitchFamily="65" charset="-120"/>
              </a:rPr>
              <a:t>瓩以上未達</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a:t>
            </a:r>
            <a:endParaRPr kumimoji="0" lang="en-US" altLang="zh-TW" sz="2400" dirty="0">
              <a:solidFill>
                <a:srgbClr val="C00000"/>
              </a:solidFill>
              <a:latin typeface="Times New Roman" pitchFamily="18" charset="0"/>
              <a:ea typeface="標楷體" pitchFamily="65" charset="-120"/>
            </a:endParaRPr>
          </a:p>
          <a:p>
            <a:pPr>
              <a:spcBef>
                <a:spcPts val="300"/>
              </a:spcBef>
              <a:spcAft>
                <a:spcPts val="0"/>
              </a:spcAft>
              <a:defRPr/>
            </a:pPr>
            <a:r>
              <a:rPr lang="en-US" altLang="zh-TW" sz="2400" dirty="0">
                <a:solidFill>
                  <a:srgbClr val="C00000"/>
                </a:solidFill>
                <a:latin typeface="Times New Roman" pitchFamily="18" charset="0"/>
                <a:ea typeface="標楷體" pitchFamily="65" charset="-120"/>
              </a:rPr>
              <a:t>3.</a:t>
            </a:r>
            <a:r>
              <a:rPr lang="zh-TW" altLang="en-US" sz="2400" dirty="0">
                <a:solidFill>
                  <a:srgbClr val="CC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a:spcBef>
                <a:spcPts val="30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a:t>
            </a:r>
            <a:r>
              <a:rPr lang="en-US" altLang="zh-TW" sz="2000" dirty="0">
                <a:solidFill>
                  <a:srgbClr val="000099"/>
                </a:solidFill>
                <a:latin typeface="Times New Roman" pitchFamily="18" charset="0"/>
                <a:ea typeface="標楷體" pitchFamily="65" charset="-120"/>
              </a:rPr>
              <a:t>1,650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spcBef>
                <a:spcPts val="30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1,650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spcBef>
                <a:spcPts val="30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447675" lvl="0" indent="-271463" algn="just" eaLnBrk="0" hangingPunct="0">
              <a:spcBef>
                <a:spcPts val="600"/>
              </a:spcBef>
              <a:buClr>
                <a:srgbClr val="CC9900"/>
              </a:buClr>
              <a:buSzPct val="65000"/>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根據國內小型風力</a:t>
            </a:r>
            <a:r>
              <a:rPr lang="en-US" altLang="zh-TW" sz="1800" dirty="0">
                <a:solidFill>
                  <a:srgbClr val="000000"/>
                </a:solidFill>
                <a:latin typeface="Times New Roman" pitchFamily="18" charset="0"/>
                <a:ea typeface="標楷體" pitchFamily="65" charset="-120"/>
                <a:cs typeface="Times New Roman" pitchFamily="18" charset="0"/>
              </a:rPr>
              <a:t>4</a:t>
            </a:r>
            <a:r>
              <a:rPr lang="zh-TW" altLang="en-US" sz="1800" dirty="0">
                <a:solidFill>
                  <a:srgbClr val="000000"/>
                </a:solidFill>
                <a:latin typeface="Times New Roman" pitchFamily="18" charset="0"/>
                <a:ea typeface="標楷體" pitchFamily="65" charset="-120"/>
                <a:cs typeface="Times New Roman" pitchFamily="18" charset="0"/>
              </a:rPr>
              <a:t>筆躉購案件售電資料，計算</a:t>
            </a:r>
            <a:r>
              <a:rPr lang="en-US" altLang="zh-TW" sz="1800" dirty="0">
                <a:solidFill>
                  <a:srgbClr val="000000"/>
                </a:solidFill>
                <a:latin typeface="Times New Roman" pitchFamily="18" charset="0"/>
                <a:ea typeface="標楷體" pitchFamily="65" charset="-120"/>
                <a:cs typeface="Times New Roman" pitchFamily="18" charset="0"/>
              </a:rPr>
              <a:t>103</a:t>
            </a:r>
            <a:r>
              <a:rPr lang="zh-TW" altLang="en-US" sz="1800" dirty="0">
                <a:solidFill>
                  <a:srgbClr val="000000"/>
                </a:solidFill>
                <a:latin typeface="Times New Roman" pitchFamily="18" charset="0"/>
                <a:ea typeface="標楷體" pitchFamily="65" charset="-120"/>
                <a:cs typeface="Times New Roman" pitchFamily="18" charset="0"/>
              </a:rPr>
              <a:t>、</a:t>
            </a:r>
            <a:r>
              <a:rPr lang="en-US" altLang="zh-TW" sz="1800" dirty="0">
                <a:solidFill>
                  <a:srgbClr val="000000"/>
                </a:solidFill>
                <a:latin typeface="Times New Roman" pitchFamily="18" charset="0"/>
                <a:ea typeface="標楷體" pitchFamily="65" charset="-120"/>
                <a:cs typeface="Times New Roman" pitchFamily="18" charset="0"/>
              </a:rPr>
              <a:t>104</a:t>
            </a:r>
            <a:r>
              <a:rPr lang="zh-TW" altLang="en-US" sz="1800" dirty="0">
                <a:solidFill>
                  <a:srgbClr val="000000"/>
                </a:solidFill>
                <a:latin typeface="Times New Roman" pitchFamily="18" charset="0"/>
                <a:ea typeface="標楷體" pitchFamily="65" charset="-120"/>
                <a:cs typeface="Times New Roman" pitchFamily="18" charset="0"/>
              </a:rPr>
              <a:t>年及</a:t>
            </a:r>
            <a:r>
              <a:rPr lang="en-US" altLang="zh-TW" sz="1800" dirty="0">
                <a:solidFill>
                  <a:srgbClr val="000000"/>
                </a:solidFill>
                <a:latin typeface="Times New Roman" pitchFamily="18" charset="0"/>
                <a:ea typeface="標楷體" pitchFamily="65" charset="-120"/>
                <a:cs typeface="Times New Roman" pitchFamily="18" charset="0"/>
              </a:rPr>
              <a:t>105</a:t>
            </a:r>
            <a:r>
              <a:rPr lang="zh-TW" altLang="en-US" sz="1800" dirty="0">
                <a:solidFill>
                  <a:srgbClr val="000000"/>
                </a:solidFill>
                <a:latin typeface="Times New Roman" pitchFamily="18" charset="0"/>
                <a:ea typeface="標楷體" pitchFamily="65" charset="-120"/>
                <a:cs typeface="Times New Roman" pitchFamily="18" charset="0"/>
              </a:rPr>
              <a:t>年平均年售電量分別為</a:t>
            </a:r>
            <a:r>
              <a:rPr lang="en-US" altLang="zh-TW" sz="1800" dirty="0">
                <a:solidFill>
                  <a:srgbClr val="000000"/>
                </a:solidFill>
                <a:latin typeface="Times New Roman" pitchFamily="18" charset="0"/>
                <a:ea typeface="標楷體" pitchFamily="65" charset="-120"/>
                <a:cs typeface="Times New Roman" pitchFamily="18" charset="0"/>
              </a:rPr>
              <a:t>690</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r>
              <a:rPr lang="en-US" altLang="zh-TW" sz="1800" dirty="0">
                <a:solidFill>
                  <a:srgbClr val="000000"/>
                </a:solidFill>
                <a:latin typeface="Times New Roman" pitchFamily="18" charset="0"/>
                <a:ea typeface="標楷體" pitchFamily="65" charset="-120"/>
                <a:cs typeface="Times New Roman" pitchFamily="18" charset="0"/>
              </a:rPr>
              <a:t>493</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瓩及</a:t>
            </a:r>
            <a:r>
              <a:rPr lang="en-US" altLang="zh-TW" sz="1800" dirty="0">
                <a:solidFill>
                  <a:srgbClr val="000000"/>
                </a:solidFill>
                <a:latin typeface="Times New Roman" pitchFamily="18" charset="0"/>
                <a:ea typeface="標楷體" pitchFamily="65" charset="-120"/>
                <a:cs typeface="Times New Roman" pitchFamily="18" charset="0"/>
              </a:rPr>
              <a:t>103</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瓩，實際發電效率大幅低於預期，經查證主要係因設備受損等因素，導致年售電量不如正常運轉。</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0" hangingPunct="0">
              <a:spcBef>
                <a:spcPts val="600"/>
              </a:spcBef>
              <a:buClr>
                <a:srgbClr val="CC9900"/>
              </a:buClr>
              <a:buSzPct val="65000"/>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考量國內樣本數較少，故建議參採國外資料，將日本及美國資料進行平均，做為參數參採基礎，則年發電量約為</a:t>
            </a:r>
            <a:r>
              <a:rPr lang="en-US" altLang="zh-TW" sz="1800" dirty="0">
                <a:solidFill>
                  <a:srgbClr val="000000"/>
                </a:solidFill>
                <a:latin typeface="Times New Roman" pitchFamily="18" charset="0"/>
                <a:ea typeface="標楷體" pitchFamily="65" charset="-120"/>
                <a:cs typeface="Times New Roman" pitchFamily="18" charset="0"/>
              </a:rPr>
              <a:t>1,873</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0" hangingPunct="0">
              <a:spcBef>
                <a:spcPts val="600"/>
              </a:spcBef>
              <a:buClr>
                <a:srgbClr val="CC9900"/>
              </a:buClr>
              <a:buSzPct val="65000"/>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建議以較高標準引導發電效率提升，若以國外資料計算，年售電量可調整為</a:t>
            </a:r>
            <a:r>
              <a:rPr lang="en-US" altLang="zh-TW" sz="1800" dirty="0">
                <a:solidFill>
                  <a:srgbClr val="000000"/>
                </a:solidFill>
                <a:latin typeface="Times New Roman" pitchFamily="18" charset="0"/>
                <a:ea typeface="標楷體" pitchFamily="65" charset="-120"/>
                <a:cs typeface="Times New Roman" pitchFamily="18" charset="0"/>
              </a:rPr>
              <a:t>1,850</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瓩，惟基於鼓勵設置，建議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年度小型風機的年售電量維持</a:t>
            </a:r>
            <a:r>
              <a:rPr lang="en-US" altLang="zh-TW" sz="1800" u="sng" dirty="0">
                <a:solidFill>
                  <a:srgbClr val="FF0000"/>
                </a:solidFill>
                <a:latin typeface="Times New Roman" pitchFamily="18" charset="0"/>
                <a:ea typeface="標楷體" pitchFamily="65" charset="-120"/>
                <a:cs typeface="Times New Roman" pitchFamily="18" charset="0"/>
              </a:rPr>
              <a:t>1,650</a:t>
            </a:r>
            <a:r>
              <a:rPr lang="zh-TW" altLang="en-US" sz="1800" u="sng" dirty="0">
                <a:solidFill>
                  <a:srgbClr val="FF0000"/>
                </a:solidFill>
                <a:latin typeface="Times New Roman" pitchFamily="18" charset="0"/>
                <a:ea typeface="標楷體" pitchFamily="65" charset="-120"/>
                <a:cs typeface="Times New Roman" pitchFamily="18" charset="0"/>
              </a:rPr>
              <a:t>度</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7"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FBF8264F-9F12-4884-A696-7523B40E3DBB}" type="slidenum">
              <a:rPr lang="en-US" altLang="zh-TW" sz="1400" b="0">
                <a:solidFill>
                  <a:srgbClr val="000000"/>
                </a:solidFill>
                <a:latin typeface="Arial" charset="0"/>
              </a:rPr>
              <a:pPr algn="r" eaLnBrk="1" hangingPunct="1"/>
              <a:t>11</a:t>
            </a:fld>
            <a:endParaRPr lang="en-US" altLang="zh-TW" sz="1400" b="0">
              <a:solidFill>
                <a:srgbClr val="000000"/>
              </a:solidFill>
              <a:latin typeface="Arial" charset="0"/>
            </a:endParaRPr>
          </a:p>
        </p:txBody>
      </p:sp>
      <p:sp>
        <p:nvSpPr>
          <p:cNvPr id="9" name="Rectangle 2"/>
          <p:cNvSpPr txBox="1">
            <a:spLocks noChangeArrowheads="1"/>
          </p:cNvSpPr>
          <p:nvPr/>
        </p:nvSpPr>
        <p:spPr bwMode="auto">
          <a:xfrm>
            <a:off x="251521" y="-2738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600" kern="0" dirty="0">
                <a:solidFill>
                  <a:srgbClr val="C00000"/>
                </a:solidFill>
                <a:latin typeface="Times New Roman" pitchFamily="18" charset="0"/>
                <a:ea typeface="標楷體"/>
                <a:cs typeface="Times New Roman" pitchFamily="18" charset="0"/>
              </a:rPr>
              <a:t>五、風力發電使用參數</a:t>
            </a:r>
          </a:p>
        </p:txBody>
      </p:sp>
      <p:sp>
        <p:nvSpPr>
          <p:cNvPr id="8" name="矩形 7"/>
          <p:cNvSpPr/>
          <p:nvPr/>
        </p:nvSpPr>
        <p:spPr>
          <a:xfrm>
            <a:off x="395536" y="6150437"/>
            <a:ext cx="6870309" cy="590931"/>
          </a:xfrm>
          <a:prstGeom prst="rect">
            <a:avLst/>
          </a:prstGeom>
        </p:spPr>
        <p:txBody>
          <a:bodyPr wrap="square">
            <a:spAutoFit/>
          </a:bodyPr>
          <a:lstStyle/>
          <a:p>
            <a:pPr marL="0" marR="0" lvl="0" indent="0" algn="l" defTabSz="914400" rtl="0" eaLnBrk="1" fontAlgn="base" latinLnBrk="0" hangingPunct="1">
              <a:lnSpc>
                <a:spcPct val="90000"/>
              </a:lnSpc>
              <a:spcBef>
                <a:spcPts val="0"/>
              </a:spcBef>
              <a:spcAft>
                <a:spcPts val="0"/>
              </a:spcAft>
              <a:buClrTx/>
              <a:buSzTx/>
              <a:buFontTx/>
              <a:buNone/>
              <a:tabLst/>
              <a:defRPr/>
            </a:pP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資料來源</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1</a:t>
            </a: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r>
              <a:rPr kumimoji="1" lang="en-US"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http://www.meti.go.jp/committee/gizi</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_</a:t>
            </a:r>
            <a:r>
              <a:rPr kumimoji="1" lang="en-US"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0000015.html</a:t>
            </a: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endPar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endParaRPr>
          </a:p>
          <a:p>
            <a:pPr marL="0" marR="0" lvl="0" indent="0" algn="l" defTabSz="914400" rtl="0" eaLnBrk="1" fontAlgn="base" latinLnBrk="0" hangingPunct="1">
              <a:lnSpc>
                <a:spcPct val="90000"/>
              </a:lnSpc>
              <a:spcBef>
                <a:spcPts val="0"/>
              </a:spcBef>
              <a:spcAft>
                <a:spcPts val="0"/>
              </a:spcAft>
              <a:buClrTx/>
              <a:buSzTx/>
              <a:buFontTx/>
              <a:buNone/>
              <a:tabLst/>
              <a:defRPr/>
            </a:pP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資料來源</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2</a:t>
            </a: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Distributed Wind Energy Association(DWEA, 2016), SMART Wind Roadmap, P.26.</a:t>
            </a:r>
          </a:p>
          <a:p>
            <a:pPr marL="0" marR="0" lvl="0" indent="0" algn="l" defTabSz="914400" rtl="0" eaLnBrk="1" fontAlgn="base" latinLnBrk="0" hangingPunct="0">
              <a:lnSpc>
                <a:spcPct val="90000"/>
              </a:lnSpc>
              <a:spcBef>
                <a:spcPts val="0"/>
              </a:spcBef>
              <a:spcAft>
                <a:spcPts val="0"/>
              </a:spcAft>
              <a:buClrTx/>
              <a:buSzTx/>
              <a:buFontTx/>
              <a:buNone/>
              <a:tabLst/>
              <a:defRPr/>
            </a:pP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資料來源</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3</a:t>
            </a:r>
            <a:r>
              <a:rPr kumimoji="1" lang="zh-TW" altLang="en-US"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a:t>
            </a:r>
            <a:r>
              <a:rPr kumimoji="1" lang="en-US" altLang="zh-TW" sz="1200" i="0" u="none" strike="noStrike" kern="1200" cap="none" spc="0" normalizeH="0" baseline="0" noProof="0" dirty="0">
                <a:ln>
                  <a:noFill/>
                </a:ln>
                <a:solidFill>
                  <a:srgbClr val="000000"/>
                </a:solidFill>
                <a:effectLst/>
                <a:uLnTx/>
                <a:uFillTx/>
                <a:latin typeface="Times New Roman" pitchFamily="18" charset="0"/>
                <a:ea typeface="標楷體"/>
                <a:cs typeface="Times New Roman" pitchFamily="18" charset="0"/>
              </a:rPr>
              <a:t>http://smallwindcertification.org/certified-small-turbines/?</a:t>
            </a:r>
          </a:p>
        </p:txBody>
      </p:sp>
    </p:spTree>
    <p:extLst>
      <p:ext uri="{BB962C8B-B14F-4D97-AF65-F5344CB8AC3E}">
        <p14:creationId xmlns:p14="http://schemas.microsoft.com/office/powerpoint/2010/main" val="3742208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5C2CEE22-CB88-461B-973C-B5BD0184FDFD}" type="slidenum">
              <a:rPr lang="en-US" altLang="zh-TW" sz="1400" b="0">
                <a:solidFill>
                  <a:srgbClr val="000000"/>
                </a:solidFill>
              </a:rPr>
              <a:pPr algn="r" eaLnBrk="1" hangingPunct="1"/>
              <a:t>12</a:t>
            </a:fld>
            <a:endParaRPr lang="en-US" altLang="zh-TW" sz="1400" b="0" dirty="0">
              <a:solidFill>
                <a:srgbClr val="000000"/>
              </a:solidFill>
            </a:endParaRPr>
          </a:p>
        </p:txBody>
      </p:sp>
      <p:sp>
        <p:nvSpPr>
          <p:cNvPr id="39939" name="文字方塊 5"/>
          <p:cNvSpPr txBox="1">
            <a:spLocks noChangeArrowheads="1"/>
          </p:cNvSpPr>
          <p:nvPr/>
        </p:nvSpPr>
        <p:spPr bwMode="auto">
          <a:xfrm>
            <a:off x="179387" y="854296"/>
            <a:ext cx="8569077" cy="601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2425" indent="-352425"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spcBef>
                <a:spcPts val="0"/>
              </a:spcBef>
              <a:spcAft>
                <a:spcPts val="0"/>
              </a:spcAft>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瓩以上</a:t>
            </a:r>
            <a:endParaRPr kumimoji="0" lang="en-US" altLang="zh-TW" sz="2400" dirty="0">
              <a:solidFill>
                <a:srgbClr val="C00000"/>
              </a:solidFill>
              <a:latin typeface="Times New Roman" pitchFamily="18" charset="0"/>
              <a:ea typeface="標楷體" pitchFamily="65" charset="-120"/>
            </a:endParaRPr>
          </a:p>
          <a:p>
            <a:pPr>
              <a:spcBef>
                <a:spcPts val="0"/>
              </a:spcBef>
              <a:spcAft>
                <a:spcPts val="0"/>
              </a:spcAft>
            </a:pPr>
            <a:r>
              <a:rPr lang="en-US" altLang="zh-TW" sz="2400" dirty="0">
                <a:solidFill>
                  <a:srgbClr val="C00000"/>
                </a:solidFill>
                <a:latin typeface="Times New Roman" pitchFamily="18" charset="0"/>
                <a:ea typeface="標楷體" pitchFamily="65" charset="-120"/>
              </a:rPr>
              <a:t>1.</a:t>
            </a:r>
            <a:r>
              <a:rPr lang="zh-TW" altLang="en-US" sz="2400" dirty="0">
                <a:solidFill>
                  <a:srgbClr val="CC0000"/>
                </a:solidFill>
                <a:latin typeface="Times New Roman" pitchFamily="18" charset="0"/>
                <a:ea typeface="標楷體" pitchFamily="65" charset="-120"/>
              </a:rPr>
              <a:t>期初設置成本</a:t>
            </a:r>
            <a:endParaRPr kumimoji="0" lang="en-US" altLang="zh-TW" sz="2400" dirty="0">
              <a:solidFill>
                <a:srgbClr val="000099"/>
              </a:solidFill>
              <a:latin typeface="Times New Roman" pitchFamily="18" charset="0"/>
              <a:ea typeface="標楷體" pitchFamily="65" charset="-120"/>
            </a:endParaRPr>
          </a:p>
          <a:p>
            <a:pPr marL="176213" indent="-176213" eaLnBrk="1" hangingPunct="1">
              <a:spcBef>
                <a:spcPts val="0"/>
              </a:spcBef>
              <a:spcAft>
                <a:spcPts val="600"/>
              </a:spcAft>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a:t>
            </a:r>
            <a:r>
              <a:rPr lang="en-US" altLang="zh-TW" sz="2000" dirty="0">
                <a:solidFill>
                  <a:srgbClr val="000099"/>
                </a:solidFill>
                <a:latin typeface="Times New Roman" pitchFamily="18" charset="0"/>
                <a:ea typeface="標楷體" pitchFamily="65" charset="-120"/>
              </a:rPr>
              <a:t>5.67</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r>
              <a:rPr lang="en-US" altLang="zh-TW" sz="1400" dirty="0">
                <a:solidFill>
                  <a:srgbClr val="000099"/>
                </a:solidFill>
                <a:latin typeface="Times New Roman" pitchFamily="18" charset="0"/>
                <a:ea typeface="標楷體" pitchFamily="65" charset="-120"/>
              </a:rPr>
              <a:t>(</a:t>
            </a:r>
            <a:r>
              <a:rPr lang="zh-TW" altLang="en-US" sz="1400" dirty="0">
                <a:solidFill>
                  <a:srgbClr val="000099"/>
                </a:solidFill>
                <a:latin typeface="Times New Roman" pitchFamily="18" charset="0"/>
                <a:ea typeface="標楷體" pitchFamily="65" charset="-120"/>
              </a:rPr>
              <a:t>無安裝或具備</a:t>
            </a:r>
            <a:r>
              <a:rPr lang="en-US" altLang="zh-TW" sz="1400" dirty="0">
                <a:solidFill>
                  <a:srgbClr val="000099"/>
                </a:solidFill>
                <a:latin typeface="Times New Roman" pitchFamily="18" charset="0"/>
                <a:ea typeface="標楷體" pitchFamily="65" charset="-120"/>
              </a:rPr>
              <a:t>LVRT</a:t>
            </a:r>
            <a:r>
              <a:rPr lang="zh-TW" altLang="en-US" sz="1400" dirty="0">
                <a:solidFill>
                  <a:srgbClr val="000099"/>
                </a:solidFill>
                <a:latin typeface="Times New Roman" pitchFamily="18" charset="0"/>
                <a:ea typeface="標楷體" pitchFamily="65" charset="-120"/>
              </a:rPr>
              <a:t>者為</a:t>
            </a:r>
            <a:r>
              <a:rPr lang="en-US" altLang="zh-TW" sz="1400" dirty="0">
                <a:solidFill>
                  <a:srgbClr val="000099"/>
                </a:solidFill>
                <a:latin typeface="Times New Roman" pitchFamily="18" charset="0"/>
                <a:ea typeface="標楷體" pitchFamily="65" charset="-120"/>
              </a:rPr>
              <a:t>5.57</a:t>
            </a:r>
            <a:r>
              <a:rPr lang="zh-TW" altLang="en-US" sz="1400" dirty="0">
                <a:solidFill>
                  <a:srgbClr val="000099"/>
                </a:solidFill>
                <a:latin typeface="Times New Roman" pitchFamily="18" charset="0"/>
                <a:ea typeface="標楷體" pitchFamily="65" charset="-120"/>
              </a:rPr>
              <a:t>萬元</a:t>
            </a:r>
            <a:r>
              <a:rPr lang="en-US" altLang="zh-TW" sz="1400" dirty="0">
                <a:solidFill>
                  <a:srgbClr val="000099"/>
                </a:solidFill>
                <a:latin typeface="Times New Roman" pitchFamily="18" charset="0"/>
                <a:ea typeface="標楷體" pitchFamily="65" charset="-120"/>
              </a:rPr>
              <a:t>/</a:t>
            </a:r>
            <a:r>
              <a:rPr lang="zh-TW" altLang="en-US" sz="1400" dirty="0">
                <a:solidFill>
                  <a:srgbClr val="000099"/>
                </a:solidFill>
                <a:latin typeface="Times New Roman" pitchFamily="18" charset="0"/>
                <a:ea typeface="標楷體" pitchFamily="65" charset="-120"/>
              </a:rPr>
              <a:t>瓩</a:t>
            </a:r>
            <a:r>
              <a:rPr lang="en-US" altLang="zh-TW" sz="1400" dirty="0">
                <a:solidFill>
                  <a:srgbClr val="000099"/>
                </a:solidFill>
                <a:latin typeface="Times New Roman" pitchFamily="18" charset="0"/>
                <a:ea typeface="標楷體" pitchFamily="65" charset="-120"/>
              </a:rPr>
              <a:t>)</a:t>
            </a:r>
            <a:r>
              <a:rPr lang="en-US" altLang="zh-TW" sz="2000" dirty="0">
                <a:solidFill>
                  <a:srgbClr val="000099"/>
                </a:solidFill>
                <a:latin typeface="Times New Roman" pitchFamily="18" charset="0"/>
                <a:ea typeface="標楷體" pitchFamily="65" charset="-120"/>
              </a:rPr>
              <a:t> </a:t>
            </a:r>
          </a:p>
          <a:p>
            <a:pPr marL="176213" indent="-176213" eaLnBrk="1" hangingPunct="1">
              <a:spcBef>
                <a:spcPts val="0"/>
              </a:spcBef>
              <a:spcAft>
                <a:spcPts val="600"/>
              </a:spcAft>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5.57</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r>
              <a:rPr lang="en-US" altLang="zh-TW" sz="1400" dirty="0">
                <a:solidFill>
                  <a:srgbClr val="000099"/>
                </a:solidFill>
                <a:latin typeface="Times New Roman" pitchFamily="18" charset="0"/>
                <a:ea typeface="標楷體" pitchFamily="65" charset="-120"/>
              </a:rPr>
              <a:t>(</a:t>
            </a:r>
            <a:r>
              <a:rPr lang="zh-TW" altLang="en-US" sz="1400" dirty="0">
                <a:solidFill>
                  <a:srgbClr val="000099"/>
                </a:solidFill>
                <a:latin typeface="Times New Roman" pitchFamily="18" charset="0"/>
                <a:ea typeface="標楷體" pitchFamily="65" charset="-120"/>
              </a:rPr>
              <a:t>無安裝或具備</a:t>
            </a:r>
            <a:r>
              <a:rPr lang="en-US" altLang="zh-TW" sz="1400" dirty="0">
                <a:solidFill>
                  <a:srgbClr val="000099"/>
                </a:solidFill>
                <a:latin typeface="Times New Roman" pitchFamily="18" charset="0"/>
                <a:ea typeface="標楷體" pitchFamily="65" charset="-120"/>
              </a:rPr>
              <a:t>LVRT</a:t>
            </a:r>
            <a:r>
              <a:rPr lang="zh-TW" altLang="en-US" sz="1400" dirty="0">
                <a:solidFill>
                  <a:srgbClr val="000099"/>
                </a:solidFill>
                <a:latin typeface="Times New Roman" pitchFamily="18" charset="0"/>
                <a:ea typeface="標楷體" pitchFamily="65" charset="-120"/>
              </a:rPr>
              <a:t>者為</a:t>
            </a:r>
            <a:r>
              <a:rPr lang="en-US" altLang="zh-TW" sz="1400" dirty="0">
                <a:solidFill>
                  <a:srgbClr val="000099"/>
                </a:solidFill>
                <a:latin typeface="Times New Roman" pitchFamily="18" charset="0"/>
                <a:ea typeface="標楷體" pitchFamily="65" charset="-120"/>
              </a:rPr>
              <a:t>5.47</a:t>
            </a:r>
            <a:r>
              <a:rPr lang="zh-TW" altLang="en-US" sz="1400" dirty="0">
                <a:solidFill>
                  <a:srgbClr val="000099"/>
                </a:solidFill>
                <a:latin typeface="Times New Roman" pitchFamily="18" charset="0"/>
                <a:ea typeface="標楷體" pitchFamily="65" charset="-120"/>
              </a:rPr>
              <a:t>萬元</a:t>
            </a:r>
            <a:r>
              <a:rPr lang="en-US" altLang="zh-TW" sz="1400" dirty="0">
                <a:solidFill>
                  <a:srgbClr val="000099"/>
                </a:solidFill>
                <a:latin typeface="Times New Roman" pitchFamily="18" charset="0"/>
                <a:ea typeface="標楷體" pitchFamily="65" charset="-120"/>
              </a:rPr>
              <a:t>/</a:t>
            </a:r>
            <a:r>
              <a:rPr lang="zh-TW" altLang="en-US" sz="1400" dirty="0">
                <a:solidFill>
                  <a:srgbClr val="000099"/>
                </a:solidFill>
                <a:latin typeface="Times New Roman" pitchFamily="18" charset="0"/>
                <a:ea typeface="標楷體" pitchFamily="65" charset="-120"/>
              </a:rPr>
              <a:t>瓩</a:t>
            </a:r>
            <a:r>
              <a:rPr lang="en-US" altLang="zh-TW" sz="1400" dirty="0">
                <a:solidFill>
                  <a:srgbClr val="000099"/>
                </a:solidFill>
                <a:latin typeface="Times New Roman" pitchFamily="18" charset="0"/>
                <a:ea typeface="標楷體" pitchFamily="65" charset="-120"/>
              </a:rPr>
              <a:t>)</a:t>
            </a:r>
            <a:r>
              <a:rPr lang="en-US" altLang="zh-TW" sz="2000" dirty="0">
                <a:solidFill>
                  <a:srgbClr val="000099"/>
                </a:solidFill>
                <a:latin typeface="Times New Roman" pitchFamily="18" charset="0"/>
                <a:ea typeface="標楷體" pitchFamily="65" charset="-120"/>
              </a:rPr>
              <a:t> </a:t>
            </a:r>
          </a:p>
          <a:p>
            <a:pPr marL="176213" indent="-176213" eaLnBrk="1" hangingPunct="1">
              <a:spcBef>
                <a:spcPts val="0"/>
              </a:spcBef>
              <a:spcAft>
                <a:spcPts val="600"/>
              </a:spcAft>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449263" lvl="1" indent="-276225" algn="just" eaLnBrk="1" hangingPunct="1">
              <a:spcBef>
                <a:spcPts val="300"/>
              </a:spcBef>
              <a:defRPr/>
            </a:pPr>
            <a:r>
              <a:rPr kumimoji="0" lang="en-US" altLang="zh-TW" sz="1800" dirty="0">
                <a:solidFill>
                  <a:srgbClr val="000000"/>
                </a:solidFill>
                <a:latin typeface="Times New Roman" pitchFamily="18" charset="0"/>
                <a:ea typeface="標楷體" pitchFamily="65" charset="-120"/>
                <a:cs typeface="Times New Roman" pitchFamily="18" charset="0"/>
              </a:rPr>
              <a:t>A.</a:t>
            </a:r>
            <a:r>
              <a:rPr kumimoji="0" lang="zh-TW" altLang="en-US" sz="1800" dirty="0">
                <a:solidFill>
                  <a:srgbClr val="000000"/>
                </a:solidFill>
                <a:latin typeface="Times New Roman" pitchFamily="18" charset="0"/>
                <a:ea typeface="標楷體" pitchFamily="65" charset="-120"/>
                <a:cs typeface="Times New Roman" pitchFamily="18" charset="0"/>
              </a:rPr>
              <a:t>蒐集近</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(104-106</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國內設置案例資料</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筆，考量其中民營</a:t>
            </a:r>
            <a:r>
              <a:rPr kumimoji="0" lang="en-US" altLang="zh-TW" sz="1800" dirty="0">
                <a:solidFill>
                  <a:srgbClr val="000000"/>
                </a:solidFill>
                <a:latin typeface="Times New Roman" pitchFamily="18" charset="0"/>
                <a:ea typeface="標楷體" pitchFamily="65" charset="-120"/>
                <a:cs typeface="Times New Roman" pitchFamily="18" charset="0"/>
              </a:rPr>
              <a:t>A</a:t>
            </a:r>
            <a:r>
              <a:rPr kumimoji="0" lang="zh-TW" altLang="en-US" sz="1800" dirty="0">
                <a:solidFill>
                  <a:srgbClr val="000000"/>
                </a:solidFill>
                <a:latin typeface="Times New Roman" pitchFamily="18" charset="0"/>
                <a:ea typeface="標楷體" pitchFamily="65" charset="-120"/>
                <a:cs typeface="Times New Roman" pitchFamily="18" charset="0"/>
              </a:rPr>
              <a:t>場址新設置機組之成本可能未含前期開發及風場共用設施而予以剔除後，剩餘兩筆資料，分別為台電</a:t>
            </a:r>
            <a:r>
              <a:rPr kumimoji="0" lang="en-US" altLang="zh-TW" sz="1800" dirty="0">
                <a:solidFill>
                  <a:srgbClr val="000000"/>
                </a:solidFill>
                <a:latin typeface="Times New Roman" pitchFamily="18" charset="0"/>
                <a:ea typeface="標楷體" pitchFamily="65" charset="-120"/>
                <a:cs typeface="Times New Roman" pitchFamily="18" charset="0"/>
              </a:rPr>
              <a:t>B</a:t>
            </a:r>
            <a:r>
              <a:rPr kumimoji="0" lang="zh-TW" altLang="en-US" sz="1800" dirty="0">
                <a:solidFill>
                  <a:srgbClr val="000000"/>
                </a:solidFill>
                <a:latin typeface="Times New Roman" pitchFamily="18" charset="0"/>
                <a:ea typeface="標楷體" pitchFamily="65" charset="-120"/>
                <a:cs typeface="Times New Roman" pitchFamily="18" charset="0"/>
              </a:rPr>
              <a:t>風場的契約結算資料，及台電「</a:t>
            </a:r>
            <a:r>
              <a:rPr kumimoji="0" lang="en-US" altLang="zh-TW" sz="1800" dirty="0">
                <a:solidFill>
                  <a:srgbClr val="000000"/>
                </a:solidFill>
                <a:latin typeface="Times New Roman" pitchFamily="18" charset="0"/>
                <a:ea typeface="標楷體" pitchFamily="65" charset="-120"/>
                <a:cs typeface="Times New Roman" pitchFamily="18" charset="0"/>
              </a:rPr>
              <a:t>C</a:t>
            </a:r>
            <a:r>
              <a:rPr kumimoji="0" lang="zh-TW" altLang="en-US" sz="1800" dirty="0">
                <a:solidFill>
                  <a:srgbClr val="000000"/>
                </a:solidFill>
                <a:latin typeface="Times New Roman" pitchFamily="18" charset="0"/>
                <a:ea typeface="標楷體" pitchFamily="65" charset="-120"/>
                <a:cs typeface="Times New Roman" pitchFamily="18" charset="0"/>
              </a:rPr>
              <a:t>風場新建工程」的契約決標資料，經剔除備品及運轉維護相關費用後，</a:t>
            </a:r>
            <a:r>
              <a:rPr kumimoji="0" lang="en-US" altLang="zh-TW" sz="1800" dirty="0">
                <a:solidFill>
                  <a:srgbClr val="000000"/>
                </a:solidFill>
                <a:latin typeface="Times New Roman" pitchFamily="18" charset="0"/>
                <a:ea typeface="標楷體" pitchFamily="65" charset="-120"/>
                <a:cs typeface="Times New Roman" pitchFamily="18" charset="0"/>
              </a:rPr>
              <a:t>2</a:t>
            </a:r>
            <a:r>
              <a:rPr kumimoji="0" lang="zh-TW" altLang="en-US" sz="1800" dirty="0">
                <a:solidFill>
                  <a:srgbClr val="000000"/>
                </a:solidFill>
                <a:latin typeface="Times New Roman" pitchFamily="18" charset="0"/>
                <a:ea typeface="標楷體" pitchFamily="65" charset="-120"/>
                <a:cs typeface="Times New Roman" pitchFamily="18" charset="0"/>
              </a:rPr>
              <a:t>筆資料計算期初設置成本平均為</a:t>
            </a:r>
            <a:r>
              <a:rPr kumimoji="0" lang="en-US" altLang="zh-TW" sz="1800" u="sng" dirty="0">
                <a:solidFill>
                  <a:srgbClr val="FF0000"/>
                </a:solidFill>
                <a:latin typeface="Times New Roman" pitchFamily="18" charset="0"/>
                <a:ea typeface="標楷體" pitchFamily="65" charset="-120"/>
                <a:cs typeface="Times New Roman" pitchFamily="18" charset="0"/>
              </a:rPr>
              <a:t>58,071</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a:t>
            </a:r>
          </a:p>
          <a:p>
            <a:pPr marL="449263" lvl="1" indent="-276225" algn="just" eaLnBrk="1" hangingPunct="1">
              <a:spcBef>
                <a:spcPts val="300"/>
              </a:spcBef>
              <a:defRPr/>
            </a:pPr>
            <a:r>
              <a:rPr kumimoji="0" lang="en-US" altLang="zh-TW" sz="1800" dirty="0">
                <a:solidFill>
                  <a:srgbClr val="000000"/>
                </a:solidFill>
                <a:latin typeface="Times New Roman" pitchFamily="18" charset="0"/>
                <a:ea typeface="標楷體" pitchFamily="65" charset="-120"/>
                <a:cs typeface="Times New Roman" pitchFamily="18" charset="0"/>
              </a:rPr>
              <a:t>B.</a:t>
            </a:r>
            <a:r>
              <a:rPr kumimoji="0" lang="zh-TW" altLang="en-US" sz="1800" dirty="0">
                <a:solidFill>
                  <a:srgbClr val="000000"/>
                </a:solidFill>
                <a:latin typeface="Times New Roman" pitchFamily="18" charset="0"/>
                <a:ea typeface="標楷體" pitchFamily="65" charset="-120"/>
                <a:cs typeface="Times New Roman" pitchFamily="18" charset="0"/>
              </a:rPr>
              <a:t>考量國內案例資料數量較少，故另蒐集近</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(104-106</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海關進口成本資料，並根據</a:t>
            </a:r>
            <a:r>
              <a:rPr kumimoji="0" lang="en-US" altLang="zh-TW" sz="1800" dirty="0">
                <a:solidFill>
                  <a:srgbClr val="000000"/>
                </a:solidFill>
                <a:latin typeface="Times New Roman" pitchFamily="18" charset="0"/>
                <a:ea typeface="標楷體" pitchFamily="65" charset="-120"/>
                <a:cs typeface="Times New Roman" pitchFamily="18" charset="0"/>
              </a:rPr>
              <a:t>104</a:t>
            </a:r>
            <a:r>
              <a:rPr kumimoji="0" lang="zh-TW" altLang="en-US" sz="1800" dirty="0">
                <a:solidFill>
                  <a:srgbClr val="000000"/>
                </a:solidFill>
                <a:latin typeface="Times New Roman" pitchFamily="18" charset="0"/>
                <a:ea typeface="標楷體" pitchFamily="65" charset="-120"/>
                <a:cs typeface="Times New Roman" pitchFamily="18" charset="0"/>
              </a:rPr>
              <a:t>年以前之國內外各項報告數據，風力機組成本占期初設置成本比例平均為</a:t>
            </a:r>
            <a:r>
              <a:rPr kumimoji="0" lang="en-US" altLang="zh-TW" sz="1800" dirty="0">
                <a:solidFill>
                  <a:srgbClr val="000000"/>
                </a:solidFill>
                <a:latin typeface="Times New Roman" pitchFamily="18" charset="0"/>
                <a:ea typeface="標楷體" pitchFamily="65" charset="-120"/>
                <a:cs typeface="Times New Roman" pitchFamily="18" charset="0"/>
              </a:rPr>
              <a:t>52%</a:t>
            </a:r>
            <a:r>
              <a:rPr kumimoji="0" lang="zh-TW" altLang="en-US" sz="1800" dirty="0">
                <a:solidFill>
                  <a:srgbClr val="000000"/>
                </a:solidFill>
                <a:latin typeface="Times New Roman" pitchFamily="18" charset="0"/>
                <a:ea typeface="標楷體" pitchFamily="65" charset="-120"/>
                <a:cs typeface="Times New Roman" pitchFamily="18" charset="0"/>
              </a:rPr>
              <a:t>，</a:t>
            </a:r>
            <a:r>
              <a:rPr kumimoji="0" lang="en-US" altLang="zh-TW" sz="1800" dirty="0">
                <a:solidFill>
                  <a:srgbClr val="000000"/>
                </a:solidFill>
                <a:latin typeface="Times New Roman" pitchFamily="18" charset="0"/>
                <a:ea typeface="標楷體" pitchFamily="65" charset="-120"/>
                <a:cs typeface="Times New Roman" pitchFamily="18" charset="0"/>
              </a:rPr>
              <a:t>106</a:t>
            </a:r>
            <a:r>
              <a:rPr kumimoji="0" lang="zh-TW" altLang="en-US" sz="1800" dirty="0">
                <a:solidFill>
                  <a:srgbClr val="000000"/>
                </a:solidFill>
                <a:latin typeface="Times New Roman" pitchFamily="18" charset="0"/>
                <a:ea typeface="標楷體" pitchFamily="65" charset="-120"/>
                <a:cs typeface="Times New Roman" pitchFamily="18" charset="0"/>
              </a:rPr>
              <a:t>年更新數據後平均則為</a:t>
            </a:r>
            <a:r>
              <a:rPr kumimoji="0" lang="en-US" altLang="zh-TW" sz="1800" dirty="0">
                <a:solidFill>
                  <a:srgbClr val="000000"/>
                </a:solidFill>
                <a:latin typeface="Times New Roman" pitchFamily="18" charset="0"/>
                <a:ea typeface="標楷體" pitchFamily="65" charset="-120"/>
                <a:cs typeface="Times New Roman" pitchFamily="18" charset="0"/>
              </a:rPr>
              <a:t>51%</a:t>
            </a:r>
            <a:r>
              <a:rPr kumimoji="0" lang="zh-TW" altLang="en-US" sz="1800" dirty="0">
                <a:solidFill>
                  <a:srgbClr val="000000"/>
                </a:solidFill>
                <a:latin typeface="Times New Roman" pitchFamily="18" charset="0"/>
                <a:ea typeface="標楷體" pitchFamily="65" charset="-120"/>
                <a:cs typeface="Times New Roman" pitchFamily="18" charset="0"/>
              </a:rPr>
              <a:t>，以風力機組占設置成本比例估計期初設置成本，則裝置容量加權平均成本為</a:t>
            </a:r>
            <a:r>
              <a:rPr kumimoji="0" lang="en-US" altLang="zh-TW" sz="1800" u="sng" dirty="0">
                <a:solidFill>
                  <a:srgbClr val="FF0000"/>
                </a:solidFill>
                <a:latin typeface="Times New Roman" pitchFamily="18" charset="0"/>
                <a:ea typeface="標楷體" pitchFamily="65" charset="-120"/>
                <a:cs typeface="Times New Roman" pitchFamily="18" charset="0"/>
              </a:rPr>
              <a:t>53,289</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a:t>
            </a:r>
          </a:p>
          <a:p>
            <a:pPr marL="449263" lvl="1" indent="-276225" algn="just" eaLnBrk="1" hangingPunct="1">
              <a:spcBef>
                <a:spcPts val="300"/>
              </a:spcBef>
              <a:defRPr/>
            </a:pPr>
            <a:r>
              <a:rPr kumimoji="0" lang="en-US" altLang="zh-TW" sz="1800" dirty="0">
                <a:solidFill>
                  <a:srgbClr val="000000"/>
                </a:solidFill>
                <a:latin typeface="Times New Roman" pitchFamily="18" charset="0"/>
                <a:ea typeface="標楷體" pitchFamily="65" charset="-120"/>
                <a:cs typeface="Times New Roman" pitchFamily="18" charset="0"/>
              </a:rPr>
              <a:t>C.</a:t>
            </a:r>
            <a:r>
              <a:rPr kumimoji="0" lang="zh-TW" altLang="en-US" sz="1800" dirty="0">
                <a:solidFill>
                  <a:srgbClr val="000000"/>
                </a:solidFill>
                <a:latin typeface="Times New Roman" pitchFamily="18" charset="0"/>
                <a:ea typeface="標楷體" pitchFamily="65" charset="-120"/>
                <a:cs typeface="Times New Roman" pitchFamily="18" charset="0"/>
              </a:rPr>
              <a:t>根據國際能源總署</a:t>
            </a:r>
            <a:r>
              <a:rPr kumimoji="0" lang="en-US" altLang="zh-TW" sz="1800" dirty="0">
                <a:solidFill>
                  <a:srgbClr val="000000"/>
                </a:solidFill>
                <a:latin typeface="Times New Roman" pitchFamily="18" charset="0"/>
                <a:ea typeface="標楷體" pitchFamily="65" charset="-120"/>
                <a:cs typeface="Times New Roman" pitchFamily="18" charset="0"/>
              </a:rPr>
              <a:t>(IEA, 2016)</a:t>
            </a:r>
            <a:r>
              <a:rPr kumimoji="0" lang="zh-TW" altLang="en-US" sz="1800" dirty="0">
                <a:solidFill>
                  <a:srgbClr val="000000"/>
                </a:solidFill>
                <a:latin typeface="Times New Roman" pitchFamily="18" charset="0"/>
                <a:ea typeface="標楷體" pitchFamily="65" charset="-120"/>
                <a:cs typeface="Times New Roman" pitchFamily="18" charset="0"/>
              </a:rPr>
              <a:t>預測，陸域大型風電的期初設置成本年均降幅為</a:t>
            </a:r>
            <a:r>
              <a:rPr kumimoji="0" lang="en-US" altLang="zh-TW" sz="1800" dirty="0">
                <a:solidFill>
                  <a:srgbClr val="000000"/>
                </a:solidFill>
                <a:latin typeface="Times New Roman" pitchFamily="18" charset="0"/>
                <a:ea typeface="標楷體" pitchFamily="65" charset="-120"/>
                <a:cs typeface="Times New Roman" pitchFamily="18" charset="0"/>
              </a:rPr>
              <a:t>0.69%</a:t>
            </a:r>
            <a:r>
              <a:rPr kumimoji="0" lang="zh-TW" altLang="en-US" sz="1800" dirty="0">
                <a:solidFill>
                  <a:srgbClr val="000000"/>
                </a:solidFill>
                <a:latin typeface="Times New Roman" pitchFamily="18" charset="0"/>
                <a:ea typeface="標楷體" pitchFamily="65" charset="-120"/>
                <a:cs typeface="Times New Roman" pitchFamily="18" charset="0"/>
              </a:rPr>
              <a:t>；另根據英國能源與氣候變遷部</a:t>
            </a:r>
            <a:r>
              <a:rPr kumimoji="0" lang="en-US" altLang="zh-TW" sz="1800" dirty="0">
                <a:solidFill>
                  <a:srgbClr val="000000"/>
                </a:solidFill>
                <a:latin typeface="Times New Roman" pitchFamily="18" charset="0"/>
                <a:ea typeface="標楷體" pitchFamily="65" charset="-120"/>
                <a:cs typeface="Times New Roman" pitchFamily="18" charset="0"/>
              </a:rPr>
              <a:t>(DECC, 2016)</a:t>
            </a:r>
            <a:r>
              <a:rPr kumimoji="0" lang="zh-TW" altLang="en-US" sz="1800" dirty="0">
                <a:solidFill>
                  <a:srgbClr val="000000"/>
                </a:solidFill>
                <a:latin typeface="Times New Roman" pitchFamily="18" charset="0"/>
                <a:ea typeface="標楷體" pitchFamily="65" charset="-120"/>
                <a:cs typeface="Times New Roman" pitchFamily="18" charset="0"/>
              </a:rPr>
              <a:t>預測，期初設置成本年均降幅則為</a:t>
            </a:r>
            <a:r>
              <a:rPr kumimoji="0" lang="en-US" altLang="zh-TW" sz="1800" dirty="0">
                <a:solidFill>
                  <a:srgbClr val="000000"/>
                </a:solidFill>
                <a:latin typeface="Times New Roman" pitchFamily="18" charset="0"/>
                <a:ea typeface="標楷體" pitchFamily="65" charset="-120"/>
                <a:cs typeface="Times New Roman" pitchFamily="18" charset="0"/>
              </a:rPr>
              <a:t>0.84%</a:t>
            </a:r>
            <a:r>
              <a:rPr kumimoji="0" lang="zh-TW" altLang="en-US" sz="1800" dirty="0">
                <a:solidFill>
                  <a:srgbClr val="000000"/>
                </a:solidFill>
                <a:latin typeface="Times New Roman" pitchFamily="18" charset="0"/>
                <a:ea typeface="標楷體" pitchFamily="65" charset="-120"/>
                <a:cs typeface="Times New Roman" pitchFamily="18" charset="0"/>
              </a:rPr>
              <a:t>，將上述</a:t>
            </a:r>
            <a:r>
              <a:rPr kumimoji="0" lang="en-US" altLang="zh-TW" sz="1800" dirty="0">
                <a:solidFill>
                  <a:srgbClr val="000000"/>
                </a:solidFill>
                <a:latin typeface="Times New Roman" pitchFamily="18" charset="0"/>
                <a:ea typeface="標楷體" pitchFamily="65" charset="-120"/>
                <a:cs typeface="Times New Roman" pitchFamily="18" charset="0"/>
              </a:rPr>
              <a:t>2</a:t>
            </a:r>
            <a:r>
              <a:rPr kumimoji="0" lang="zh-TW" altLang="en-US" sz="1800" dirty="0">
                <a:solidFill>
                  <a:srgbClr val="000000"/>
                </a:solidFill>
                <a:latin typeface="Times New Roman" pitchFamily="18" charset="0"/>
                <a:ea typeface="標楷體" pitchFamily="65" charset="-120"/>
                <a:cs typeface="Times New Roman" pitchFamily="18" charset="0"/>
              </a:rPr>
              <a:t>筆預測資料平均，則成本降幅為</a:t>
            </a:r>
            <a:r>
              <a:rPr kumimoji="0" lang="en-US" altLang="zh-TW" sz="1800" dirty="0">
                <a:solidFill>
                  <a:srgbClr val="000000"/>
                </a:solidFill>
                <a:latin typeface="Times New Roman" pitchFamily="18" charset="0"/>
                <a:ea typeface="標楷體" pitchFamily="65" charset="-120"/>
                <a:cs typeface="Times New Roman" pitchFamily="18" charset="0"/>
              </a:rPr>
              <a:t>0.77%</a:t>
            </a:r>
            <a:r>
              <a:rPr kumimoji="0" lang="zh-TW" altLang="en-US" sz="1800" dirty="0">
                <a:solidFill>
                  <a:srgbClr val="000000"/>
                </a:solidFill>
                <a:latin typeface="Times New Roman" pitchFamily="18" charset="0"/>
                <a:ea typeface="標楷體" pitchFamily="65" charset="-120"/>
                <a:cs typeface="Times New Roman" pitchFamily="18" charset="0"/>
              </a:rPr>
              <a:t>。</a:t>
            </a:r>
          </a:p>
          <a:p>
            <a:pPr marL="449263" lvl="1" indent="-276225" algn="just" eaLnBrk="1" hangingPunct="1">
              <a:spcBef>
                <a:spcPts val="300"/>
              </a:spcBef>
              <a:defRPr/>
            </a:pPr>
            <a:r>
              <a:rPr kumimoji="0" lang="en-US" altLang="zh-TW" sz="1800" dirty="0">
                <a:solidFill>
                  <a:srgbClr val="000000"/>
                </a:solidFill>
                <a:latin typeface="Times New Roman" pitchFamily="18" charset="0"/>
                <a:ea typeface="標楷體" pitchFamily="65" charset="-120"/>
                <a:cs typeface="Times New Roman" pitchFamily="18" charset="0"/>
              </a:rPr>
              <a:t>D.</a:t>
            </a:r>
            <a:r>
              <a:rPr kumimoji="0" lang="zh-TW" altLang="en-US" sz="1800" dirty="0">
                <a:solidFill>
                  <a:srgbClr val="000000"/>
                </a:solidFill>
                <a:latin typeface="Times New Roman" pitchFamily="18" charset="0"/>
                <a:ea typeface="標楷體" pitchFamily="65" charset="-120"/>
                <a:cs typeface="Times New Roman" pitchFamily="18" charset="0"/>
              </a:rPr>
              <a:t>綜上，基於鼓勵設置，建議</a:t>
            </a:r>
            <a:r>
              <a:rPr kumimoji="0" lang="en-US" altLang="zh-TW" sz="1800" dirty="0">
                <a:solidFill>
                  <a:srgbClr val="000000"/>
                </a:solidFill>
                <a:latin typeface="Times New Roman" pitchFamily="18" charset="0"/>
                <a:ea typeface="標楷體" pitchFamily="65" charset="-120"/>
                <a:cs typeface="Times New Roman" pitchFamily="18" charset="0"/>
              </a:rPr>
              <a:t>107</a:t>
            </a:r>
            <a:r>
              <a:rPr kumimoji="0" lang="zh-TW" altLang="en-US" sz="1800" dirty="0">
                <a:solidFill>
                  <a:srgbClr val="000000"/>
                </a:solidFill>
                <a:latin typeface="Times New Roman" pitchFamily="18" charset="0"/>
                <a:ea typeface="標楷體" pitchFamily="65" charset="-120"/>
                <a:cs typeface="Times New Roman" pitchFamily="18" charset="0"/>
              </a:rPr>
              <a:t>年度不考量國際成本降幅，採近</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年海關進口成本資料與國內設置案件資料平均為</a:t>
            </a:r>
            <a:r>
              <a:rPr kumimoji="0" lang="en-US" altLang="zh-TW" sz="1800" u="sng" dirty="0">
                <a:solidFill>
                  <a:srgbClr val="FF0000"/>
                </a:solidFill>
                <a:latin typeface="Times New Roman" pitchFamily="18" charset="0"/>
                <a:ea typeface="標楷體" pitchFamily="65" charset="-120"/>
                <a:cs typeface="Times New Roman" pitchFamily="18" charset="0"/>
              </a:rPr>
              <a:t>5.57</a:t>
            </a:r>
            <a:r>
              <a:rPr kumimoji="0" lang="zh-TW" altLang="en-US" sz="1800" u="sng" dirty="0">
                <a:solidFill>
                  <a:srgbClr val="FF0000"/>
                </a:solidFill>
                <a:latin typeface="Times New Roman" pitchFamily="18" charset="0"/>
                <a:ea typeface="標楷體" pitchFamily="65" charset="-120"/>
                <a:cs typeface="Times New Roman" pitchFamily="18" charset="0"/>
              </a:rPr>
              <a:t>萬元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無安裝或具備</a:t>
            </a:r>
            <a:r>
              <a:rPr kumimoji="0" lang="en-US" altLang="zh-TW" sz="1800" u="sng" dirty="0">
                <a:solidFill>
                  <a:srgbClr val="FF0000"/>
                </a:solidFill>
                <a:latin typeface="Times New Roman" pitchFamily="18" charset="0"/>
                <a:ea typeface="標楷體" pitchFamily="65" charset="-120"/>
                <a:cs typeface="Times New Roman" pitchFamily="18" charset="0"/>
              </a:rPr>
              <a:t>LVRT</a:t>
            </a:r>
            <a:r>
              <a:rPr kumimoji="0" lang="zh-TW" altLang="en-US" sz="1800" u="sng" dirty="0">
                <a:solidFill>
                  <a:srgbClr val="FF0000"/>
                </a:solidFill>
                <a:latin typeface="Times New Roman" pitchFamily="18" charset="0"/>
                <a:ea typeface="標楷體" pitchFamily="65" charset="-120"/>
                <a:cs typeface="Times New Roman" pitchFamily="18" charset="0"/>
              </a:rPr>
              <a:t>者為</a:t>
            </a:r>
            <a:r>
              <a:rPr kumimoji="0" lang="en-US" altLang="zh-TW" sz="1800" u="sng" dirty="0">
                <a:solidFill>
                  <a:srgbClr val="FF0000"/>
                </a:solidFill>
                <a:latin typeface="Times New Roman" pitchFamily="18" charset="0"/>
                <a:ea typeface="標楷體" pitchFamily="65" charset="-120"/>
                <a:cs typeface="Times New Roman" pitchFamily="18" charset="0"/>
              </a:rPr>
              <a:t>5.47</a:t>
            </a:r>
            <a:r>
              <a:rPr kumimoji="0" lang="zh-TW" altLang="en-US" sz="1800" u="sng" dirty="0">
                <a:solidFill>
                  <a:srgbClr val="FF0000"/>
                </a:solidFill>
                <a:latin typeface="Times New Roman" pitchFamily="18" charset="0"/>
                <a:ea typeface="標楷體" pitchFamily="65" charset="-120"/>
                <a:cs typeface="Times New Roman" pitchFamily="18" charset="0"/>
              </a:rPr>
              <a:t>萬元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a:t>
            </a:r>
          </a:p>
        </p:txBody>
      </p:sp>
      <p:sp>
        <p:nvSpPr>
          <p:cNvPr id="6"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718291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5C2CEE22-CB88-461B-973C-B5BD0184FDFD}" type="slidenum">
              <a:rPr lang="en-US" altLang="zh-TW" sz="1400" b="0">
                <a:solidFill>
                  <a:srgbClr val="000000"/>
                </a:solidFill>
              </a:rPr>
              <a:pPr algn="r" eaLnBrk="1" hangingPunct="1"/>
              <a:t>13</a:t>
            </a:fld>
            <a:endParaRPr lang="en-US" altLang="zh-TW" sz="1400" b="0" dirty="0">
              <a:solidFill>
                <a:srgbClr val="000000"/>
              </a:solidFill>
            </a:endParaRPr>
          </a:p>
        </p:txBody>
      </p:sp>
      <p:sp>
        <p:nvSpPr>
          <p:cNvPr id="9" name="文字方塊 5"/>
          <p:cNvSpPr txBox="1">
            <a:spLocks noChangeArrowheads="1"/>
          </p:cNvSpPr>
          <p:nvPr/>
        </p:nvSpPr>
        <p:spPr bwMode="auto">
          <a:xfrm>
            <a:off x="251520" y="496144"/>
            <a:ext cx="489743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marL="0" indent="0" algn="ctr">
              <a:spcBef>
                <a:spcPts val="600"/>
              </a:spcBef>
            </a:pPr>
            <a:r>
              <a:rPr lang="zh-TW" altLang="en-US" sz="1600" b="1" dirty="0">
                <a:solidFill>
                  <a:srgbClr val="000000"/>
                </a:solidFill>
                <a:latin typeface="Times New Roman" pitchFamily="18" charset="0"/>
                <a:ea typeface="標楷體" pitchFamily="65" charset="-120"/>
              </a:rPr>
              <a:t>表</a:t>
            </a:r>
            <a:r>
              <a:rPr lang="en-US" altLang="zh-TW" sz="1600" b="1" dirty="0">
                <a:solidFill>
                  <a:srgbClr val="000000"/>
                </a:solidFill>
                <a:latin typeface="Times New Roman" pitchFamily="18" charset="0"/>
                <a:ea typeface="標楷體" pitchFamily="65" charset="-120"/>
              </a:rPr>
              <a:t>2-4</a:t>
            </a:r>
            <a:r>
              <a:rPr lang="zh-TW" altLang="en-US" sz="1600" b="1" dirty="0">
                <a:solidFill>
                  <a:srgbClr val="000000"/>
                </a:solidFill>
                <a:latin typeface="Times New Roman" pitchFamily="18" charset="0"/>
                <a:ea typeface="標楷體" pitchFamily="65" charset="-120"/>
              </a:rPr>
              <a:t>  風力機組成本占期初設置成本比例彙整表</a:t>
            </a:r>
          </a:p>
        </p:txBody>
      </p:sp>
      <p:sp>
        <p:nvSpPr>
          <p:cNvPr id="12" name="Text Box 84"/>
          <p:cNvSpPr txBox="1">
            <a:spLocks noChangeArrowheads="1"/>
          </p:cNvSpPr>
          <p:nvPr/>
        </p:nvSpPr>
        <p:spPr bwMode="auto">
          <a:xfrm>
            <a:off x="406524" y="3083872"/>
            <a:ext cx="647382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pitchFamily="2" charset="2"/>
              <a:buChar char="n"/>
              <a:defRPr kumimoji="1" sz="3000">
                <a:solidFill>
                  <a:schemeClr val="tx1"/>
                </a:solidFill>
                <a:latin typeface="Arial" charset="0"/>
                <a:ea typeface="標楷體" pitchFamily="65" charset="-120"/>
              </a:defRPr>
            </a:lvl1pPr>
            <a:lvl2pPr marL="742950" indent="-285750">
              <a:spcBef>
                <a:spcPct val="20000"/>
              </a:spcBef>
              <a:buClr>
                <a:schemeClr val="accent2"/>
              </a:buClr>
              <a:buSzPct val="60000"/>
              <a:buFont typeface="Wingdings" pitchFamily="2" charset="2"/>
              <a:buChar char="q"/>
              <a:defRPr kumimoji="1" sz="2600">
                <a:solidFill>
                  <a:schemeClr val="tx1"/>
                </a:solidFill>
                <a:latin typeface="Arial" charset="0"/>
                <a:ea typeface="標楷體" pitchFamily="65" charset="-120"/>
              </a:defRPr>
            </a:lvl2pPr>
            <a:lvl3pPr marL="1143000" indent="-228600">
              <a:spcBef>
                <a:spcPct val="20000"/>
              </a:spcBef>
              <a:buClr>
                <a:schemeClr val="accent1"/>
              </a:buClr>
              <a:buSzPct val="65000"/>
              <a:buFont typeface="Wingdings" pitchFamily="2" charset="2"/>
              <a:buChar char="n"/>
              <a:defRPr kumimoji="1" sz="2200">
                <a:solidFill>
                  <a:schemeClr val="tx1"/>
                </a:solidFill>
                <a:latin typeface="Arial" charset="0"/>
                <a:ea typeface="標楷體" pitchFamily="65" charset="-120"/>
              </a:defRPr>
            </a:lvl3pPr>
            <a:lvl4pPr marL="1600200" indent="-228600">
              <a:spcBef>
                <a:spcPct val="20000"/>
              </a:spcBef>
              <a:buClr>
                <a:schemeClr val="accent2"/>
              </a:buClr>
              <a:buSzPct val="70000"/>
              <a:buFont typeface="Wingdings" pitchFamily="2" charset="2"/>
              <a:buChar char="q"/>
              <a:defRPr kumimoji="1" sz="2000">
                <a:solidFill>
                  <a:schemeClr val="tx1"/>
                </a:solidFill>
                <a:latin typeface="Arial" charset="0"/>
                <a:ea typeface="標楷體" pitchFamily="65" charset="-120"/>
              </a:defRPr>
            </a:lvl4pPr>
            <a:lvl5pPr marL="2057400" indent="-228600">
              <a:spcBef>
                <a:spcPct val="20000"/>
              </a:spcBef>
              <a:buClr>
                <a:schemeClr val="accent1"/>
              </a:buClr>
              <a:buSzPct val="75000"/>
              <a:buFont typeface="Wingdings" pitchFamily="2" charset="2"/>
              <a:buChar char="§"/>
              <a:defRPr kumimoji="1" sz="2000">
                <a:solidFill>
                  <a:schemeClr val="tx1"/>
                </a:solidFill>
                <a:latin typeface="Arial"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charset="0"/>
                <a:ea typeface="標楷體" pitchFamily="65" charset="-120"/>
              </a:defRPr>
            </a:lvl9pPr>
          </a:lstStyle>
          <a:p>
            <a:pPr eaLnBrk="1" hangingPunct="1">
              <a:spcBef>
                <a:spcPct val="0"/>
              </a:spcBef>
              <a:buClrTx/>
              <a:buSzTx/>
              <a:buFontTx/>
              <a:buNone/>
            </a:pPr>
            <a:r>
              <a:rPr kumimoji="0" lang="zh-TW" altLang="en-US" sz="1600" b="1" dirty="0">
                <a:solidFill>
                  <a:srgbClr val="000000"/>
                </a:solidFill>
                <a:latin typeface="Times New Roman" pitchFamily="18" charset="0"/>
              </a:rPr>
              <a:t>表</a:t>
            </a:r>
            <a:r>
              <a:rPr kumimoji="0" lang="en-US" altLang="zh-TW" sz="1600" b="1" dirty="0">
                <a:solidFill>
                  <a:srgbClr val="000000"/>
                </a:solidFill>
                <a:latin typeface="Times New Roman" pitchFamily="18" charset="0"/>
              </a:rPr>
              <a:t>2-5</a:t>
            </a:r>
            <a:r>
              <a:rPr kumimoji="0" lang="zh-TW" altLang="en-US" sz="1600" b="1" dirty="0">
                <a:solidFill>
                  <a:srgbClr val="000000"/>
                </a:solidFill>
                <a:latin typeface="Times New Roman" pitchFamily="18" charset="0"/>
              </a:rPr>
              <a:t>  </a:t>
            </a:r>
            <a:r>
              <a:rPr kumimoji="0" lang="en-US" altLang="zh-TW" sz="1600" dirty="0">
                <a:solidFill>
                  <a:srgbClr val="000000"/>
                </a:solidFill>
                <a:latin typeface="Times New Roman" pitchFamily="18" charset="0"/>
              </a:rPr>
              <a:t>104-106</a:t>
            </a:r>
            <a:r>
              <a:rPr kumimoji="0" lang="zh-TW" altLang="en-US" sz="1600" dirty="0">
                <a:solidFill>
                  <a:srgbClr val="000000"/>
                </a:solidFill>
                <a:latin typeface="Times New Roman" pitchFamily="18" charset="0"/>
              </a:rPr>
              <a:t>年海關進口成本資料彙整</a:t>
            </a:r>
          </a:p>
        </p:txBody>
      </p:sp>
      <p:sp>
        <p:nvSpPr>
          <p:cNvPr id="1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22" name="矩形 5"/>
          <p:cNvSpPr>
            <a:spLocks noChangeArrowheads="1"/>
          </p:cNvSpPr>
          <p:nvPr/>
        </p:nvSpPr>
        <p:spPr bwMode="auto">
          <a:xfrm>
            <a:off x="458835" y="3422426"/>
            <a:ext cx="8232775" cy="523220"/>
          </a:xfrm>
          <a:prstGeom prst="rect">
            <a:avLst/>
          </a:prstGeom>
          <a:solidFill>
            <a:srgbClr val="FFFFCC"/>
          </a:solidFill>
          <a:ln w="9525">
            <a:solidFill>
              <a:schemeClr val="accent1"/>
            </a:solidFill>
            <a:miter lim="800000"/>
            <a:headEnd/>
            <a:tailEnd/>
          </a:ln>
        </p:spPr>
        <p:txBody>
          <a:bodyPr>
            <a:spAutoFit/>
          </a:bodyPr>
          <a:lstStyle>
            <a:lvl1pPr>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r>
              <a:rPr lang="en-US" altLang="zh-TW" sz="1400" dirty="0">
                <a:latin typeface="Times New Roman" pitchFamily="18" charset="0"/>
                <a:ea typeface="標楷體" pitchFamily="65" charset="-120"/>
                <a:cs typeface="Times New Roman" pitchFamily="18" charset="0"/>
              </a:rPr>
              <a:t>105</a:t>
            </a:r>
            <a:r>
              <a:rPr lang="zh-TW" altLang="en-US" sz="1400" dirty="0">
                <a:latin typeface="Times New Roman" pitchFamily="18" charset="0"/>
                <a:ea typeface="標楷體" pitchFamily="65" charset="-120"/>
                <a:cs typeface="Times New Roman" pitchFamily="18" charset="0"/>
              </a:rPr>
              <a:t>年台電公司澎湖新風場的海關設備進口金額</a:t>
            </a:r>
            <a:r>
              <a:rPr lang="en-US" altLang="zh-TW" sz="1400" dirty="0">
                <a:latin typeface="Times New Roman" pitchFamily="18" charset="0"/>
                <a:ea typeface="標楷體" pitchFamily="65" charset="-120"/>
                <a:cs typeface="Times New Roman" pitchFamily="18" charset="0"/>
              </a:rPr>
              <a:t>18,990</a:t>
            </a:r>
            <a:r>
              <a:rPr lang="zh-TW" altLang="en-US" sz="1400" dirty="0">
                <a:latin typeface="Times New Roman" pitchFamily="18" charset="0"/>
                <a:ea typeface="標楷體" pitchFamily="65" charset="-120"/>
                <a:cs typeface="Times New Roman" pitchFamily="18" charset="0"/>
              </a:rPr>
              <a:t>元</a:t>
            </a:r>
            <a:r>
              <a:rPr lang="en-US" altLang="zh-TW" sz="1400" dirty="0">
                <a:latin typeface="Times New Roman" pitchFamily="18" charset="0"/>
                <a:ea typeface="標楷體" pitchFamily="65" charset="-120"/>
                <a:cs typeface="Times New Roman" pitchFamily="18" charset="0"/>
              </a:rPr>
              <a:t>/</a:t>
            </a:r>
            <a:r>
              <a:rPr lang="zh-TW" altLang="en-US" sz="1400" dirty="0">
                <a:latin typeface="Times New Roman" pitchFamily="18" charset="0"/>
                <a:ea typeface="標楷體" pitchFamily="65" charset="-120"/>
                <a:cs typeface="Times New Roman" pitchFamily="18" charset="0"/>
              </a:rPr>
              <a:t>瓩相對偏低，另民營業者</a:t>
            </a:r>
            <a:r>
              <a:rPr lang="en-US" altLang="zh-TW" sz="1400" dirty="0">
                <a:latin typeface="Times New Roman" pitchFamily="18" charset="0"/>
                <a:ea typeface="標楷體" pitchFamily="65" charset="-120"/>
                <a:cs typeface="Times New Roman" pitchFamily="18" charset="0"/>
              </a:rPr>
              <a:t>900kW</a:t>
            </a:r>
            <a:r>
              <a:rPr lang="zh-TW" altLang="en-US" sz="1400" dirty="0">
                <a:latin typeface="Times New Roman" pitchFamily="18" charset="0"/>
                <a:ea typeface="標楷體" pitchFamily="65" charset="-120"/>
                <a:cs typeface="Times New Roman" pitchFamily="18" charset="0"/>
              </a:rPr>
              <a:t>機組的海關設備進口金額</a:t>
            </a:r>
            <a:r>
              <a:rPr lang="en-US" altLang="zh-TW" sz="1400" dirty="0">
                <a:latin typeface="Times New Roman" pitchFamily="18" charset="0"/>
                <a:ea typeface="標楷體" pitchFamily="65" charset="-120"/>
                <a:cs typeface="Times New Roman" pitchFamily="18" charset="0"/>
              </a:rPr>
              <a:t>31,502</a:t>
            </a:r>
            <a:r>
              <a:rPr lang="zh-TW" altLang="en-US" sz="1400" dirty="0">
                <a:latin typeface="Times New Roman" pitchFamily="18" charset="0"/>
                <a:ea typeface="標楷體" pitchFamily="65" charset="-120"/>
                <a:cs typeface="Times New Roman" pitchFamily="18" charset="0"/>
              </a:rPr>
              <a:t>元</a:t>
            </a:r>
            <a:r>
              <a:rPr lang="en-US" altLang="zh-TW" sz="1400" dirty="0">
                <a:latin typeface="Times New Roman" pitchFamily="18" charset="0"/>
                <a:ea typeface="標楷體" pitchFamily="65" charset="-120"/>
                <a:cs typeface="Times New Roman" pitchFamily="18" charset="0"/>
              </a:rPr>
              <a:t>/</a:t>
            </a:r>
            <a:r>
              <a:rPr lang="zh-TW" altLang="en-US" sz="1400" dirty="0">
                <a:latin typeface="Times New Roman" pitchFamily="18" charset="0"/>
                <a:ea typeface="標楷體" pitchFamily="65" charset="-120"/>
                <a:cs typeface="Times New Roman" pitchFamily="18" charset="0"/>
              </a:rPr>
              <a:t>瓩則相對偏高，爰建議將</a:t>
            </a:r>
            <a:r>
              <a:rPr lang="en-US" altLang="zh-TW" sz="1400" dirty="0">
                <a:latin typeface="Times New Roman" pitchFamily="18" charset="0"/>
                <a:ea typeface="標楷體" pitchFamily="65" charset="-120"/>
                <a:cs typeface="Times New Roman" pitchFamily="18" charset="0"/>
              </a:rPr>
              <a:t>105</a:t>
            </a:r>
            <a:r>
              <a:rPr lang="zh-TW" altLang="en-US" sz="1400" dirty="0">
                <a:latin typeface="Times New Roman" pitchFamily="18" charset="0"/>
                <a:ea typeface="標楷體" pitchFamily="65" charset="-120"/>
                <a:cs typeface="Times New Roman" pitchFamily="18" charset="0"/>
              </a:rPr>
              <a:t>年</a:t>
            </a:r>
            <a:r>
              <a:rPr lang="en-US" altLang="zh-TW" sz="1400" dirty="0">
                <a:latin typeface="Times New Roman" pitchFamily="18" charset="0"/>
                <a:ea typeface="標楷體" pitchFamily="65" charset="-120"/>
                <a:cs typeface="Times New Roman" pitchFamily="18" charset="0"/>
              </a:rPr>
              <a:t>2</a:t>
            </a:r>
            <a:r>
              <a:rPr lang="zh-TW" altLang="en-US" sz="1400" dirty="0">
                <a:latin typeface="Times New Roman" pitchFamily="18" charset="0"/>
                <a:ea typeface="標楷體" pitchFamily="65" charset="-120"/>
                <a:cs typeface="Times New Roman" pitchFamily="18" charset="0"/>
              </a:rPr>
              <a:t>筆資料視為極端值予以剔除。</a:t>
            </a:r>
            <a:endParaRPr lang="zh-TW" altLang="en-US" sz="1400" b="1" dirty="0">
              <a:latin typeface="Times New Roman" pitchFamily="18" charset="0"/>
              <a:ea typeface="標楷體" pitchFamily="65" charset="-120"/>
              <a:cs typeface="Times New Roman" pitchFamily="18" charset="0"/>
            </a:endParaRPr>
          </a:p>
        </p:txBody>
      </p:sp>
      <p:graphicFrame>
        <p:nvGraphicFramePr>
          <p:cNvPr id="11" name="Group 140">
            <a:extLst>
              <a:ext uri="{FF2B5EF4-FFF2-40B4-BE49-F238E27FC236}">
                <a16:creationId xmlns:a16="http://schemas.microsoft.com/office/drawing/2014/main" xmlns="" id="{62E93D87-8A15-441D-8102-EA779B1D9F55}"/>
              </a:ext>
            </a:extLst>
          </p:cNvPr>
          <p:cNvGraphicFramePr>
            <a:graphicFrameLocks noGrp="1"/>
          </p:cNvGraphicFramePr>
          <p:nvPr>
            <p:extLst>
              <p:ext uri="{D42A27DB-BD31-4B8C-83A1-F6EECF244321}">
                <p14:modId xmlns:p14="http://schemas.microsoft.com/office/powerpoint/2010/main" val="1504957535"/>
              </p:ext>
            </p:extLst>
          </p:nvPr>
        </p:nvGraphicFramePr>
        <p:xfrm>
          <a:off x="268288" y="836713"/>
          <a:ext cx="8605837" cy="2193576"/>
        </p:xfrm>
        <a:graphic>
          <a:graphicData uri="http://schemas.openxmlformats.org/drawingml/2006/table">
            <a:tbl>
              <a:tblPr/>
              <a:tblGrid>
                <a:gridCol w="1434252">
                  <a:extLst>
                    <a:ext uri="{9D8B030D-6E8A-4147-A177-3AD203B41FA5}">
                      <a16:colId xmlns:a16="http://schemas.microsoft.com/office/drawing/2014/main" xmlns="" val="20000"/>
                    </a:ext>
                  </a:extLst>
                </a:gridCol>
                <a:gridCol w="1002682">
                  <a:extLst>
                    <a:ext uri="{9D8B030D-6E8A-4147-A177-3AD203B41FA5}">
                      <a16:colId xmlns:a16="http://schemas.microsoft.com/office/drawing/2014/main" xmlns="" val="20001"/>
                    </a:ext>
                  </a:extLst>
                </a:gridCol>
                <a:gridCol w="1002682">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1224136">
                  <a:extLst>
                    <a:ext uri="{9D8B030D-6E8A-4147-A177-3AD203B41FA5}">
                      <a16:colId xmlns:a16="http://schemas.microsoft.com/office/drawing/2014/main" xmlns="" val="20004"/>
                    </a:ext>
                  </a:extLst>
                </a:gridCol>
                <a:gridCol w="989804">
                  <a:extLst>
                    <a:ext uri="{9D8B030D-6E8A-4147-A177-3AD203B41FA5}">
                      <a16:colId xmlns:a16="http://schemas.microsoft.com/office/drawing/2014/main" xmlns="" val="20005"/>
                    </a:ext>
                  </a:extLst>
                </a:gridCol>
                <a:gridCol w="1296097">
                  <a:extLst>
                    <a:ext uri="{9D8B030D-6E8A-4147-A177-3AD203B41FA5}">
                      <a16:colId xmlns:a16="http://schemas.microsoft.com/office/drawing/2014/main" xmlns="" val="20006"/>
                    </a:ext>
                  </a:extLst>
                </a:gridCol>
              </a:tblGrid>
              <a:tr h="0">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資料來源</a:t>
                      </a:r>
                    </a:p>
                  </a:txBody>
                  <a:tcPr marL="91445" marR="91445" marT="45597" marB="45597"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National Renewable Energy Laboratory</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International Renewable Energy Agency (IRENA)</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工研院產經中心</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台灣電力公司</a:t>
                      </a:r>
                    </a:p>
                  </a:txBody>
                  <a:tcPr marL="91445" marR="91445" marT="45597" marB="45597"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80000"/>
                        </a:lnSpc>
                        <a:spcBef>
                          <a:spcPts val="0"/>
                        </a:spcBef>
                        <a:spcAft>
                          <a:spcPct val="0"/>
                        </a:spcAft>
                        <a:buClrTx/>
                        <a:buSzTx/>
                        <a:buFontTx/>
                        <a:buNone/>
                        <a:tabLst/>
                      </a:pPr>
                      <a:endParaRPr kumimoji="1" lang="zh-TW" altLang="en-US" sz="1200" b="1" i="0" u="none" strike="noStrike" cap="none" normalizeH="0" baseline="0" dirty="0">
                        <a:ln>
                          <a:noFill/>
                        </a:ln>
                        <a:solidFill>
                          <a:schemeClr val="tx1"/>
                        </a:solidFill>
                        <a:effectLst/>
                        <a:latin typeface="Times New Roman" pitchFamily="18" charset="0"/>
                        <a:ea typeface="標楷體" pitchFamily="65" charset="-120"/>
                      </a:endParaRPr>
                    </a:p>
                  </a:txBody>
                  <a:tcPr marL="91451" marR="91451" marT="45621" marB="4562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84038">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報告名稱</a:t>
                      </a:r>
                    </a:p>
                  </a:txBody>
                  <a:tcPr marL="91445" marR="91445" marT="45597" marB="45597"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NREL(2017), 2015 Cost of Wind Energy Review</a:t>
                      </a: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000" b="1" i="0" u="none" strike="noStrike" cap="none" normalizeH="0" baseline="0" dirty="0">
                          <a:ln>
                            <a:noFill/>
                          </a:ln>
                          <a:solidFill>
                            <a:srgbClr val="FF0000"/>
                          </a:solidFill>
                          <a:effectLst/>
                          <a:latin typeface="Times New Roman" pitchFamily="18" charset="0"/>
                          <a:ea typeface="標楷體" pitchFamily="65" charset="-120"/>
                        </a:rPr>
                        <a:t>(</a:t>
                      </a:r>
                      <a:r>
                        <a:rPr kumimoji="1" lang="zh-TW" altLang="en-US" sz="1000" b="1" i="0" u="none" strike="noStrike" cap="none" normalizeH="0" baseline="0" dirty="0">
                          <a:ln>
                            <a:noFill/>
                          </a:ln>
                          <a:solidFill>
                            <a:srgbClr val="FF0000"/>
                          </a:solidFill>
                          <a:effectLst/>
                          <a:latin typeface="Times New Roman" pitchFamily="18" charset="0"/>
                          <a:ea typeface="標楷體" pitchFamily="65" charset="-120"/>
                        </a:rPr>
                        <a:t>新</a:t>
                      </a:r>
                      <a:r>
                        <a:rPr kumimoji="1" lang="en-US" altLang="zh-TW" sz="1000" b="1" i="0" u="none" strike="noStrike" cap="none" normalizeH="0" baseline="0" dirty="0">
                          <a:ln>
                            <a:noFill/>
                          </a:ln>
                          <a:solidFill>
                            <a:srgbClr val="FF0000"/>
                          </a:solidFill>
                          <a:effectLst/>
                          <a:latin typeface="Times New Roman" pitchFamily="18" charset="0"/>
                          <a:ea typeface="標楷體" pitchFamily="65" charset="-120"/>
                        </a:rPr>
                        <a:t>) </a:t>
                      </a:r>
                      <a:endParaRPr kumimoji="1" lang="en-US" altLang="zh-TW" sz="1000" b="1" i="0" u="none" strike="noStrike" cap="none" normalizeH="0" baseline="0" dirty="0">
                        <a:ln>
                          <a:noFill/>
                        </a:ln>
                        <a:solidFill>
                          <a:schemeClr val="tx1"/>
                        </a:solidFill>
                        <a:effectLst/>
                        <a:latin typeface="Times New Roman" pitchFamily="18" charset="0"/>
                        <a:ea typeface="標楷體" pitchFamily="65" charset="-120"/>
                      </a:endParaRPr>
                    </a:p>
                  </a:txBody>
                  <a:tcPr marL="91448" marR="91448" marT="45589" marB="45589"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NREL(2015), 2014 Cost of Wind Energy Review</a:t>
                      </a: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000" b="1" i="0" u="none" strike="noStrike" cap="none" normalizeH="0" baseline="0" dirty="0">
                          <a:ln>
                            <a:noFill/>
                          </a:ln>
                          <a:solidFill>
                            <a:srgbClr val="FF0000"/>
                          </a:solidFill>
                          <a:effectLst/>
                          <a:latin typeface="Times New Roman" pitchFamily="18" charset="0"/>
                          <a:ea typeface="標楷體" pitchFamily="65" charset="-120"/>
                        </a:rPr>
                        <a:t>(</a:t>
                      </a:r>
                      <a:r>
                        <a:rPr kumimoji="1" lang="zh-TW" altLang="en-US" sz="1000" b="1" i="0" u="none" strike="noStrike" cap="none" normalizeH="0" baseline="0" dirty="0">
                          <a:ln>
                            <a:noFill/>
                          </a:ln>
                          <a:solidFill>
                            <a:srgbClr val="FF0000"/>
                          </a:solidFill>
                          <a:effectLst/>
                          <a:latin typeface="Times New Roman" pitchFamily="18" charset="0"/>
                          <a:ea typeface="標楷體" pitchFamily="65" charset="-120"/>
                        </a:rPr>
                        <a:t>舊</a:t>
                      </a:r>
                      <a:r>
                        <a:rPr kumimoji="1" lang="en-US" altLang="zh-TW" sz="1000" b="1" i="0" u="none" strike="noStrike" cap="none" normalizeH="0" baseline="0" dirty="0">
                          <a:ln>
                            <a:noFill/>
                          </a:ln>
                          <a:solidFill>
                            <a:srgbClr val="FF0000"/>
                          </a:solidFill>
                          <a:effectLst/>
                          <a:latin typeface="Times New Roman" pitchFamily="18" charset="0"/>
                          <a:ea typeface="標楷體" pitchFamily="65" charset="-120"/>
                        </a:rPr>
                        <a:t>)</a:t>
                      </a:r>
                      <a:endParaRPr kumimoji="1" lang="zh-TW" altLang="en-US" sz="1000" b="1" i="0" u="none" strike="noStrike" cap="none" normalizeH="0" baseline="0" dirty="0">
                        <a:ln>
                          <a:noFill/>
                        </a:ln>
                        <a:solidFill>
                          <a:srgbClr val="FF0000"/>
                        </a:solidFill>
                        <a:effectLst/>
                        <a:latin typeface="Times New Roman" pitchFamily="18" charset="0"/>
                        <a:ea typeface="標楷體" pitchFamily="65" charset="-120"/>
                      </a:endParaRPr>
                    </a:p>
                  </a:txBody>
                  <a:tcPr marL="91445" marR="91445" marT="45597" marB="45597"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en-US" altLang="zh-TW" sz="800" b="1" i="0" u="none" strike="noStrike" cap="none" normalizeH="0" baseline="0" dirty="0">
                          <a:ln>
                            <a:noFill/>
                          </a:ln>
                          <a:solidFill>
                            <a:schemeClr val="tx1"/>
                          </a:solidFill>
                          <a:effectLst/>
                          <a:latin typeface="Times New Roman" pitchFamily="18" charset="0"/>
                          <a:ea typeface="標楷體" pitchFamily="65" charset="-120"/>
                        </a:rPr>
                        <a:t>RENEWABLE ENERGY TECHNOLOGIES: COST ANALYSIS SERIES - Volume 1: Power Sector</a:t>
                      </a:r>
                    </a:p>
                    <a:p>
                      <a:pPr marL="0" marR="0" lvl="0" indent="0" algn="l" defTabSz="914400" rtl="0" eaLnBrk="0" fontAlgn="base" latinLnBrk="0" hangingPunct="0">
                        <a:lnSpc>
                          <a:spcPct val="100000"/>
                        </a:lnSpc>
                        <a:spcBef>
                          <a:spcPts val="0"/>
                        </a:spcBef>
                        <a:spcAft>
                          <a:spcPct val="0"/>
                        </a:spcAft>
                        <a:buClrTx/>
                        <a:buSzTx/>
                        <a:buFontTx/>
                        <a:buNone/>
                        <a:tabLst/>
                      </a:pPr>
                      <a:r>
                        <a:rPr kumimoji="1" lang="en-US" altLang="zh-TW" sz="800" b="1" i="0" u="none" strike="noStrike" cap="none" normalizeH="0" baseline="0" dirty="0">
                          <a:ln>
                            <a:noFill/>
                          </a:ln>
                          <a:solidFill>
                            <a:schemeClr val="tx1"/>
                          </a:solidFill>
                          <a:effectLst/>
                          <a:latin typeface="Times New Roman" pitchFamily="18" charset="0"/>
                          <a:ea typeface="標楷體" pitchFamily="65" charset="-120"/>
                        </a:rPr>
                        <a:t>Issue 5/5 - Wind Power.(2012)</a:t>
                      </a:r>
                      <a:endParaRPr kumimoji="1" lang="zh-TW" altLang="en-US" sz="8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全球風力發電政策動態與產業趨勢</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(2011)</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l" defTabSz="914400" rtl="0" eaLnBrk="0" fontAlgn="base" latinLnBrk="0" hangingPunct="0">
                        <a:lnSpc>
                          <a:spcPct val="100000"/>
                        </a:lnSpc>
                        <a:spcBef>
                          <a:spcPts val="0"/>
                        </a:spcBef>
                        <a:spcAft>
                          <a:spcPct val="0"/>
                        </a:spcAft>
                        <a:buClrTx/>
                        <a:buSzTx/>
                        <a:buFontTx/>
                        <a:buNone/>
                        <a:tabLst/>
                      </a:pP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蘆竹風力發電機組新建工程結算明細表</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(2015)</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澎湖龍門、講美及大赤崁風力發電機組新建工程決標詳細價目表</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(2015)</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44016">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風力機組</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en-US" sz="1000" b="1" i="0" u="none" strike="noStrike" cap="none" normalizeH="0" baseline="0" dirty="0" err="1">
                          <a:ln>
                            <a:noFill/>
                          </a:ln>
                          <a:solidFill>
                            <a:srgbClr val="FF0000"/>
                          </a:solidFill>
                          <a:effectLst/>
                          <a:latin typeface="Times New Roman" pitchFamily="18" charset="0"/>
                          <a:ea typeface="標楷體" pitchFamily="65" charset="-120"/>
                        </a:rPr>
                        <a:t>含塔架</a:t>
                      </a:r>
                      <a:r>
                        <a:rPr kumimoji="1" lang="zh-TW" altLang="en-US" sz="1000" b="1" i="0" u="none" strike="noStrike" cap="none" normalizeH="0" baseline="0" dirty="0">
                          <a:ln>
                            <a:noFill/>
                          </a:ln>
                          <a:solidFill>
                            <a:srgbClr val="FF0000"/>
                          </a:solidFill>
                          <a:effectLst/>
                          <a:latin typeface="Times New Roman" pitchFamily="18" charset="0"/>
                          <a:ea typeface="標楷體" pitchFamily="65" charset="-120"/>
                        </a:rPr>
                        <a:t>與其他機電設備</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占設置成本比例</a:t>
                      </a:r>
                    </a:p>
                  </a:txBody>
                  <a:tcPr marL="91445" marR="91445" marT="45597" marB="45597"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71%</a:t>
                      </a:r>
                    </a:p>
                  </a:txBody>
                  <a:tcPr marL="91448" marR="91448" marT="45589" marB="45589"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71%</a:t>
                      </a:r>
                    </a:p>
                  </a:txBody>
                  <a:tcPr marL="91445" marR="91445" marT="45597" marB="4559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64%~84%</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75%</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68.73%</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47.65%</a:t>
                      </a:r>
                    </a:p>
                  </a:txBody>
                  <a:tcPr marL="91445" marR="91445" marT="45597" marB="45597"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144016">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風力機組</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en-US" sz="1000" b="1" i="0" u="none" strike="noStrike" cap="none" normalizeH="0" baseline="0" dirty="0" err="1">
                          <a:ln>
                            <a:noFill/>
                          </a:ln>
                          <a:solidFill>
                            <a:srgbClr val="FF0000"/>
                          </a:solidFill>
                          <a:effectLst/>
                          <a:latin typeface="Times New Roman" pitchFamily="18" charset="0"/>
                          <a:ea typeface="標楷體" pitchFamily="65" charset="-120"/>
                        </a:rPr>
                        <a:t>不含塔架</a:t>
                      </a:r>
                      <a:r>
                        <a:rPr kumimoji="1" lang="zh-TW" altLang="en-US" sz="1000" b="1" i="0" u="none" strike="noStrike" cap="none" normalizeH="0" baseline="0" dirty="0">
                          <a:ln>
                            <a:noFill/>
                          </a:ln>
                          <a:solidFill>
                            <a:srgbClr val="FF0000"/>
                          </a:solidFill>
                          <a:effectLst/>
                          <a:latin typeface="Times New Roman" pitchFamily="18" charset="0"/>
                          <a:ea typeface="標楷體" pitchFamily="65" charset="-120"/>
                        </a:rPr>
                        <a:t>與其他機電設備</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占設置成本比例</a:t>
                      </a:r>
                    </a:p>
                  </a:txBody>
                  <a:tcPr marL="91445" marR="91445" marT="45597" marB="45597"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55.1%</a:t>
                      </a:r>
                    </a:p>
                  </a:txBody>
                  <a:tcPr marL="91448" marR="91448" marT="45589" marB="45589"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58%</a:t>
                      </a:r>
                    </a:p>
                  </a:txBody>
                  <a:tcPr marL="91445" marR="91445" marT="45597" marB="4559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47%~62%</a:t>
                      </a:r>
                    </a:p>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000" b="1" i="0" u="none" strike="noStrike" cap="none" normalizeH="0" baseline="0" dirty="0">
                          <a:ln>
                            <a:noFill/>
                          </a:ln>
                          <a:solidFill>
                            <a:schemeClr val="tx1"/>
                          </a:solidFill>
                          <a:effectLst/>
                          <a:latin typeface="Times New Roman" pitchFamily="18" charset="0"/>
                          <a:ea typeface="標楷體" pitchFamily="65" charset="-120"/>
                        </a:rPr>
                        <a:t>平均</a:t>
                      </a: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54.5%)</a:t>
                      </a:r>
                      <a:endParaRPr kumimoji="1" lang="zh-TW" altLang="en-US" sz="1000" b="1" i="0" u="none" strike="noStrike" cap="none" normalizeH="0" baseline="0" dirty="0">
                        <a:ln>
                          <a:noFill/>
                        </a:ln>
                        <a:solidFill>
                          <a:schemeClr val="tx1"/>
                        </a:solidFill>
                        <a:effectLst/>
                        <a:latin typeface="Times New Roman" pitchFamily="18" charset="0"/>
                        <a:ea typeface="標楷體" pitchFamily="65" charset="-120"/>
                      </a:endParaRP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55%</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53.40%</a:t>
                      </a:r>
                    </a:p>
                  </a:txBody>
                  <a:tcPr marL="91445" marR="91445" marT="45597" marB="45597"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000" b="1" i="0" u="none" strike="noStrike" cap="none" normalizeH="0" baseline="0" dirty="0">
                          <a:ln>
                            <a:noFill/>
                          </a:ln>
                          <a:solidFill>
                            <a:schemeClr val="tx1"/>
                          </a:solidFill>
                          <a:effectLst/>
                          <a:latin typeface="Times New Roman" pitchFamily="18" charset="0"/>
                          <a:ea typeface="標楷體" pitchFamily="65" charset="-120"/>
                        </a:rPr>
                        <a:t>37.32%</a:t>
                      </a:r>
                    </a:p>
                  </a:txBody>
                  <a:tcPr marL="91445" marR="91445" marT="45597" marB="45597"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graphicFrame>
        <p:nvGraphicFramePr>
          <p:cNvPr id="13" name="表格 12">
            <a:extLst>
              <a:ext uri="{FF2B5EF4-FFF2-40B4-BE49-F238E27FC236}">
                <a16:creationId xmlns:a16="http://schemas.microsoft.com/office/drawing/2014/main" xmlns="" id="{1C087FDE-CF12-45B9-B49B-3B47225DFC54}"/>
              </a:ext>
            </a:extLst>
          </p:cNvPr>
          <p:cNvGraphicFramePr>
            <a:graphicFrameLocks noGrp="1"/>
          </p:cNvGraphicFramePr>
          <p:nvPr>
            <p:extLst>
              <p:ext uri="{D42A27DB-BD31-4B8C-83A1-F6EECF244321}">
                <p14:modId xmlns:p14="http://schemas.microsoft.com/office/powerpoint/2010/main" val="3324475487"/>
              </p:ext>
            </p:extLst>
          </p:nvPr>
        </p:nvGraphicFramePr>
        <p:xfrm>
          <a:off x="468313" y="5744740"/>
          <a:ext cx="8229599" cy="636588"/>
        </p:xfrm>
        <a:graphic>
          <a:graphicData uri="http://schemas.openxmlformats.org/drawingml/2006/table">
            <a:tbl>
              <a:tblPr/>
              <a:tblGrid>
                <a:gridCol w="763825">
                  <a:extLst>
                    <a:ext uri="{9D8B030D-6E8A-4147-A177-3AD203B41FA5}">
                      <a16:colId xmlns:a16="http://schemas.microsoft.com/office/drawing/2014/main" xmlns="" val="20000"/>
                    </a:ext>
                  </a:extLst>
                </a:gridCol>
                <a:gridCol w="763825">
                  <a:extLst>
                    <a:ext uri="{9D8B030D-6E8A-4147-A177-3AD203B41FA5}">
                      <a16:colId xmlns:a16="http://schemas.microsoft.com/office/drawing/2014/main" xmlns="" val="20001"/>
                    </a:ext>
                  </a:extLst>
                </a:gridCol>
                <a:gridCol w="850063">
                  <a:extLst>
                    <a:ext uri="{9D8B030D-6E8A-4147-A177-3AD203B41FA5}">
                      <a16:colId xmlns:a16="http://schemas.microsoft.com/office/drawing/2014/main" xmlns="" val="20002"/>
                    </a:ext>
                  </a:extLst>
                </a:gridCol>
                <a:gridCol w="603668">
                  <a:extLst>
                    <a:ext uri="{9D8B030D-6E8A-4147-A177-3AD203B41FA5}">
                      <a16:colId xmlns:a16="http://schemas.microsoft.com/office/drawing/2014/main" xmlns="" val="20003"/>
                    </a:ext>
                  </a:extLst>
                </a:gridCol>
                <a:gridCol w="1133418">
                  <a:extLst>
                    <a:ext uri="{9D8B030D-6E8A-4147-A177-3AD203B41FA5}">
                      <a16:colId xmlns:a16="http://schemas.microsoft.com/office/drawing/2014/main" xmlns="" val="20004"/>
                    </a:ext>
                  </a:extLst>
                </a:gridCol>
                <a:gridCol w="1121098">
                  <a:extLst>
                    <a:ext uri="{9D8B030D-6E8A-4147-A177-3AD203B41FA5}">
                      <a16:colId xmlns:a16="http://schemas.microsoft.com/office/drawing/2014/main" xmlns="" val="20005"/>
                    </a:ext>
                  </a:extLst>
                </a:gridCol>
                <a:gridCol w="1392133">
                  <a:extLst>
                    <a:ext uri="{9D8B030D-6E8A-4147-A177-3AD203B41FA5}">
                      <a16:colId xmlns:a16="http://schemas.microsoft.com/office/drawing/2014/main" xmlns="" val="20006"/>
                    </a:ext>
                  </a:extLst>
                </a:gridCol>
                <a:gridCol w="1601569">
                  <a:extLst>
                    <a:ext uri="{9D8B030D-6E8A-4147-A177-3AD203B41FA5}">
                      <a16:colId xmlns:a16="http://schemas.microsoft.com/office/drawing/2014/main" xmlns="" val="20007"/>
                    </a:ext>
                  </a:extLst>
                </a:gridCol>
              </a:tblGrid>
              <a:tr h="212196">
                <a:tc>
                  <a:txBody>
                    <a:bodyPr/>
                    <a:lstStyle/>
                    <a:p>
                      <a:pPr algn="ctr" rtl="0" fontAlgn="ctr"/>
                      <a:r>
                        <a:rPr lang="en-US" altLang="zh-TW" sz="1200" b="1" i="0" u="none" strike="noStrike" dirty="0">
                          <a:solidFill>
                            <a:srgbClr val="000000"/>
                          </a:solidFill>
                          <a:effectLst/>
                          <a:latin typeface="Times New Roman"/>
                        </a:rPr>
                        <a:t>2016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rtl="0" fontAlgn="ctr"/>
                      <a:r>
                        <a:rPr lang="zh-TW" altLang="en-US" sz="1200" b="1" i="0" u="none" strike="noStrike">
                          <a:solidFill>
                            <a:srgbClr val="FF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FF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0.9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28,351,660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FF0000"/>
                          </a:solidFill>
                          <a:effectLst/>
                          <a:latin typeface="Times New Roman"/>
                        </a:rPr>
                        <a:t>31,502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60,580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12196">
                <a:tc>
                  <a:txBody>
                    <a:bodyPr/>
                    <a:lstStyle/>
                    <a:p>
                      <a:pPr algn="ctr" rtl="0" fontAlgn="ctr"/>
                      <a:r>
                        <a:rPr lang="en-US" altLang="zh-TW" sz="1200" b="1" i="0" u="none" strike="noStrike" dirty="0">
                          <a:solidFill>
                            <a:srgbClr val="000000"/>
                          </a:solidFill>
                          <a:effectLst/>
                          <a:latin typeface="Times New Roman"/>
                        </a:rPr>
                        <a:t>2016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algn="ctr" rtl="0" fontAlgn="ctr"/>
                      <a:r>
                        <a:rPr lang="zh-TW" altLang="en-US" sz="1200" b="1" i="0" u="none" strike="noStrike">
                          <a:solidFill>
                            <a:srgbClr val="FF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FF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FF0000"/>
                          </a:solidFill>
                          <a:effectLst/>
                          <a:latin typeface="Times New Roman"/>
                        </a:rPr>
                        <a:t>626,668,619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FF0000"/>
                          </a:solidFill>
                          <a:effectLst/>
                          <a:latin typeface="Times New Roman"/>
                        </a:rPr>
                        <a:t>18,990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FF0000"/>
                          </a:solidFill>
                          <a:effectLst/>
                          <a:latin typeface="Times New Roman"/>
                        </a:rPr>
                        <a:t>36,519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12196">
                <a:tc>
                  <a:txBody>
                    <a:bodyPr/>
                    <a:lstStyle/>
                    <a:p>
                      <a:pPr algn="ctr" rtl="0" fontAlgn="ctr"/>
                      <a:r>
                        <a:rPr lang="en-US" altLang="zh-TW" sz="1200" b="1" i="0" u="none" strike="noStrike" dirty="0">
                          <a:solidFill>
                            <a:srgbClr val="000000"/>
                          </a:solidFill>
                          <a:effectLst/>
                          <a:latin typeface="Times New Roman"/>
                        </a:rPr>
                        <a:t>2017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CC"/>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60,515,020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26,311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000000"/>
                          </a:solidFill>
                          <a:effectLst/>
                          <a:latin typeface="Times New Roman"/>
                        </a:rPr>
                        <a:t>51,590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graphicFrame>
        <p:nvGraphicFramePr>
          <p:cNvPr id="14" name="表格 13">
            <a:extLst>
              <a:ext uri="{FF2B5EF4-FFF2-40B4-BE49-F238E27FC236}">
                <a16:creationId xmlns:a16="http://schemas.microsoft.com/office/drawing/2014/main" xmlns="" id="{802FD538-7B6A-4ECB-8313-50BCB3BD967A}"/>
              </a:ext>
            </a:extLst>
          </p:cNvPr>
          <p:cNvGraphicFramePr>
            <a:graphicFrameLocks noGrp="1"/>
          </p:cNvGraphicFramePr>
          <p:nvPr>
            <p:extLst>
              <p:ext uri="{D42A27DB-BD31-4B8C-83A1-F6EECF244321}">
                <p14:modId xmlns:p14="http://schemas.microsoft.com/office/powerpoint/2010/main" val="678446926"/>
              </p:ext>
            </p:extLst>
          </p:nvPr>
        </p:nvGraphicFramePr>
        <p:xfrm>
          <a:off x="468313" y="3998490"/>
          <a:ext cx="8229599" cy="1700216"/>
        </p:xfrm>
        <a:graphic>
          <a:graphicData uri="http://schemas.openxmlformats.org/drawingml/2006/table">
            <a:tbl>
              <a:tblPr/>
              <a:tblGrid>
                <a:gridCol w="763825">
                  <a:extLst>
                    <a:ext uri="{9D8B030D-6E8A-4147-A177-3AD203B41FA5}">
                      <a16:colId xmlns:a16="http://schemas.microsoft.com/office/drawing/2014/main" xmlns="" val="20000"/>
                    </a:ext>
                  </a:extLst>
                </a:gridCol>
                <a:gridCol w="763825">
                  <a:extLst>
                    <a:ext uri="{9D8B030D-6E8A-4147-A177-3AD203B41FA5}">
                      <a16:colId xmlns:a16="http://schemas.microsoft.com/office/drawing/2014/main" xmlns="" val="20001"/>
                    </a:ext>
                  </a:extLst>
                </a:gridCol>
                <a:gridCol w="850063">
                  <a:extLst>
                    <a:ext uri="{9D8B030D-6E8A-4147-A177-3AD203B41FA5}">
                      <a16:colId xmlns:a16="http://schemas.microsoft.com/office/drawing/2014/main" xmlns="" val="20002"/>
                    </a:ext>
                  </a:extLst>
                </a:gridCol>
                <a:gridCol w="603668">
                  <a:extLst>
                    <a:ext uri="{9D8B030D-6E8A-4147-A177-3AD203B41FA5}">
                      <a16:colId xmlns:a16="http://schemas.microsoft.com/office/drawing/2014/main" xmlns="" val="20003"/>
                    </a:ext>
                  </a:extLst>
                </a:gridCol>
                <a:gridCol w="1133418">
                  <a:extLst>
                    <a:ext uri="{9D8B030D-6E8A-4147-A177-3AD203B41FA5}">
                      <a16:colId xmlns:a16="http://schemas.microsoft.com/office/drawing/2014/main" xmlns="" val="20004"/>
                    </a:ext>
                  </a:extLst>
                </a:gridCol>
                <a:gridCol w="1121098">
                  <a:extLst>
                    <a:ext uri="{9D8B030D-6E8A-4147-A177-3AD203B41FA5}">
                      <a16:colId xmlns:a16="http://schemas.microsoft.com/office/drawing/2014/main" xmlns="" val="20005"/>
                    </a:ext>
                  </a:extLst>
                </a:gridCol>
                <a:gridCol w="1392133">
                  <a:extLst>
                    <a:ext uri="{9D8B030D-6E8A-4147-A177-3AD203B41FA5}">
                      <a16:colId xmlns:a16="http://schemas.microsoft.com/office/drawing/2014/main" xmlns="" val="20006"/>
                    </a:ext>
                  </a:extLst>
                </a:gridCol>
                <a:gridCol w="1601569">
                  <a:extLst>
                    <a:ext uri="{9D8B030D-6E8A-4147-A177-3AD203B41FA5}">
                      <a16:colId xmlns:a16="http://schemas.microsoft.com/office/drawing/2014/main" xmlns="" val="20007"/>
                    </a:ext>
                  </a:extLst>
                </a:gridCol>
              </a:tblGrid>
              <a:tr h="212527">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資料年度</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進口國別</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廠牌</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機組數</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裝置容量</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en-US" sz="1200" b="1" i="0" u="none" strike="noStrike" dirty="0">
                          <a:solidFill>
                            <a:srgbClr val="000000"/>
                          </a:solidFill>
                          <a:effectLst/>
                          <a:latin typeface="標楷體" panose="03000509000000000000" pitchFamily="65" charset="-120"/>
                          <a:ea typeface="標楷體" panose="03000509000000000000" pitchFamily="65" charset="-120"/>
                        </a:rPr>
                        <a:t>MW)</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完稅價格</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元</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單位價格</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元</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瓩</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設置成本推估</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元</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r>
                        <a:rPr lang="zh-TW" altLang="en-US" sz="1200" b="1" i="0" u="none" strike="noStrike" dirty="0">
                          <a:solidFill>
                            <a:srgbClr val="000000"/>
                          </a:solidFill>
                          <a:effectLst/>
                          <a:latin typeface="標楷體" panose="03000509000000000000" pitchFamily="65" charset="-120"/>
                          <a:ea typeface="標楷體" panose="03000509000000000000" pitchFamily="65" charset="-120"/>
                        </a:rPr>
                        <a:t>瓩</a:t>
                      </a:r>
                      <a:r>
                        <a:rPr lang="en-US" altLang="zh-TW" sz="1200" b="1" i="0" u="none" strike="noStrike" dirty="0">
                          <a:solidFill>
                            <a:srgbClr val="000000"/>
                          </a:solidFill>
                          <a:effectLst/>
                          <a:latin typeface="標楷體" panose="03000509000000000000" pitchFamily="65" charset="-120"/>
                          <a:ea typeface="標楷體" panose="03000509000000000000" pitchFamily="65" charset="-120"/>
                        </a:rPr>
                        <a: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212527">
                <a:tc>
                  <a:txBody>
                    <a:bodyPr/>
                    <a:lstStyle/>
                    <a:p>
                      <a:pPr algn="ctr" rtl="0" fontAlgn="ctr"/>
                      <a:r>
                        <a:rPr lang="en-US" altLang="zh-TW" sz="1200" b="1" i="0" u="none" strike="noStrike" dirty="0">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dirty="0">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61,092,024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26,562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51,080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12527">
                <a:tc>
                  <a:txBody>
                    <a:bodyPr/>
                    <a:lstStyle/>
                    <a:p>
                      <a:pPr algn="ctr" rtl="0" fontAlgn="ctr"/>
                      <a:r>
                        <a:rPr lang="en-US" altLang="zh-TW" sz="1200" b="1" i="0" u="none" strike="noStrike">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61,092,024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26,562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51,080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12527">
                <a:tc>
                  <a:txBody>
                    <a:bodyPr/>
                    <a:lstStyle/>
                    <a:p>
                      <a:pPr algn="ctr" rtl="0" fontAlgn="ctr"/>
                      <a:r>
                        <a:rPr lang="en-US" altLang="zh-TW" sz="1200" b="1" i="0" u="none" strike="noStrike" dirty="0">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000000"/>
                          </a:solidFill>
                          <a:effectLst/>
                          <a:latin typeface="Times New Roman"/>
                        </a:rPr>
                        <a:t>71,059,150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30,895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59,414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12527">
                <a:tc>
                  <a:txBody>
                    <a:bodyPr/>
                    <a:lstStyle/>
                    <a:p>
                      <a:pPr algn="ctr" rtl="0" fontAlgn="ctr"/>
                      <a:r>
                        <a:rPr lang="en-US" altLang="zh-TW" sz="1200" b="1" i="0" u="none" strike="noStrike">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66,302,671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28,827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55,437</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12527">
                <a:tc>
                  <a:txBody>
                    <a:bodyPr/>
                    <a:lstStyle/>
                    <a:p>
                      <a:pPr algn="ctr" rtl="0" fontAlgn="ctr"/>
                      <a:r>
                        <a:rPr lang="en-US" altLang="zh-TW" sz="1200" b="1" i="0" u="none" strike="noStrike">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65,615,580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28,529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54,863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12527">
                <a:tc>
                  <a:txBody>
                    <a:bodyPr/>
                    <a:lstStyle/>
                    <a:p>
                      <a:pPr algn="ctr" rtl="0" fontAlgn="ctr"/>
                      <a:r>
                        <a:rPr lang="en-US" altLang="zh-TW" sz="1200" b="1" i="0" u="none" strike="noStrike">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000000"/>
                          </a:solidFill>
                          <a:effectLst/>
                          <a:latin typeface="Times New Roman"/>
                        </a:rPr>
                        <a:t>62,137,550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27,016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51,954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12527">
                <a:tc>
                  <a:txBody>
                    <a:bodyPr/>
                    <a:lstStyle/>
                    <a:p>
                      <a:pPr algn="ctr" rtl="0" fontAlgn="ctr"/>
                      <a:r>
                        <a:rPr lang="en-US" altLang="zh-TW" sz="1200" b="1" i="0" u="none" strike="noStrike">
                          <a:solidFill>
                            <a:srgbClr val="000000"/>
                          </a:solidFill>
                          <a:effectLst/>
                          <a:latin typeface="Times New Roman" panose="02020603050405020304" pitchFamily="18" charset="0"/>
                          <a:ea typeface="新細明體" panose="02020500000000000000" pitchFamily="18" charset="-120"/>
                        </a:rPr>
                        <a:t>2015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rtl="0" fontAlgn="ctr"/>
                      <a:r>
                        <a:rPr lang="zh-TW" altLang="en-US" sz="1200" b="1" i="0" u="none" strike="noStrike">
                          <a:solidFill>
                            <a:srgbClr val="000000"/>
                          </a:solidFill>
                          <a:effectLst/>
                          <a:latin typeface="標楷體"/>
                        </a:rPr>
                        <a:t>德國</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200" b="1" i="0" u="none" strike="noStrike">
                          <a:solidFill>
                            <a:srgbClr val="000000"/>
                          </a:solidFill>
                          <a:effectLst/>
                          <a:latin typeface="Times New Roman"/>
                        </a:rPr>
                        <a:t>ENERCON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60,865,525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a:solidFill>
                            <a:srgbClr val="000000"/>
                          </a:solidFill>
                          <a:effectLst/>
                          <a:latin typeface="Times New Roman"/>
                        </a:rPr>
                        <a:t>26,463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zh-TW" sz="1200" b="1" i="0" u="none" strike="noStrike" dirty="0">
                          <a:solidFill>
                            <a:srgbClr val="000000"/>
                          </a:solidFill>
                          <a:effectLst/>
                          <a:latin typeface="Times New Roman"/>
                        </a:rPr>
                        <a:t>50,891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15" name="矩形 7">
            <a:extLst>
              <a:ext uri="{FF2B5EF4-FFF2-40B4-BE49-F238E27FC236}">
                <a16:creationId xmlns:a16="http://schemas.microsoft.com/office/drawing/2014/main" xmlns="" id="{BA6D2193-4091-416E-83C5-6D01BD5A4CF3}"/>
              </a:ext>
            </a:extLst>
          </p:cNvPr>
          <p:cNvSpPr>
            <a:spLocks noChangeArrowheads="1"/>
          </p:cNvSpPr>
          <p:nvPr/>
        </p:nvSpPr>
        <p:spPr bwMode="auto">
          <a:xfrm>
            <a:off x="266700" y="6413326"/>
            <a:ext cx="8769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47675" indent="-447675">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lnSpc>
                <a:spcPts val="1200"/>
              </a:lnSpc>
            </a:pPr>
            <a:r>
              <a:rPr kumimoji="0" lang="zh-TW" altLang="en-US" sz="1200" b="1" dirty="0">
                <a:solidFill>
                  <a:srgbClr val="000000"/>
                </a:solidFill>
                <a:latin typeface="Times New Roman" panose="02020603050405020304" pitchFamily="18" charset="0"/>
                <a:ea typeface="標楷體" panose="03000509000000000000" pitchFamily="65" charset="-120"/>
              </a:rPr>
              <a:t>註</a:t>
            </a:r>
            <a:r>
              <a:rPr kumimoji="0" lang="en-US" altLang="zh-TW" sz="1200" b="1" dirty="0">
                <a:solidFill>
                  <a:srgbClr val="000000"/>
                </a:solidFill>
                <a:latin typeface="Times New Roman" panose="02020603050405020304" pitchFamily="18" charset="0"/>
                <a:ea typeface="標楷體" panose="03000509000000000000" pitchFamily="65" charset="-120"/>
              </a:rPr>
              <a:t>1</a:t>
            </a:r>
            <a:r>
              <a:rPr kumimoji="0" lang="zh-TW" altLang="en-US" sz="1200" b="1" dirty="0">
                <a:solidFill>
                  <a:srgbClr val="000000"/>
                </a:solidFill>
                <a:latin typeface="Times New Roman" panose="02020603050405020304" pitchFamily="18" charset="0"/>
                <a:ea typeface="標楷體" panose="03000509000000000000" pitchFamily="65" charset="-120"/>
              </a:rPr>
              <a:t>：風力發電機組設備包含葉片、輪殼、發電機、機艙上部、機艙下部與特殊訂製模組。</a:t>
            </a:r>
          </a:p>
          <a:p>
            <a:pPr eaLnBrk="1" hangingPunct="1">
              <a:lnSpc>
                <a:spcPts val="1200"/>
              </a:lnSpc>
            </a:pPr>
            <a:r>
              <a:rPr kumimoji="0" lang="zh-TW" altLang="en-US" sz="1200" b="1" dirty="0">
                <a:solidFill>
                  <a:srgbClr val="000000"/>
                </a:solidFill>
                <a:latin typeface="Times New Roman" panose="02020603050405020304" pitchFamily="18" charset="0"/>
                <a:ea typeface="標楷體" panose="03000509000000000000" pitchFamily="65" charset="-120"/>
              </a:rPr>
              <a:t>註</a:t>
            </a:r>
            <a:r>
              <a:rPr kumimoji="0" lang="en-US" altLang="zh-TW" sz="1200" b="1" dirty="0">
                <a:solidFill>
                  <a:srgbClr val="000000"/>
                </a:solidFill>
                <a:latin typeface="Times New Roman" panose="02020603050405020304" pitchFamily="18" charset="0"/>
                <a:ea typeface="標楷體" panose="03000509000000000000" pitchFamily="65" charset="-120"/>
              </a:rPr>
              <a:t>2</a:t>
            </a:r>
            <a:r>
              <a:rPr kumimoji="0" lang="zh-TW" altLang="en-US" sz="1200" b="1" dirty="0">
                <a:solidFill>
                  <a:srgbClr val="000000"/>
                </a:solidFill>
                <a:latin typeface="Times New Roman" panose="02020603050405020304" pitchFamily="18" charset="0"/>
                <a:ea typeface="標楷體" panose="03000509000000000000" pitchFamily="65" charset="-120"/>
              </a:rPr>
              <a:t>：根據</a:t>
            </a:r>
            <a:r>
              <a:rPr kumimoji="0" lang="en-US" altLang="zh-TW" sz="1200" b="1" dirty="0">
                <a:solidFill>
                  <a:srgbClr val="000000"/>
                </a:solidFill>
                <a:latin typeface="Times New Roman" panose="02020603050405020304" pitchFamily="18" charset="0"/>
                <a:ea typeface="標楷體" panose="03000509000000000000" pitchFamily="65" charset="-120"/>
              </a:rPr>
              <a:t>2015</a:t>
            </a:r>
            <a:r>
              <a:rPr kumimoji="0" lang="zh-TW" altLang="en-US" sz="1200" b="1" dirty="0">
                <a:solidFill>
                  <a:srgbClr val="000000"/>
                </a:solidFill>
                <a:latin typeface="Times New Roman" panose="02020603050405020304" pitchFamily="18" charset="0"/>
                <a:ea typeface="標楷體" panose="03000509000000000000" pitchFamily="65" charset="-120"/>
              </a:rPr>
              <a:t>年以前之國內外各項報告數據，風力機組成本占期初設置成本比例平均為</a:t>
            </a:r>
            <a:r>
              <a:rPr kumimoji="0" lang="en-US" altLang="zh-TW" sz="1200" b="1" dirty="0">
                <a:solidFill>
                  <a:srgbClr val="000000"/>
                </a:solidFill>
                <a:latin typeface="Times New Roman" panose="02020603050405020304" pitchFamily="18" charset="0"/>
                <a:ea typeface="標楷體" panose="03000509000000000000" pitchFamily="65" charset="-120"/>
              </a:rPr>
              <a:t>52%</a:t>
            </a:r>
            <a:r>
              <a:rPr kumimoji="0" lang="zh-TW" altLang="en-US" sz="1200" b="1" dirty="0">
                <a:solidFill>
                  <a:srgbClr val="000000"/>
                </a:solidFill>
                <a:latin typeface="Times New Roman" panose="02020603050405020304" pitchFamily="18" charset="0"/>
                <a:ea typeface="標楷體" panose="03000509000000000000" pitchFamily="65" charset="-120"/>
              </a:rPr>
              <a:t>，</a:t>
            </a:r>
            <a:r>
              <a:rPr kumimoji="0" lang="en-US" altLang="zh-TW" sz="1200" b="1" dirty="0">
                <a:solidFill>
                  <a:srgbClr val="000000"/>
                </a:solidFill>
                <a:latin typeface="Times New Roman" panose="02020603050405020304" pitchFamily="18" charset="0"/>
                <a:ea typeface="標楷體" panose="03000509000000000000" pitchFamily="65" charset="-120"/>
              </a:rPr>
              <a:t>2017</a:t>
            </a:r>
            <a:r>
              <a:rPr kumimoji="0" lang="zh-TW" altLang="en-US" sz="1200" b="1" dirty="0">
                <a:solidFill>
                  <a:srgbClr val="000000"/>
                </a:solidFill>
                <a:latin typeface="Times New Roman" panose="02020603050405020304" pitchFamily="18" charset="0"/>
                <a:ea typeface="標楷體" panose="03000509000000000000" pitchFamily="65" charset="-120"/>
              </a:rPr>
              <a:t>年更新數據後平均則為</a:t>
            </a:r>
            <a:r>
              <a:rPr kumimoji="0" lang="en-US" altLang="zh-TW" sz="1200" b="1" dirty="0">
                <a:solidFill>
                  <a:srgbClr val="000000"/>
                </a:solidFill>
                <a:latin typeface="Times New Roman" panose="02020603050405020304" pitchFamily="18" charset="0"/>
                <a:ea typeface="標楷體" panose="03000509000000000000" pitchFamily="65" charset="-120"/>
              </a:rPr>
              <a:t>51%</a:t>
            </a:r>
            <a:r>
              <a:rPr kumimoji="0" lang="zh-TW" altLang="en-US" sz="1200" b="1" dirty="0">
                <a:solidFill>
                  <a:srgbClr val="000000"/>
                </a:solidFill>
                <a:latin typeface="Times New Roman" panose="02020603050405020304" pitchFamily="18" charset="0"/>
                <a:ea typeface="標楷體" panose="03000509000000000000" pitchFamily="65" charset="-120"/>
              </a:rPr>
              <a:t>。</a:t>
            </a:r>
            <a:endParaRPr kumimoji="0" lang="en-US" altLang="zh-TW" sz="1200" b="1" dirty="0">
              <a:solidFill>
                <a:srgbClr val="000000"/>
              </a:solidFill>
              <a:latin typeface="Times New Roman" panose="02020603050405020304" pitchFamily="18" charset="0"/>
              <a:ea typeface="標楷體" panose="03000509000000000000" pitchFamily="65" charset="-120"/>
            </a:endParaRPr>
          </a:p>
        </p:txBody>
      </p:sp>
    </p:spTree>
    <p:extLst>
      <p:ext uri="{BB962C8B-B14F-4D97-AF65-F5344CB8AC3E}">
        <p14:creationId xmlns:p14="http://schemas.microsoft.com/office/powerpoint/2010/main" val="206962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73E3FD44-A2CE-4D02-86BD-0AB10A1104C7}" type="slidenum">
              <a:rPr lang="en-US" altLang="zh-TW" sz="1400" b="0">
                <a:solidFill>
                  <a:srgbClr val="000000"/>
                </a:solidFill>
              </a:rPr>
              <a:pPr algn="r" eaLnBrk="1" hangingPunct="1"/>
              <a:t>14</a:t>
            </a:fld>
            <a:endParaRPr lang="en-US" altLang="zh-TW" sz="1400" b="0">
              <a:solidFill>
                <a:srgbClr val="000000"/>
              </a:solidFill>
            </a:endParaRPr>
          </a:p>
        </p:txBody>
      </p:sp>
      <p:sp>
        <p:nvSpPr>
          <p:cNvPr id="30723" name="文字方塊 5"/>
          <p:cNvSpPr txBox="1">
            <a:spLocks noChangeArrowheads="1"/>
          </p:cNvSpPr>
          <p:nvPr/>
        </p:nvSpPr>
        <p:spPr bwMode="auto">
          <a:xfrm>
            <a:off x="250825" y="827920"/>
            <a:ext cx="8641655" cy="6047809"/>
          </a:xfrm>
          <a:prstGeom prst="rect">
            <a:avLst/>
          </a:prstGeom>
          <a:noFill/>
          <a:ln>
            <a:noFill/>
          </a:ln>
          <a:extLst/>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eaLnBrk="0" hangingPunct="0">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瓩以上</a:t>
            </a:r>
            <a:endParaRPr kumimoji="0" lang="en-US" altLang="zh-TW" sz="2400" dirty="0">
              <a:solidFill>
                <a:srgbClr val="C00000"/>
              </a:solidFill>
              <a:latin typeface="Times New Roman" pitchFamily="18" charset="0"/>
              <a:ea typeface="標楷體" pitchFamily="65" charset="-120"/>
            </a:endParaRPr>
          </a:p>
          <a:p>
            <a:pPr eaLnBrk="0" hangingPunct="0">
              <a:spcBef>
                <a:spcPts val="0"/>
              </a:spcBef>
              <a:spcAft>
                <a:spcPts val="0"/>
              </a:spcAft>
              <a:defRPr/>
            </a:pPr>
            <a:r>
              <a:rPr lang="en-US" altLang="zh-TW" sz="2400" dirty="0">
                <a:solidFill>
                  <a:srgbClr val="C00000"/>
                </a:solidFill>
                <a:latin typeface="Times New Roman" pitchFamily="18" charset="0"/>
                <a:ea typeface="標楷體" pitchFamily="65" charset="-120"/>
              </a:rPr>
              <a:t>2.</a:t>
            </a:r>
            <a:r>
              <a:rPr lang="zh-TW" altLang="en-US" sz="2400" dirty="0">
                <a:solidFill>
                  <a:srgbClr val="C00000"/>
                </a:solidFill>
                <a:latin typeface="Times New Roman" pitchFamily="18" charset="0"/>
                <a:ea typeface="標楷體" pitchFamily="65" charset="-120"/>
              </a:rPr>
              <a:t>年運轉維護費</a:t>
            </a:r>
            <a:endParaRPr kumimoji="0" lang="en-US" altLang="zh-TW" sz="2400" dirty="0">
              <a:solidFill>
                <a:srgbClr val="000099"/>
              </a:solidFill>
              <a:latin typeface="Times New Roman" pitchFamily="18" charset="0"/>
              <a:ea typeface="標楷體" pitchFamily="65" charset="-120"/>
            </a:endParaRPr>
          </a:p>
          <a:p>
            <a:pPr marL="360363" indent="-360363" algn="just">
              <a:spcBef>
                <a:spcPts val="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年度審定會使用參數值：占期初設置成本</a:t>
            </a:r>
            <a:r>
              <a:rPr lang="en-US" altLang="zh-TW" sz="2000" dirty="0">
                <a:solidFill>
                  <a:srgbClr val="000099"/>
                </a:solidFill>
                <a:latin typeface="Times New Roman" pitchFamily="18" charset="0"/>
                <a:ea typeface="標楷體" pitchFamily="65" charset="-120"/>
              </a:rPr>
              <a:t>2.97% (</a:t>
            </a:r>
            <a:r>
              <a:rPr lang="zh-TW" altLang="en-US" sz="2000" dirty="0">
                <a:solidFill>
                  <a:srgbClr val="000099"/>
                </a:solidFill>
                <a:latin typeface="Times New Roman" pitchFamily="18" charset="0"/>
                <a:ea typeface="標楷體" pitchFamily="65" charset="-120"/>
              </a:rPr>
              <a:t>無安裝或具備</a:t>
            </a:r>
            <a:r>
              <a:rPr lang="en-US" altLang="zh-TW" sz="2000" dirty="0">
                <a:solidFill>
                  <a:srgbClr val="000099"/>
                </a:solidFill>
                <a:latin typeface="Times New Roman" pitchFamily="18" charset="0"/>
                <a:ea typeface="標楷體" pitchFamily="65" charset="-120"/>
              </a:rPr>
              <a:t>LVRT</a:t>
            </a:r>
            <a:r>
              <a:rPr lang="zh-TW" altLang="en-US" sz="2000" dirty="0">
                <a:solidFill>
                  <a:srgbClr val="000099"/>
                </a:solidFill>
                <a:latin typeface="Times New Roman" pitchFamily="18" charset="0"/>
                <a:ea typeface="標楷體" pitchFamily="65" charset="-120"/>
              </a:rPr>
              <a:t>者為</a:t>
            </a:r>
            <a:r>
              <a:rPr lang="en-US" altLang="zh-TW" sz="2000" dirty="0">
                <a:solidFill>
                  <a:srgbClr val="000099"/>
                </a:solidFill>
                <a:latin typeface="Times New Roman" pitchFamily="18" charset="0"/>
                <a:ea typeface="標楷體" pitchFamily="65" charset="-120"/>
              </a:rPr>
              <a:t>3.02%)</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1,683</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 </a:t>
            </a:r>
            <a:endParaRPr lang="en-US" altLang="zh-TW" sz="2000" dirty="0">
              <a:solidFill>
                <a:srgbClr val="000099"/>
              </a:solidFill>
              <a:latin typeface="Times New Roman" pitchFamily="18" charset="0"/>
              <a:ea typeface="標楷體" pitchFamily="65" charset="-120"/>
            </a:endParaRPr>
          </a:p>
          <a:p>
            <a:pPr marL="360363" indent="-360363" algn="just">
              <a:spcBef>
                <a:spcPts val="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年度第二次審定會決議數值：占期初設置成本</a:t>
            </a:r>
            <a:r>
              <a:rPr lang="en-US" altLang="zh-TW" sz="2000" dirty="0">
                <a:solidFill>
                  <a:srgbClr val="000099"/>
                </a:solidFill>
                <a:latin typeface="Times New Roman" pitchFamily="18" charset="0"/>
                <a:ea typeface="標楷體" pitchFamily="65" charset="-120"/>
              </a:rPr>
              <a:t>3.23%(</a:t>
            </a:r>
            <a:r>
              <a:rPr lang="zh-TW" altLang="en-US" sz="2000" dirty="0">
                <a:solidFill>
                  <a:srgbClr val="000099"/>
                </a:solidFill>
                <a:latin typeface="Times New Roman" pitchFamily="18" charset="0"/>
                <a:ea typeface="標楷體" pitchFamily="65" charset="-120"/>
              </a:rPr>
              <a:t>無安裝或具備</a:t>
            </a:r>
            <a:r>
              <a:rPr lang="en-US" altLang="zh-TW" sz="2000" dirty="0">
                <a:solidFill>
                  <a:srgbClr val="000099"/>
                </a:solidFill>
                <a:latin typeface="Times New Roman" pitchFamily="18" charset="0"/>
                <a:ea typeface="標楷體" pitchFamily="65" charset="-120"/>
              </a:rPr>
              <a:t>LVRT</a:t>
            </a:r>
            <a:r>
              <a:rPr lang="zh-TW" altLang="en-US" sz="2000" dirty="0">
                <a:solidFill>
                  <a:srgbClr val="000099"/>
                </a:solidFill>
                <a:latin typeface="Times New Roman" pitchFamily="18" charset="0"/>
                <a:ea typeface="標楷體" pitchFamily="65" charset="-120"/>
              </a:rPr>
              <a:t>者為</a:t>
            </a:r>
            <a:r>
              <a:rPr lang="en-US" altLang="zh-TW" sz="2000" dirty="0">
                <a:solidFill>
                  <a:srgbClr val="000099"/>
                </a:solidFill>
                <a:latin typeface="Times New Roman" pitchFamily="18" charset="0"/>
                <a:ea typeface="標楷體" pitchFamily="65" charset="-120"/>
              </a:rPr>
              <a:t>3.29%)</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1,800</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marL="176213" indent="-176213" algn="just" eaLnBrk="0" hangingPunct="0">
              <a:spcBef>
                <a:spcPts val="0"/>
              </a:spcBef>
              <a:spcAft>
                <a:spcPts val="0"/>
              </a:spcAft>
              <a:defRPr/>
            </a:pPr>
            <a:r>
              <a:rPr lang="en-US" altLang="zh-TW" sz="2000" dirty="0">
                <a:solidFill>
                  <a:srgbClr val="000099"/>
                </a:solidFill>
                <a:latin typeface="Times New Roman" pitchFamily="18" charset="0"/>
                <a:ea typeface="標楷體" pitchFamily="65" charset="-120"/>
              </a:rPr>
              <a:t>(3)</a:t>
            </a:r>
            <a:r>
              <a:rPr lang="zh-TW" altLang="zh-TW" sz="2000" dirty="0">
                <a:solidFill>
                  <a:srgbClr val="000099"/>
                </a:solidFill>
                <a:latin typeface="Times New Roman" pitchFamily="18" charset="0"/>
                <a:ea typeface="標楷體" pitchFamily="65" charset="-120"/>
              </a:rPr>
              <a:t>資料</a:t>
            </a:r>
            <a:r>
              <a:rPr lang="zh-TW" altLang="en-US" sz="2000" dirty="0">
                <a:solidFill>
                  <a:srgbClr val="000099"/>
                </a:solidFill>
                <a:latin typeface="Times New Roman" pitchFamily="18" charset="0"/>
                <a:ea typeface="標楷體" pitchFamily="65" charset="-120"/>
              </a:rPr>
              <a:t>參採說明</a:t>
            </a:r>
            <a:endParaRPr lang="en-US" altLang="zh-TW" sz="2000" dirty="0">
              <a:solidFill>
                <a:srgbClr val="000099"/>
              </a:solidFill>
              <a:latin typeface="Times New Roman" pitchFamily="18" charset="0"/>
              <a:ea typeface="標楷體" pitchFamily="65" charset="-120"/>
            </a:endParaRPr>
          </a:p>
          <a:p>
            <a:pPr marL="447675" lvl="0" indent="-271463" algn="just">
              <a:spcBef>
                <a:spcPts val="0"/>
              </a:spcBef>
              <a:spcAft>
                <a:spcPts val="30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kumimoji="0" lang="zh-TW" altLang="en-US" sz="1800" dirty="0">
                <a:solidFill>
                  <a:srgbClr val="000000"/>
                </a:solidFill>
                <a:latin typeface="Times New Roman" pitchFamily="18" charset="0"/>
                <a:ea typeface="標楷體" pitchFamily="65" charset="-120"/>
                <a:cs typeface="Times New Roman" pitchFamily="18" charset="0"/>
              </a:rPr>
              <a:t>根據民營業者提供所屬子公司長期保修合約費用及</a:t>
            </a:r>
            <a:r>
              <a:rPr kumimoji="0" lang="en-US" altLang="zh-TW" sz="1800" dirty="0">
                <a:solidFill>
                  <a:srgbClr val="000000"/>
                </a:solidFill>
                <a:latin typeface="Times New Roman" pitchFamily="18" charset="0"/>
                <a:ea typeface="標楷體" pitchFamily="65" charset="-120"/>
                <a:cs typeface="Times New Roman" pitchFamily="18" charset="0"/>
              </a:rPr>
              <a:t>104</a:t>
            </a:r>
            <a:r>
              <a:rPr kumimoji="0" lang="zh-TW" altLang="en-US" sz="1800" dirty="0">
                <a:solidFill>
                  <a:srgbClr val="000000"/>
                </a:solidFill>
                <a:latin typeface="Times New Roman" pitchFamily="18" charset="0"/>
                <a:ea typeface="標楷體" pitchFamily="65" charset="-120"/>
                <a:cs typeface="Times New Roman" pitchFamily="18" charset="0"/>
              </a:rPr>
              <a:t>年運轉維護費相關財報資料，經調整全年平均運轉機組數，重新計算保修費用，並剔除未明確佐證之手寫數值及其他雜費</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交際費、植栽、郵電費、稅捐、匯費</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後，於考量物價上漲因素</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以物價上漲率</a:t>
            </a:r>
            <a:r>
              <a:rPr kumimoji="0" lang="en-US" altLang="zh-TW" sz="1800" dirty="0">
                <a:solidFill>
                  <a:srgbClr val="000000"/>
                </a:solidFill>
                <a:latin typeface="Times New Roman" pitchFamily="18" charset="0"/>
                <a:ea typeface="標楷體" pitchFamily="65" charset="-120"/>
                <a:cs typeface="Times New Roman" pitchFamily="18" charset="0"/>
              </a:rPr>
              <a:t>2%</a:t>
            </a:r>
            <a:r>
              <a:rPr kumimoji="0" lang="zh-TW" altLang="en-US" sz="1800" dirty="0">
                <a:solidFill>
                  <a:srgbClr val="000000"/>
                </a:solidFill>
                <a:latin typeface="Times New Roman" pitchFamily="18" charset="0"/>
                <a:ea typeface="標楷體" pitchFamily="65" charset="-120"/>
                <a:cs typeface="Times New Roman" pitchFamily="18" charset="0"/>
              </a:rPr>
              <a:t>計算</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下，計算</a:t>
            </a:r>
            <a:r>
              <a:rPr kumimoji="0" lang="en-US" altLang="zh-TW" sz="1800" dirty="0">
                <a:solidFill>
                  <a:srgbClr val="000000"/>
                </a:solidFill>
                <a:latin typeface="Times New Roman" pitchFamily="18" charset="0"/>
                <a:ea typeface="標楷體" pitchFamily="65" charset="-120"/>
                <a:cs typeface="Times New Roman" pitchFamily="18" charset="0"/>
              </a:rPr>
              <a:t>20</a:t>
            </a:r>
            <a:r>
              <a:rPr kumimoji="0" lang="zh-TW" altLang="en-US" sz="1800" dirty="0">
                <a:solidFill>
                  <a:srgbClr val="000000"/>
                </a:solidFill>
                <a:latin typeface="Times New Roman" pitchFamily="18" charset="0"/>
                <a:ea typeface="標楷體" pitchFamily="65" charset="-120"/>
                <a:cs typeface="Times New Roman" pitchFamily="18" charset="0"/>
              </a:rPr>
              <a:t>年均化之運轉維護費為</a:t>
            </a:r>
            <a:r>
              <a:rPr kumimoji="0" lang="en-US" altLang="zh-TW" sz="1800" u="sng" dirty="0">
                <a:solidFill>
                  <a:srgbClr val="FF0000"/>
                </a:solidFill>
                <a:latin typeface="Times New Roman" pitchFamily="18" charset="0"/>
                <a:ea typeface="標楷體" pitchFamily="65" charset="-120"/>
                <a:cs typeface="Times New Roman" pitchFamily="18" charset="0"/>
              </a:rPr>
              <a:t>0.8321</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度</a:t>
            </a:r>
            <a:r>
              <a:rPr kumimoji="0" lang="zh-TW" altLang="en-US" sz="1800" dirty="0">
                <a:solidFill>
                  <a:srgbClr val="000000"/>
                </a:solidFill>
                <a:latin typeface="Times New Roman" pitchFamily="18" charset="0"/>
                <a:ea typeface="標楷體" pitchFamily="65" charset="-120"/>
                <a:cs typeface="Times New Roman" pitchFamily="18" charset="0"/>
              </a:rPr>
              <a:t>，其中</a:t>
            </a:r>
            <a:r>
              <a:rPr kumimoji="0" lang="en-US" altLang="zh-TW" sz="1800" dirty="0">
                <a:solidFill>
                  <a:srgbClr val="000000"/>
                </a:solidFill>
                <a:latin typeface="Times New Roman" pitchFamily="18" charset="0"/>
                <a:ea typeface="標楷體" pitchFamily="65" charset="-120"/>
                <a:cs typeface="Times New Roman" pitchFamily="18" charset="0"/>
              </a:rPr>
              <a:t>20</a:t>
            </a:r>
            <a:r>
              <a:rPr kumimoji="0" lang="zh-TW" altLang="en-US" sz="1800" dirty="0">
                <a:solidFill>
                  <a:srgbClr val="000000"/>
                </a:solidFill>
                <a:latin typeface="Times New Roman" pitchFamily="18" charset="0"/>
                <a:ea typeface="標楷體" pitchFamily="65" charset="-120"/>
                <a:cs typeface="Times New Roman" pitchFamily="18" charset="0"/>
              </a:rPr>
              <a:t>年均化之土地租金與地方回饋金為</a:t>
            </a:r>
            <a:r>
              <a:rPr kumimoji="0" lang="en-US" altLang="zh-TW" sz="1800" dirty="0">
                <a:solidFill>
                  <a:srgbClr val="000000"/>
                </a:solidFill>
                <a:latin typeface="Times New Roman" pitchFamily="18" charset="0"/>
                <a:ea typeface="標楷體" pitchFamily="65" charset="-120"/>
                <a:cs typeface="Times New Roman" pitchFamily="18" charset="0"/>
              </a:rPr>
              <a:t>0.0351</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度。</a:t>
            </a:r>
            <a:endParaRPr kumimoji="0"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a:spcBef>
                <a:spcPts val="0"/>
              </a:spcBef>
              <a:spcAft>
                <a:spcPts val="30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蒐集台電公司近</a:t>
            </a:r>
            <a:r>
              <a:rPr lang="en-US" altLang="zh-TW" sz="1800" dirty="0">
                <a:solidFill>
                  <a:srgbClr val="000000"/>
                </a:solidFill>
                <a:latin typeface="Times New Roman" pitchFamily="18" charset="0"/>
                <a:ea typeface="標楷體" pitchFamily="65" charset="-120"/>
                <a:cs typeface="Times New Roman" pitchFamily="18" charset="0"/>
              </a:rPr>
              <a:t>3</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(103-105</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有含括重件更換之保修合約資料共</a:t>
            </a:r>
            <a:r>
              <a:rPr lang="en-US" altLang="zh-TW" sz="1800" dirty="0">
                <a:solidFill>
                  <a:srgbClr val="000000"/>
                </a:solidFill>
                <a:latin typeface="Times New Roman" pitchFamily="18" charset="0"/>
                <a:ea typeface="標楷體" pitchFamily="65" charset="-120"/>
                <a:cs typeface="Times New Roman" pitchFamily="18" charset="0"/>
              </a:rPr>
              <a:t>4</a:t>
            </a:r>
            <a:r>
              <a:rPr lang="zh-TW" altLang="en-US" sz="1800" dirty="0">
                <a:solidFill>
                  <a:srgbClr val="000000"/>
                </a:solidFill>
                <a:latin typeface="Times New Roman" pitchFamily="18" charset="0"/>
                <a:ea typeface="標楷體" pitchFamily="65" charset="-120"/>
                <a:cs typeface="Times New Roman" pitchFamily="18" charset="0"/>
              </a:rPr>
              <a:t>筆，並利用</a:t>
            </a:r>
            <a:r>
              <a:rPr lang="en-US" altLang="zh-TW" sz="1800" dirty="0">
                <a:solidFill>
                  <a:srgbClr val="000000"/>
                </a:solidFill>
                <a:latin typeface="Times New Roman" pitchFamily="18" charset="0"/>
                <a:ea typeface="標楷體" pitchFamily="65" charset="-120"/>
                <a:cs typeface="Times New Roman" pitchFamily="18" charset="0"/>
              </a:rPr>
              <a:t>105</a:t>
            </a:r>
            <a:r>
              <a:rPr lang="zh-TW" altLang="en-US" sz="1800" dirty="0">
                <a:solidFill>
                  <a:srgbClr val="000000"/>
                </a:solidFill>
                <a:latin typeface="Times New Roman" pitchFamily="18" charset="0"/>
                <a:ea typeface="標楷體" pitchFamily="65" charset="-120"/>
                <a:cs typeface="Times New Roman" pitchFamily="18" charset="0"/>
              </a:rPr>
              <a:t>年發電量資料換算發電量加權平均保修費用為</a:t>
            </a:r>
            <a:r>
              <a:rPr lang="en-US" altLang="zh-TW" sz="1800" dirty="0">
                <a:solidFill>
                  <a:srgbClr val="000000"/>
                </a:solidFill>
                <a:latin typeface="Times New Roman" pitchFamily="18" charset="0"/>
                <a:ea typeface="標楷體" pitchFamily="65" charset="-120"/>
                <a:cs typeface="Times New Roman" pitchFamily="18" charset="0"/>
              </a:rPr>
              <a:t>0.5748</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度，考量物價上漲率</a:t>
            </a:r>
            <a:r>
              <a:rPr lang="en-US" altLang="zh-TW" sz="1800" dirty="0">
                <a:solidFill>
                  <a:srgbClr val="000000"/>
                </a:solidFill>
                <a:latin typeface="Times New Roman" pitchFamily="18" charset="0"/>
                <a:ea typeface="標楷體" pitchFamily="65" charset="-120"/>
                <a:cs typeface="Times New Roman" pitchFamily="18" charset="0"/>
              </a:rPr>
              <a:t>2%</a:t>
            </a:r>
            <a:r>
              <a:rPr lang="zh-TW" altLang="en-US" sz="1800" dirty="0">
                <a:solidFill>
                  <a:srgbClr val="000000"/>
                </a:solidFill>
                <a:latin typeface="Times New Roman" pitchFamily="18" charset="0"/>
                <a:ea typeface="標楷體" pitchFamily="65" charset="-120"/>
                <a:cs typeface="Times New Roman" pitchFamily="18" charset="0"/>
              </a:rPr>
              <a:t>下，並加計民營業者</a:t>
            </a:r>
            <a:r>
              <a:rPr lang="en-US" altLang="zh-TW" sz="1800" dirty="0">
                <a:solidFill>
                  <a:srgbClr val="000000"/>
                </a:solidFill>
                <a:latin typeface="Times New Roman" pitchFamily="18" charset="0"/>
                <a:ea typeface="標楷體" pitchFamily="65" charset="-120"/>
                <a:cs typeface="Times New Roman" pitchFamily="18" charset="0"/>
              </a:rPr>
              <a:t>104</a:t>
            </a:r>
            <a:r>
              <a:rPr lang="zh-TW" altLang="en-US" sz="1800" dirty="0">
                <a:solidFill>
                  <a:srgbClr val="000000"/>
                </a:solidFill>
                <a:latin typeface="Times New Roman" pitchFamily="18" charset="0"/>
                <a:ea typeface="標楷體" pitchFamily="65" charset="-120"/>
                <a:cs typeface="Times New Roman" pitchFamily="18" charset="0"/>
              </a:rPr>
              <a:t>年運轉維護費資料估算之</a:t>
            </a:r>
            <a:r>
              <a:rPr lang="en-US" altLang="zh-TW" sz="1800" dirty="0">
                <a:solidFill>
                  <a:srgbClr val="000000"/>
                </a:solidFill>
                <a:latin typeface="Times New Roman" pitchFamily="18" charset="0"/>
                <a:ea typeface="標楷體" pitchFamily="65" charset="-120"/>
                <a:cs typeface="Times New Roman" pitchFamily="18" charset="0"/>
              </a:rPr>
              <a:t>20</a:t>
            </a:r>
            <a:r>
              <a:rPr lang="zh-TW" altLang="en-US" sz="1800" dirty="0">
                <a:solidFill>
                  <a:srgbClr val="000000"/>
                </a:solidFill>
                <a:latin typeface="Times New Roman" pitchFamily="18" charset="0"/>
                <a:ea typeface="標楷體" pitchFamily="65" charset="-120"/>
                <a:cs typeface="Times New Roman" pitchFamily="18" charset="0"/>
              </a:rPr>
              <a:t>年均化土地租金與地方回饋金後，年運轉維護費為</a:t>
            </a:r>
            <a:r>
              <a:rPr kumimoji="0" lang="en-US" altLang="zh-TW" sz="1800" u="sng" dirty="0">
                <a:solidFill>
                  <a:srgbClr val="FF0000"/>
                </a:solidFill>
                <a:latin typeface="Times New Roman" pitchFamily="18" charset="0"/>
                <a:ea typeface="標楷體" pitchFamily="65" charset="-120"/>
                <a:cs typeface="Times New Roman" pitchFamily="18" charset="0"/>
              </a:rPr>
              <a:t>0.7333</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度</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hangingPunct="0">
              <a:spcBef>
                <a:spcPts val="0"/>
              </a:spcBef>
              <a:spcAft>
                <a:spcPts val="300"/>
              </a:spcAft>
              <a:defRPr/>
            </a:pPr>
            <a:r>
              <a:rPr kumimoji="0" lang="en-US" altLang="zh-TW" sz="1800" dirty="0">
                <a:solidFill>
                  <a:srgbClr val="000000"/>
                </a:solidFill>
                <a:latin typeface="Times New Roman" pitchFamily="18" charset="0"/>
                <a:ea typeface="標楷體" pitchFamily="65" charset="-120"/>
                <a:cs typeface="Times New Roman" pitchFamily="18" charset="0"/>
              </a:rPr>
              <a:t>C.</a:t>
            </a:r>
            <a:r>
              <a:rPr kumimoji="0" lang="zh-TW" altLang="en-US" sz="1800" dirty="0">
                <a:solidFill>
                  <a:srgbClr val="000000"/>
                </a:solidFill>
                <a:latin typeface="Times New Roman" pitchFamily="18" charset="0"/>
                <a:ea typeface="標楷體" pitchFamily="65" charset="-120"/>
                <a:cs typeface="Times New Roman" pitchFamily="18" charset="0"/>
              </a:rPr>
              <a:t>將台電與民營風場資料平均，則</a:t>
            </a:r>
            <a:r>
              <a:rPr kumimoji="0" lang="en-US" altLang="zh-TW" sz="1800" dirty="0">
                <a:solidFill>
                  <a:srgbClr val="000000"/>
                </a:solidFill>
                <a:latin typeface="Times New Roman" pitchFamily="18" charset="0"/>
                <a:ea typeface="標楷體" pitchFamily="65" charset="-120"/>
                <a:cs typeface="Times New Roman" pitchFamily="18" charset="0"/>
              </a:rPr>
              <a:t>20</a:t>
            </a:r>
            <a:r>
              <a:rPr kumimoji="0" lang="zh-TW" altLang="en-US" sz="1800" dirty="0">
                <a:solidFill>
                  <a:srgbClr val="000000"/>
                </a:solidFill>
                <a:latin typeface="Times New Roman" pitchFamily="18" charset="0"/>
                <a:ea typeface="標楷體" pitchFamily="65" charset="-120"/>
                <a:cs typeface="Times New Roman" pitchFamily="18" charset="0"/>
              </a:rPr>
              <a:t>年均化之運轉維護費為</a:t>
            </a:r>
            <a:r>
              <a:rPr kumimoji="0" lang="en-US" altLang="zh-TW" sz="1800" u="sng" dirty="0">
                <a:solidFill>
                  <a:srgbClr val="FF0000"/>
                </a:solidFill>
                <a:latin typeface="Times New Roman" pitchFamily="18" charset="0"/>
                <a:ea typeface="標楷體" pitchFamily="65" charset="-120"/>
                <a:cs typeface="Times New Roman" pitchFamily="18" charset="0"/>
              </a:rPr>
              <a:t>0.7827</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度</a:t>
            </a:r>
            <a:r>
              <a:rPr kumimoji="0" lang="zh-TW" altLang="en-US" sz="1800" dirty="0">
                <a:solidFill>
                  <a:srgbClr val="000000"/>
                </a:solidFill>
                <a:latin typeface="Times New Roman" pitchFamily="18" charset="0"/>
                <a:ea typeface="標楷體" pitchFamily="65" charset="-120"/>
                <a:cs typeface="Times New Roman" pitchFamily="18" charset="0"/>
              </a:rPr>
              <a:t>，並基於引導廠商提高風機塔架高度及葉片長度，假設國內年售電量提高為</a:t>
            </a:r>
            <a:r>
              <a:rPr kumimoji="0" lang="en-US" altLang="zh-TW" sz="1800" dirty="0">
                <a:solidFill>
                  <a:srgbClr val="000000"/>
                </a:solidFill>
                <a:latin typeface="Times New Roman" pitchFamily="18" charset="0"/>
                <a:ea typeface="標楷體" pitchFamily="65" charset="-120"/>
                <a:cs typeface="Times New Roman" pitchFamily="18" charset="0"/>
              </a:rPr>
              <a:t>2,300</a:t>
            </a:r>
            <a:r>
              <a:rPr kumimoji="0" lang="zh-TW" altLang="en-US" sz="1800" dirty="0">
                <a:solidFill>
                  <a:srgbClr val="000000"/>
                </a:solidFill>
                <a:latin typeface="Times New Roman" pitchFamily="18" charset="0"/>
                <a:ea typeface="標楷體" pitchFamily="65" charset="-120"/>
                <a:cs typeface="Times New Roman" pitchFamily="18" charset="0"/>
              </a:rPr>
              <a:t>度</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瓩，則年運轉維護費為</a:t>
            </a:r>
            <a:r>
              <a:rPr kumimoji="0" lang="en-US" altLang="zh-TW" sz="1800" u="sng" dirty="0">
                <a:solidFill>
                  <a:srgbClr val="FF0000"/>
                </a:solidFill>
                <a:latin typeface="Times New Roman" pitchFamily="18" charset="0"/>
                <a:ea typeface="標楷體" pitchFamily="65" charset="-120"/>
                <a:cs typeface="Times New Roman" pitchFamily="18" charset="0"/>
              </a:rPr>
              <a:t>1,800</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，按</a:t>
            </a:r>
            <a:r>
              <a:rPr kumimoji="0" lang="en-US" altLang="zh-TW" sz="1800" dirty="0">
                <a:solidFill>
                  <a:srgbClr val="000000"/>
                </a:solidFill>
                <a:latin typeface="Times New Roman" pitchFamily="18" charset="0"/>
                <a:ea typeface="標楷體" pitchFamily="65" charset="-120"/>
                <a:cs typeface="Times New Roman" pitchFamily="18" charset="0"/>
              </a:rPr>
              <a:t>107</a:t>
            </a:r>
            <a:r>
              <a:rPr kumimoji="0" lang="zh-TW" altLang="en-US" sz="1800" dirty="0">
                <a:solidFill>
                  <a:srgbClr val="000000"/>
                </a:solidFill>
                <a:latin typeface="Times New Roman" pitchFamily="18" charset="0"/>
                <a:ea typeface="標楷體" pitchFamily="65" charset="-120"/>
                <a:cs typeface="Times New Roman" pitchFamily="18" charset="0"/>
              </a:rPr>
              <a:t>年度期初設置成本建議數值</a:t>
            </a:r>
            <a:r>
              <a:rPr kumimoji="0" lang="en-US" altLang="zh-TW" sz="1800" dirty="0">
                <a:solidFill>
                  <a:srgbClr val="000000"/>
                </a:solidFill>
                <a:latin typeface="Times New Roman" pitchFamily="18" charset="0"/>
                <a:ea typeface="標楷體" pitchFamily="65" charset="-120"/>
                <a:cs typeface="Times New Roman" pitchFamily="18" charset="0"/>
              </a:rPr>
              <a:t>55,700</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瓩計算，則占期初設置成本比例為</a:t>
            </a:r>
            <a:r>
              <a:rPr kumimoji="0" lang="en-US" altLang="zh-TW" sz="1800" u="sng" dirty="0">
                <a:solidFill>
                  <a:srgbClr val="FF0000"/>
                </a:solidFill>
                <a:latin typeface="Times New Roman" pitchFamily="18" charset="0"/>
                <a:ea typeface="標楷體" pitchFamily="65" charset="-120"/>
                <a:cs typeface="Times New Roman" pitchFamily="18" charset="0"/>
              </a:rPr>
              <a:t>3.23%(</a:t>
            </a:r>
            <a:r>
              <a:rPr kumimoji="0" lang="zh-TW" altLang="en-US" sz="1800" u="sng" dirty="0">
                <a:solidFill>
                  <a:srgbClr val="FF0000"/>
                </a:solidFill>
                <a:latin typeface="Times New Roman" pitchFamily="18" charset="0"/>
                <a:ea typeface="標楷體" pitchFamily="65" charset="-120"/>
                <a:cs typeface="Times New Roman" pitchFamily="18" charset="0"/>
              </a:rPr>
              <a:t>無安裝或具備</a:t>
            </a:r>
            <a:r>
              <a:rPr kumimoji="0" lang="en-US" altLang="zh-TW" sz="1800" u="sng" dirty="0">
                <a:solidFill>
                  <a:srgbClr val="FF0000"/>
                </a:solidFill>
                <a:latin typeface="Times New Roman" pitchFamily="18" charset="0"/>
                <a:ea typeface="標楷體" pitchFamily="65" charset="-120"/>
                <a:cs typeface="Times New Roman" pitchFamily="18" charset="0"/>
              </a:rPr>
              <a:t>LVRT</a:t>
            </a:r>
            <a:r>
              <a:rPr kumimoji="0" lang="zh-TW" altLang="en-US" sz="1800" u="sng" dirty="0">
                <a:solidFill>
                  <a:srgbClr val="FF0000"/>
                </a:solidFill>
                <a:latin typeface="Times New Roman" pitchFamily="18" charset="0"/>
                <a:ea typeface="標楷體" pitchFamily="65" charset="-120"/>
                <a:cs typeface="Times New Roman" pitchFamily="18" charset="0"/>
              </a:rPr>
              <a:t>者為</a:t>
            </a:r>
            <a:r>
              <a:rPr kumimoji="0" lang="en-US" altLang="zh-TW" sz="1800" u="sng" dirty="0">
                <a:solidFill>
                  <a:srgbClr val="FF0000"/>
                </a:solidFill>
                <a:latin typeface="Times New Roman" pitchFamily="18" charset="0"/>
                <a:ea typeface="標楷體" pitchFamily="65" charset="-120"/>
                <a:cs typeface="Times New Roman" pitchFamily="18" charset="0"/>
              </a:rPr>
              <a:t>3.29%)</a:t>
            </a:r>
            <a:r>
              <a:rPr kumimoji="0" lang="zh-TW" altLang="en-US" sz="1800" dirty="0">
                <a:solidFill>
                  <a:srgbClr val="000000"/>
                </a:solidFill>
                <a:latin typeface="Times New Roman" pitchFamily="18" charset="0"/>
                <a:ea typeface="標楷體" pitchFamily="65" charset="-120"/>
                <a:cs typeface="Times New Roman" pitchFamily="18" charset="0"/>
              </a:rPr>
              <a:t>。</a:t>
            </a:r>
            <a:endParaRPr kumimoji="0" lang="en-US" altLang="zh-TW" sz="1800" dirty="0">
              <a:solidFill>
                <a:srgbClr val="000000"/>
              </a:solidFill>
              <a:latin typeface="Times New Roman" pitchFamily="18" charset="0"/>
              <a:ea typeface="標楷體" pitchFamily="65" charset="-120"/>
              <a:cs typeface="Times New Roman" pitchFamily="18" charset="0"/>
            </a:endParaRPr>
          </a:p>
        </p:txBody>
      </p:sp>
      <p:sp>
        <p:nvSpPr>
          <p:cNvPr id="6" name="Rectangle 2"/>
          <p:cNvSpPr txBox="1">
            <a:spLocks noChangeArrowheads="1"/>
          </p:cNvSpPr>
          <p:nvPr/>
        </p:nvSpPr>
        <p:spPr bwMode="auto">
          <a:xfrm>
            <a:off x="250598" y="9456"/>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60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1082180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B85D6BEB-3024-4FE8-A6FB-C5C7AE2B2A99}" type="slidenum">
              <a:rPr lang="en-US" altLang="zh-TW" sz="1400" b="0">
                <a:solidFill>
                  <a:srgbClr val="000000"/>
                </a:solidFill>
              </a:rPr>
              <a:pPr algn="r" eaLnBrk="1" hangingPunct="1"/>
              <a:t>15</a:t>
            </a:fld>
            <a:endParaRPr lang="en-US" altLang="zh-TW" sz="1400" b="0">
              <a:solidFill>
                <a:srgbClr val="000000"/>
              </a:solidFill>
            </a:endParaRPr>
          </a:p>
        </p:txBody>
      </p:sp>
      <p:sp>
        <p:nvSpPr>
          <p:cNvPr id="30723" name="文字方塊 5"/>
          <p:cNvSpPr txBox="1">
            <a:spLocks noChangeArrowheads="1"/>
          </p:cNvSpPr>
          <p:nvPr/>
        </p:nvSpPr>
        <p:spPr bwMode="auto">
          <a:xfrm>
            <a:off x="250825" y="863088"/>
            <a:ext cx="8641655" cy="4662815"/>
          </a:xfrm>
          <a:prstGeom prst="rect">
            <a:avLst/>
          </a:prstGeom>
          <a:noFill/>
          <a:ln>
            <a:noFill/>
          </a:ln>
          <a:extLst/>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algn="just" eaLnBrk="0" hangingPunct="0">
              <a:spcBef>
                <a:spcPts val="0"/>
              </a:spcBef>
              <a:spcAft>
                <a:spcPts val="6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陸域型</a:t>
            </a:r>
            <a:r>
              <a:rPr kumimoji="0" lang="en-US" altLang="zh-TW" sz="2400" dirty="0">
                <a:solidFill>
                  <a:srgbClr val="C00000"/>
                </a:solidFill>
                <a:latin typeface="Times New Roman" pitchFamily="18" charset="0"/>
                <a:ea typeface="標楷體" pitchFamily="65" charset="-120"/>
              </a:rPr>
              <a:t>30</a:t>
            </a:r>
            <a:r>
              <a:rPr kumimoji="0" lang="zh-TW" altLang="en-US" sz="2400" dirty="0">
                <a:solidFill>
                  <a:srgbClr val="C00000"/>
                </a:solidFill>
                <a:latin typeface="Times New Roman" pitchFamily="18" charset="0"/>
                <a:ea typeface="標楷體" pitchFamily="65" charset="-120"/>
              </a:rPr>
              <a:t>瓩以上</a:t>
            </a:r>
            <a:endParaRPr kumimoji="0" lang="en-US" altLang="zh-TW" sz="2400" dirty="0">
              <a:solidFill>
                <a:srgbClr val="C00000"/>
              </a:solidFill>
              <a:latin typeface="Times New Roman" pitchFamily="18" charset="0"/>
              <a:ea typeface="標楷體" pitchFamily="65" charset="-120"/>
            </a:endParaRPr>
          </a:p>
          <a:p>
            <a:pPr algn="just" eaLnBrk="0" hangingPunct="0">
              <a:spcBef>
                <a:spcPts val="0"/>
              </a:spcBef>
              <a:spcAft>
                <a:spcPts val="600"/>
              </a:spcAft>
              <a:defRPr/>
            </a:pPr>
            <a:r>
              <a:rPr lang="en-US" altLang="zh-TW" sz="2400" dirty="0">
                <a:solidFill>
                  <a:srgbClr val="C00000"/>
                </a:solidFill>
                <a:latin typeface="Times New Roman" pitchFamily="18" charset="0"/>
                <a:ea typeface="標楷體" pitchFamily="65" charset="-120"/>
              </a:rPr>
              <a:t>3.</a:t>
            </a:r>
            <a:r>
              <a:rPr lang="zh-TW" altLang="en-US" sz="2400" dirty="0">
                <a:solidFill>
                  <a:srgbClr val="CC0000"/>
                </a:solidFill>
                <a:latin typeface="Times New Roman" pitchFamily="18" charset="0"/>
                <a:ea typeface="標楷體" pitchFamily="65" charset="-120"/>
              </a:rPr>
              <a:t>年售電量</a:t>
            </a:r>
            <a:endParaRPr kumimoji="0" lang="en-US" altLang="zh-TW" sz="2400" dirty="0">
              <a:solidFill>
                <a:srgbClr val="000099"/>
              </a:solidFill>
              <a:latin typeface="Times New Roman" pitchFamily="18" charset="0"/>
              <a:ea typeface="標楷體" pitchFamily="65" charset="-120"/>
            </a:endParaRPr>
          </a:p>
          <a:p>
            <a:pPr algn="just">
              <a:spcBef>
                <a:spcPts val="0"/>
              </a:spcBef>
              <a:spcAft>
                <a:spcPts val="6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年度審定會使用參數值：2</a:t>
            </a:r>
            <a:r>
              <a:rPr lang="en-US" altLang="zh-TW" sz="2000" dirty="0">
                <a:solidFill>
                  <a:srgbClr val="000099"/>
                </a:solidFill>
                <a:latin typeface="Times New Roman" pitchFamily="18" charset="0"/>
                <a:ea typeface="標楷體" pitchFamily="65" charset="-120"/>
              </a:rPr>
              <a:t>,200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lgn="just">
              <a:spcBef>
                <a:spcPts val="0"/>
              </a:spcBef>
              <a:spcAft>
                <a:spcPts val="6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年度第二次審定會決議數值：2</a:t>
            </a:r>
            <a:r>
              <a:rPr lang="en-US" altLang="zh-TW" sz="2000" dirty="0">
                <a:solidFill>
                  <a:srgbClr val="000099"/>
                </a:solidFill>
                <a:latin typeface="Times New Roman" pitchFamily="18" charset="0"/>
                <a:ea typeface="標楷體" pitchFamily="65" charset="-120"/>
              </a:rPr>
              <a:t>,300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lgn="just">
              <a:spcBef>
                <a:spcPts val="0"/>
              </a:spcBef>
              <a:spcAft>
                <a:spcPts val="60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zh-TW" sz="2000" dirty="0">
                <a:solidFill>
                  <a:srgbClr val="000099"/>
                </a:solidFill>
                <a:latin typeface="Times New Roman" pitchFamily="18" charset="0"/>
                <a:ea typeface="標楷體" pitchFamily="65" charset="-120"/>
                <a:cs typeface="Times New Roman" pitchFamily="18" charset="0"/>
              </a:rPr>
              <a:t>資料</a:t>
            </a:r>
            <a:r>
              <a:rPr lang="zh-TW" altLang="en-US" sz="2000" dirty="0">
                <a:solidFill>
                  <a:srgbClr val="000099"/>
                </a:solidFill>
                <a:latin typeface="Times New Roman" pitchFamily="18" charset="0"/>
                <a:ea typeface="標楷體" pitchFamily="65" charset="-120"/>
                <a:cs typeface="Times New Roman" pitchFamily="18" charset="0"/>
              </a:rPr>
              <a:t>參採說明 </a:t>
            </a:r>
            <a:endParaRPr lang="en-US" altLang="zh-TW" sz="2000" dirty="0">
              <a:solidFill>
                <a:srgbClr val="000099"/>
              </a:solidFill>
              <a:latin typeface="Times New Roman" pitchFamily="18" charset="0"/>
              <a:ea typeface="標楷體" pitchFamily="65" charset="-120"/>
              <a:cs typeface="Times New Roman" pitchFamily="18" charset="0"/>
            </a:endParaRPr>
          </a:p>
          <a:p>
            <a:pPr marL="360363" indent="-273050" algn="just">
              <a:spcBef>
                <a:spcPts val="0"/>
              </a:spcBef>
              <a:spcAft>
                <a:spcPts val="600"/>
              </a:spcAft>
              <a:defRPr/>
            </a:pPr>
            <a:r>
              <a:rPr kumimoji="0" lang="en-US" altLang="zh-TW" sz="1800" dirty="0">
                <a:solidFill>
                  <a:srgbClr val="000000"/>
                </a:solidFill>
                <a:latin typeface="Times New Roman" pitchFamily="18" charset="0"/>
                <a:ea typeface="標楷體" pitchFamily="65" charset="-120"/>
                <a:cs typeface="Times New Roman" pitchFamily="18" charset="0"/>
              </a:rPr>
              <a:t>A.</a:t>
            </a:r>
            <a:r>
              <a:rPr kumimoji="0" lang="zh-TW" altLang="en-US" sz="1800" dirty="0">
                <a:solidFill>
                  <a:srgbClr val="000000"/>
                </a:solidFill>
                <a:latin typeface="Times New Roman" pitchFamily="18" charset="0"/>
                <a:ea typeface="標楷體" pitchFamily="65" charset="-120"/>
                <a:cs typeface="Times New Roman" pitchFamily="18" charset="0"/>
              </a:rPr>
              <a:t>根據國內</a:t>
            </a:r>
            <a:r>
              <a:rPr kumimoji="0" lang="en-US" altLang="zh-TW" sz="1800" dirty="0">
                <a:solidFill>
                  <a:srgbClr val="000000"/>
                </a:solidFill>
                <a:latin typeface="Times New Roman" pitchFamily="18" charset="0"/>
                <a:ea typeface="標楷體" pitchFamily="65" charset="-120"/>
                <a:cs typeface="Times New Roman" pitchFamily="18" charset="0"/>
              </a:rPr>
              <a:t>100</a:t>
            </a:r>
            <a:r>
              <a:rPr kumimoji="0" lang="zh-TW" altLang="en-US" sz="1800" dirty="0">
                <a:solidFill>
                  <a:srgbClr val="000000"/>
                </a:solidFill>
                <a:latin typeface="Times New Roman" pitchFamily="18" charset="0"/>
                <a:ea typeface="標楷體" pitchFamily="65" charset="-120"/>
                <a:cs typeface="Times New Roman" pitchFamily="18" charset="0"/>
              </a:rPr>
              <a:t>年以後商轉之風場資料，台電公司</a:t>
            </a:r>
            <a:r>
              <a:rPr kumimoji="0" lang="en-US" altLang="zh-TW" sz="1800" dirty="0">
                <a:solidFill>
                  <a:srgbClr val="000000"/>
                </a:solidFill>
                <a:latin typeface="Times New Roman" pitchFamily="18" charset="0"/>
                <a:ea typeface="標楷體" pitchFamily="65" charset="-120"/>
                <a:cs typeface="Times New Roman" pitchFamily="18" charset="0"/>
              </a:rPr>
              <a:t>105</a:t>
            </a:r>
            <a:r>
              <a:rPr kumimoji="0" lang="zh-TW" altLang="en-US" sz="1800" dirty="0">
                <a:solidFill>
                  <a:srgbClr val="000000"/>
                </a:solidFill>
                <a:latin typeface="Times New Roman" pitchFamily="18" charset="0"/>
                <a:ea typeface="標楷體" pitchFamily="65" charset="-120"/>
                <a:cs typeface="Times New Roman" pitchFamily="18" charset="0"/>
              </a:rPr>
              <a:t>年平均年發電量為</a:t>
            </a:r>
            <a:r>
              <a:rPr kumimoji="0" lang="en-US" altLang="zh-TW" sz="1800" dirty="0">
                <a:solidFill>
                  <a:srgbClr val="000000"/>
                </a:solidFill>
                <a:latin typeface="Times New Roman" pitchFamily="18" charset="0"/>
                <a:ea typeface="標楷體" pitchFamily="65" charset="-120"/>
                <a:cs typeface="Times New Roman" pitchFamily="18" charset="0"/>
              </a:rPr>
              <a:t>2,524</a:t>
            </a:r>
            <a:r>
              <a:rPr kumimoji="0" lang="zh-TW" altLang="en-US" sz="1800" dirty="0">
                <a:solidFill>
                  <a:srgbClr val="000000"/>
                </a:solidFill>
                <a:latin typeface="Times New Roman" pitchFamily="18" charset="0"/>
                <a:ea typeface="標楷體" pitchFamily="65" charset="-120"/>
                <a:cs typeface="Times New Roman" pitchFamily="18" charset="0"/>
              </a:rPr>
              <a:t>度</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瓩，民營業者</a:t>
            </a:r>
            <a:r>
              <a:rPr kumimoji="0" lang="en-US" altLang="zh-TW" sz="1800" dirty="0">
                <a:solidFill>
                  <a:srgbClr val="000000"/>
                </a:solidFill>
                <a:latin typeface="Times New Roman" pitchFamily="18" charset="0"/>
                <a:ea typeface="標楷體" pitchFamily="65" charset="-120"/>
                <a:cs typeface="Times New Roman" pitchFamily="18" charset="0"/>
              </a:rPr>
              <a:t>105</a:t>
            </a:r>
            <a:r>
              <a:rPr kumimoji="0" lang="zh-TW" altLang="en-US" sz="1800" dirty="0">
                <a:solidFill>
                  <a:srgbClr val="000000"/>
                </a:solidFill>
                <a:latin typeface="Times New Roman" pitchFamily="18" charset="0"/>
                <a:ea typeface="標楷體" pitchFamily="65" charset="-120"/>
                <a:cs typeface="Times New Roman" pitchFamily="18" charset="0"/>
              </a:rPr>
              <a:t>年平均年發電量為</a:t>
            </a:r>
            <a:r>
              <a:rPr kumimoji="0" lang="en-US" altLang="zh-TW" sz="1800" dirty="0">
                <a:solidFill>
                  <a:srgbClr val="000000"/>
                </a:solidFill>
                <a:latin typeface="Times New Roman" pitchFamily="18" charset="0"/>
                <a:ea typeface="標楷體" pitchFamily="65" charset="-120"/>
                <a:cs typeface="Times New Roman" pitchFamily="18" charset="0"/>
              </a:rPr>
              <a:t>2,124</a:t>
            </a:r>
            <a:r>
              <a:rPr kumimoji="0" lang="zh-TW" altLang="en-US" sz="1800" dirty="0">
                <a:solidFill>
                  <a:srgbClr val="000000"/>
                </a:solidFill>
                <a:latin typeface="Times New Roman" pitchFamily="18" charset="0"/>
                <a:ea typeface="標楷體" pitchFamily="65" charset="-120"/>
                <a:cs typeface="Times New Roman" pitchFamily="18" charset="0"/>
              </a:rPr>
              <a:t>度</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瓩，兩者平均為</a:t>
            </a:r>
            <a:r>
              <a:rPr kumimoji="0" lang="en-US" altLang="zh-TW" sz="1800" dirty="0">
                <a:solidFill>
                  <a:srgbClr val="000000"/>
                </a:solidFill>
                <a:latin typeface="Times New Roman" pitchFamily="18" charset="0"/>
                <a:ea typeface="標楷體" pitchFamily="65" charset="-120"/>
                <a:cs typeface="Times New Roman" pitchFamily="18" charset="0"/>
              </a:rPr>
              <a:t>2,324</a:t>
            </a:r>
            <a:r>
              <a:rPr kumimoji="0" lang="zh-TW" altLang="en-US" sz="1800" dirty="0">
                <a:solidFill>
                  <a:srgbClr val="000000"/>
                </a:solidFill>
                <a:latin typeface="Times New Roman" pitchFamily="18" charset="0"/>
                <a:ea typeface="標楷體" pitchFamily="65" charset="-120"/>
                <a:cs typeface="Times New Roman" pitchFamily="18" charset="0"/>
              </a:rPr>
              <a:t>度</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a:t>
            </a:r>
          </a:p>
          <a:p>
            <a:pPr marL="360363" indent="-273050" algn="just">
              <a:spcBef>
                <a:spcPts val="0"/>
              </a:spcBef>
              <a:spcAft>
                <a:spcPts val="600"/>
              </a:spcAft>
              <a:defRPr/>
            </a:pPr>
            <a:r>
              <a:rPr kumimoji="0" lang="en-US" altLang="zh-TW" sz="1800" dirty="0">
                <a:solidFill>
                  <a:srgbClr val="000000"/>
                </a:solidFill>
                <a:latin typeface="Times New Roman" pitchFamily="18" charset="0"/>
                <a:ea typeface="標楷體" pitchFamily="65" charset="-120"/>
                <a:cs typeface="Times New Roman" pitchFamily="18" charset="0"/>
              </a:rPr>
              <a:t>B.</a:t>
            </a:r>
            <a:r>
              <a:rPr kumimoji="0" lang="zh-TW" altLang="en-US" sz="1800" dirty="0">
                <a:solidFill>
                  <a:srgbClr val="000000"/>
                </a:solidFill>
                <a:latin typeface="Times New Roman" pitchFamily="18" charset="0"/>
                <a:ea typeface="標楷體" pitchFamily="65" charset="-120"/>
                <a:cs typeface="Times New Roman" pitchFamily="18" charset="0"/>
              </a:rPr>
              <a:t>美國能源部</a:t>
            </a:r>
            <a:r>
              <a:rPr kumimoji="0" lang="en-US" altLang="zh-TW" sz="1800" dirty="0">
                <a:solidFill>
                  <a:srgbClr val="000000"/>
                </a:solidFill>
                <a:latin typeface="Times New Roman" pitchFamily="18" charset="0"/>
                <a:ea typeface="標楷體" pitchFamily="65" charset="-120"/>
                <a:cs typeface="Times New Roman" pitchFamily="18" charset="0"/>
              </a:rPr>
              <a:t>(U.S. Department of Energy, 2016)</a:t>
            </a:r>
            <a:r>
              <a:rPr kumimoji="0" lang="zh-TW" altLang="en-US" sz="1800" dirty="0">
                <a:solidFill>
                  <a:srgbClr val="000000"/>
                </a:solidFill>
                <a:latin typeface="Times New Roman" pitchFamily="18" charset="0"/>
                <a:ea typeface="標楷體" pitchFamily="65" charset="-120"/>
                <a:cs typeface="Times New Roman" pitchFamily="18" charset="0"/>
              </a:rPr>
              <a:t>報告指出近年藉由提高風機塔架高度及葉片長度，仍可使風力發電的容量因數持續增加。</a:t>
            </a:r>
          </a:p>
          <a:p>
            <a:pPr marL="360363" indent="-273050" algn="just">
              <a:spcBef>
                <a:spcPts val="0"/>
              </a:spcBef>
              <a:spcAft>
                <a:spcPts val="600"/>
              </a:spcAft>
              <a:defRPr/>
            </a:pPr>
            <a:endParaRPr kumimoji="0" lang="zh-TW" altLang="en-US" sz="1800" dirty="0">
              <a:solidFill>
                <a:srgbClr val="000000"/>
              </a:solidFill>
              <a:latin typeface="Times New Roman" pitchFamily="18" charset="0"/>
              <a:ea typeface="標楷體" pitchFamily="65" charset="-120"/>
              <a:cs typeface="Times New Roman" pitchFamily="18" charset="0"/>
            </a:endParaRPr>
          </a:p>
          <a:p>
            <a:pPr marL="360363" indent="-273050" algn="just">
              <a:spcBef>
                <a:spcPts val="0"/>
              </a:spcBef>
              <a:spcAft>
                <a:spcPts val="600"/>
              </a:spcAft>
              <a:defRPr/>
            </a:pPr>
            <a:endParaRPr kumimoji="0" lang="zh-TW" altLang="en-US" sz="1800" dirty="0">
              <a:solidFill>
                <a:srgbClr val="000000"/>
              </a:solidFill>
              <a:latin typeface="Times New Roman" pitchFamily="18" charset="0"/>
              <a:ea typeface="標楷體" pitchFamily="65" charset="-120"/>
              <a:cs typeface="Times New Roman" pitchFamily="18" charset="0"/>
            </a:endParaRPr>
          </a:p>
          <a:p>
            <a:pPr marL="360363" indent="-273050" algn="just">
              <a:spcBef>
                <a:spcPts val="0"/>
              </a:spcBef>
              <a:spcAft>
                <a:spcPts val="600"/>
              </a:spcAft>
              <a:defRPr/>
            </a:pPr>
            <a:r>
              <a:rPr kumimoji="0" lang="en-US" altLang="zh-TW" sz="1800" dirty="0">
                <a:solidFill>
                  <a:srgbClr val="000000"/>
                </a:solidFill>
                <a:latin typeface="Times New Roman" pitchFamily="18" charset="0"/>
                <a:ea typeface="標楷體" pitchFamily="65" charset="-120"/>
                <a:cs typeface="Times New Roman" pitchFamily="18" charset="0"/>
              </a:rPr>
              <a:t>C.</a:t>
            </a:r>
            <a:r>
              <a:rPr kumimoji="0" lang="zh-TW" altLang="en-US" sz="1800" dirty="0">
                <a:solidFill>
                  <a:srgbClr val="000000"/>
                </a:solidFill>
                <a:latin typeface="Times New Roman" pitchFamily="18" charset="0"/>
                <a:ea typeface="標楷體" pitchFamily="65" charset="-120"/>
                <a:cs typeface="Times New Roman" pitchFamily="18" charset="0"/>
              </a:rPr>
              <a:t>基於引導廠商提高風機塔架高度及葉片長度，建議</a:t>
            </a:r>
            <a:r>
              <a:rPr kumimoji="0" lang="en-US" altLang="zh-TW" sz="1800" dirty="0">
                <a:solidFill>
                  <a:srgbClr val="000000"/>
                </a:solidFill>
                <a:latin typeface="Times New Roman" pitchFamily="18" charset="0"/>
                <a:ea typeface="標楷體" pitchFamily="65" charset="-120"/>
                <a:cs typeface="Times New Roman" pitchFamily="18" charset="0"/>
              </a:rPr>
              <a:t>107</a:t>
            </a:r>
            <a:r>
              <a:rPr kumimoji="0" lang="zh-TW" altLang="en-US" sz="1800" dirty="0">
                <a:solidFill>
                  <a:srgbClr val="000000"/>
                </a:solidFill>
                <a:latin typeface="Times New Roman" pitchFamily="18" charset="0"/>
                <a:ea typeface="標楷體" pitchFamily="65" charset="-120"/>
                <a:cs typeface="Times New Roman" pitchFamily="18" charset="0"/>
              </a:rPr>
              <a:t>年度陸域大型風力發電的年售電量可調整為</a:t>
            </a:r>
            <a:r>
              <a:rPr kumimoji="0" lang="en-US" altLang="zh-TW" sz="1800" dirty="0">
                <a:solidFill>
                  <a:srgbClr val="000000"/>
                </a:solidFill>
                <a:latin typeface="Times New Roman" pitchFamily="18" charset="0"/>
                <a:ea typeface="標楷體" pitchFamily="65" charset="-120"/>
                <a:cs typeface="Times New Roman" pitchFamily="18" charset="0"/>
              </a:rPr>
              <a:t>2,300</a:t>
            </a:r>
            <a:r>
              <a:rPr kumimoji="0" lang="zh-TW" altLang="en-US" sz="1800" dirty="0">
                <a:solidFill>
                  <a:srgbClr val="000000"/>
                </a:solidFill>
                <a:latin typeface="Times New Roman" pitchFamily="18" charset="0"/>
                <a:ea typeface="標楷體" pitchFamily="65" charset="-120"/>
                <a:cs typeface="Times New Roman" pitchFamily="18" charset="0"/>
              </a:rPr>
              <a:t>度</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a:t>
            </a:r>
            <a:endParaRPr kumimoji="0" lang="en-US" altLang="zh-TW" sz="1800" dirty="0">
              <a:solidFill>
                <a:srgbClr val="000000"/>
              </a:solidFill>
              <a:latin typeface="Times New Roman" pitchFamily="18" charset="0"/>
              <a:ea typeface="標楷體" pitchFamily="65" charset="-120"/>
              <a:cs typeface="Times New Roman" pitchFamily="18" charset="0"/>
            </a:endParaRPr>
          </a:p>
        </p:txBody>
      </p:sp>
      <p:sp>
        <p:nvSpPr>
          <p:cNvPr id="6"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
        <p:nvSpPr>
          <p:cNvPr id="5" name="Text Box 92"/>
          <p:cNvSpPr txBox="1">
            <a:spLocks noChangeArrowheads="1"/>
          </p:cNvSpPr>
          <p:nvPr/>
        </p:nvSpPr>
        <p:spPr bwMode="auto">
          <a:xfrm>
            <a:off x="612973" y="4259882"/>
            <a:ext cx="7991475" cy="249238"/>
          </a:xfrm>
          <a:prstGeom prst="rect">
            <a:avLst/>
          </a:prstGeom>
          <a:noFill/>
          <a:ln>
            <a:noFill/>
          </a:ln>
          <a:effectLst>
            <a:prstShdw prst="shdw17" dist="17961" dir="2700000">
              <a:srgbClr val="BBE0E3">
                <a:gamma/>
                <a:shade val="60000"/>
                <a:invGamma/>
              </a:srgbClr>
            </a:prstShdw>
          </a:effectLst>
          <a:extLst/>
        </p:spPr>
        <p:txBody>
          <a:bodyPr>
            <a:spAutoFit/>
          </a:bodyPr>
          <a:lstStyle/>
          <a:p>
            <a:pPr fontAlgn="auto">
              <a:lnSpc>
                <a:spcPct val="70000"/>
              </a:lnSpc>
              <a:spcBef>
                <a:spcPct val="50000"/>
              </a:spcBef>
              <a:spcAft>
                <a:spcPts val="0"/>
              </a:spcAft>
              <a:defRPr/>
            </a:pPr>
            <a:r>
              <a:rPr kumimoji="0" lang="zh-TW" altLang="en-US" sz="1400" b="1" kern="0" dirty="0">
                <a:solidFill>
                  <a:srgbClr val="000000"/>
                </a:solidFill>
                <a:latin typeface="Times New Roman" pitchFamily="18" charset="0"/>
                <a:ea typeface="標楷體" pitchFamily="65" charset="-120"/>
              </a:rPr>
              <a:t>資料來源：</a:t>
            </a:r>
            <a:r>
              <a:rPr kumimoji="0" lang="en-US" altLang="zh-TW" sz="1400" b="1" kern="0" dirty="0">
                <a:solidFill>
                  <a:srgbClr val="000000"/>
                </a:solidFill>
                <a:latin typeface="Times New Roman" pitchFamily="18" charset="0"/>
                <a:ea typeface="標楷體" pitchFamily="65" charset="-120"/>
              </a:rPr>
              <a:t>U.S. Department of Energy (2016), “2015 Wind Technologies Market Report.”</a:t>
            </a:r>
            <a:endParaRPr kumimoji="0" lang="zh-TW" altLang="en-US" sz="1400" b="1" kern="0" dirty="0">
              <a:solidFill>
                <a:srgbClr val="000000"/>
              </a:solidFill>
              <a:latin typeface="Times New Roman" pitchFamily="18" charset="0"/>
              <a:ea typeface="標楷體" pitchFamily="65" charset="-120"/>
            </a:endParaRPr>
          </a:p>
        </p:txBody>
      </p:sp>
    </p:spTree>
    <p:extLst>
      <p:ext uri="{BB962C8B-B14F-4D97-AF65-F5344CB8AC3E}">
        <p14:creationId xmlns:p14="http://schemas.microsoft.com/office/powerpoint/2010/main" val="2621519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B85D6BEB-3024-4FE8-A6FB-C5C7AE2B2A99}" type="slidenum">
              <a:rPr lang="en-US" altLang="zh-TW" sz="1400" b="0">
                <a:solidFill>
                  <a:srgbClr val="000000"/>
                </a:solidFill>
              </a:rPr>
              <a:pPr algn="r" eaLnBrk="1" hangingPunct="1"/>
              <a:t>16</a:t>
            </a:fld>
            <a:endParaRPr lang="en-US" altLang="zh-TW" sz="1400" b="0">
              <a:solidFill>
                <a:srgbClr val="000000"/>
              </a:solidFill>
            </a:endParaRPr>
          </a:p>
        </p:txBody>
      </p:sp>
      <p:sp>
        <p:nvSpPr>
          <p:cNvPr id="5" name="Rectangle 4"/>
          <p:cNvSpPr>
            <a:spLocks noChangeArrowheads="1"/>
          </p:cNvSpPr>
          <p:nvPr/>
        </p:nvSpPr>
        <p:spPr bwMode="auto">
          <a:xfrm>
            <a:off x="290438" y="1196752"/>
            <a:ext cx="6657825"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5738" indent="-185738" algn="ctr">
              <a:lnSpc>
                <a:spcPct val="105000"/>
              </a:lnSpc>
              <a:spcBef>
                <a:spcPct val="5000"/>
              </a:spcBef>
              <a:spcAft>
                <a:spcPct val="5000"/>
              </a:spcAft>
            </a:pPr>
            <a:r>
              <a:rPr kumimoji="0" lang="zh-TW" altLang="en-US" sz="1800" b="1" dirty="0">
                <a:solidFill>
                  <a:schemeClr val="tx1"/>
                </a:solidFill>
                <a:latin typeface="Times New Roman" pitchFamily="18" charset="0"/>
                <a:ea typeface="標楷體" pitchFamily="65" charset="-120"/>
              </a:rPr>
              <a:t>表</a:t>
            </a:r>
            <a:r>
              <a:rPr kumimoji="0" lang="en-US" altLang="zh-TW" sz="1800" b="1" dirty="0">
                <a:solidFill>
                  <a:schemeClr val="tx1"/>
                </a:solidFill>
                <a:latin typeface="Times New Roman" pitchFamily="18" charset="0"/>
                <a:ea typeface="標楷體" pitchFamily="65" charset="-120"/>
              </a:rPr>
              <a:t>2-6</a:t>
            </a:r>
            <a:r>
              <a:rPr kumimoji="0" lang="zh-TW" altLang="en-US" sz="1800" b="1" dirty="0">
                <a:solidFill>
                  <a:schemeClr val="tx1"/>
                </a:solidFill>
                <a:latin typeface="Times New Roman" pitchFamily="18" charset="0"/>
                <a:ea typeface="標楷體" pitchFamily="65" charset="-120"/>
              </a:rPr>
              <a:t>   台電公司</a:t>
            </a:r>
            <a:r>
              <a:rPr kumimoji="0" lang="en-US" altLang="zh-TW" sz="1800" dirty="0">
                <a:solidFill>
                  <a:schemeClr val="tx1"/>
                </a:solidFill>
                <a:latin typeface="Times New Roman" pitchFamily="18" charset="0"/>
                <a:ea typeface="標楷體" pitchFamily="65" charset="-120"/>
              </a:rPr>
              <a:t>100</a:t>
            </a:r>
            <a:r>
              <a:rPr kumimoji="0" lang="zh-TW" altLang="en-US" sz="1800" dirty="0">
                <a:solidFill>
                  <a:schemeClr val="tx1"/>
                </a:solidFill>
                <a:latin typeface="Times New Roman" pitchFamily="18" charset="0"/>
                <a:ea typeface="標楷體" pitchFamily="65" charset="-120"/>
              </a:rPr>
              <a:t>年以後商轉之風場</a:t>
            </a:r>
            <a:r>
              <a:rPr kumimoji="0" lang="en-US" altLang="zh-TW" sz="1800" b="1" dirty="0">
                <a:solidFill>
                  <a:schemeClr val="tx1"/>
                </a:solidFill>
                <a:latin typeface="Times New Roman" pitchFamily="18" charset="0"/>
                <a:ea typeface="標楷體" pitchFamily="65" charset="-120"/>
              </a:rPr>
              <a:t>103~105</a:t>
            </a:r>
            <a:r>
              <a:rPr kumimoji="0" lang="zh-TW" altLang="en-US" sz="1800" b="1" dirty="0">
                <a:solidFill>
                  <a:schemeClr val="tx1"/>
                </a:solidFill>
                <a:latin typeface="Times New Roman" pitchFamily="18" charset="0"/>
                <a:ea typeface="標楷體" pitchFamily="65" charset="-120"/>
              </a:rPr>
              <a:t>年發電量資料</a:t>
            </a: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588604710"/>
              </p:ext>
            </p:extLst>
          </p:nvPr>
        </p:nvGraphicFramePr>
        <p:xfrm>
          <a:off x="251520" y="1667648"/>
          <a:ext cx="8640960" cy="4065422"/>
        </p:xfrm>
        <a:graphic>
          <a:graphicData uri="http://schemas.openxmlformats.org/drawingml/2006/table">
            <a:tbl>
              <a:tblPr/>
              <a:tblGrid>
                <a:gridCol w="516527">
                  <a:extLst>
                    <a:ext uri="{9D8B030D-6E8A-4147-A177-3AD203B41FA5}">
                      <a16:colId xmlns:a16="http://schemas.microsoft.com/office/drawing/2014/main" xmlns="" val="20000"/>
                    </a:ext>
                  </a:extLst>
                </a:gridCol>
                <a:gridCol w="1106843">
                  <a:extLst>
                    <a:ext uri="{9D8B030D-6E8A-4147-A177-3AD203B41FA5}">
                      <a16:colId xmlns:a16="http://schemas.microsoft.com/office/drawing/2014/main" xmlns="" val="20001"/>
                    </a:ext>
                  </a:extLst>
                </a:gridCol>
                <a:gridCol w="811685">
                  <a:extLst>
                    <a:ext uri="{9D8B030D-6E8A-4147-A177-3AD203B41FA5}">
                      <a16:colId xmlns:a16="http://schemas.microsoft.com/office/drawing/2014/main" xmlns="" val="20002"/>
                    </a:ext>
                  </a:extLst>
                </a:gridCol>
                <a:gridCol w="922295">
                  <a:extLst>
                    <a:ext uri="{9D8B030D-6E8A-4147-A177-3AD203B41FA5}">
                      <a16:colId xmlns:a16="http://schemas.microsoft.com/office/drawing/2014/main" xmlns="" val="20003"/>
                    </a:ext>
                  </a:extLst>
                </a:gridCol>
                <a:gridCol w="819750">
                  <a:extLst>
                    <a:ext uri="{9D8B030D-6E8A-4147-A177-3AD203B41FA5}">
                      <a16:colId xmlns:a16="http://schemas.microsoft.com/office/drawing/2014/main" xmlns="" val="20004"/>
                    </a:ext>
                  </a:extLst>
                </a:gridCol>
                <a:gridCol w="766799">
                  <a:extLst>
                    <a:ext uri="{9D8B030D-6E8A-4147-A177-3AD203B41FA5}">
                      <a16:colId xmlns:a16="http://schemas.microsoft.com/office/drawing/2014/main" xmlns="" val="20005"/>
                    </a:ext>
                  </a:extLst>
                </a:gridCol>
                <a:gridCol w="959264">
                  <a:extLst>
                    <a:ext uri="{9D8B030D-6E8A-4147-A177-3AD203B41FA5}">
                      <a16:colId xmlns:a16="http://schemas.microsoft.com/office/drawing/2014/main" xmlns="" val="20006"/>
                    </a:ext>
                  </a:extLst>
                </a:gridCol>
                <a:gridCol w="1106843">
                  <a:extLst>
                    <a:ext uri="{9D8B030D-6E8A-4147-A177-3AD203B41FA5}">
                      <a16:colId xmlns:a16="http://schemas.microsoft.com/office/drawing/2014/main" xmlns="" val="20007"/>
                    </a:ext>
                  </a:extLst>
                </a:gridCol>
                <a:gridCol w="737895">
                  <a:extLst>
                    <a:ext uri="{9D8B030D-6E8A-4147-A177-3AD203B41FA5}">
                      <a16:colId xmlns:a16="http://schemas.microsoft.com/office/drawing/2014/main" xmlns="" val="20008"/>
                    </a:ext>
                  </a:extLst>
                </a:gridCol>
                <a:gridCol w="893059">
                  <a:extLst>
                    <a:ext uri="{9D8B030D-6E8A-4147-A177-3AD203B41FA5}">
                      <a16:colId xmlns:a16="http://schemas.microsoft.com/office/drawing/2014/main" xmlns="" val="20009"/>
                    </a:ext>
                  </a:extLst>
                </a:gridCol>
              </a:tblGrid>
              <a:tr h="545203">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年度</a:t>
                      </a:r>
                      <a:br>
                        <a:rPr lang="zh-TW" altLang="en-US" sz="1400" b="1" i="0" u="none" strike="noStrike" dirty="0">
                          <a:effectLst/>
                          <a:latin typeface="Times New Roman" panose="02020603050405020304" pitchFamily="18" charset="0"/>
                          <a:ea typeface="+mn-ea"/>
                          <a:cs typeface="Times New Roman" panose="02020603050405020304" pitchFamily="18" charset="0"/>
                        </a:rPr>
                      </a:b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年</a:t>
                      </a:r>
                      <a:r>
                        <a:rPr lang="en-US" altLang="zh-TW" sz="1400" b="1" i="0" u="none" strike="noStrike" dirty="0">
                          <a:effectLst/>
                          <a:latin typeface="Times New Roman" panose="02020603050405020304" pitchFamily="18" charset="0"/>
                          <a:ea typeface="+mn-ea"/>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場址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商轉日期</a:t>
                      </a:r>
                      <a:br>
                        <a:rPr lang="zh-TW" altLang="en-US" sz="1400" b="1" i="0" u="none" strike="noStrike" dirty="0">
                          <a:effectLst/>
                          <a:latin typeface="Times New Roman" panose="02020603050405020304" pitchFamily="18" charset="0"/>
                          <a:ea typeface="+mn-ea"/>
                          <a:cs typeface="Times New Roman" panose="02020603050405020304" pitchFamily="18" charset="0"/>
                        </a:rPr>
                      </a:b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年</a:t>
                      </a: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月</a:t>
                      </a:r>
                      <a:r>
                        <a:rPr lang="en-US" altLang="zh-TW" sz="1400" b="1" i="0" u="none" strike="noStrike" dirty="0">
                          <a:effectLst/>
                          <a:latin typeface="Times New Roman" panose="02020603050405020304" pitchFamily="18" charset="0"/>
                          <a:ea typeface="+mn-ea"/>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單機裝置容量</a:t>
                      </a: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en-US" sz="1400" b="1" i="0" u="none" strike="noStrike" dirty="0">
                          <a:effectLst/>
                          <a:latin typeface="Times New Roman" panose="02020603050405020304" pitchFamily="18" charset="0"/>
                          <a:ea typeface="+mn-ea"/>
                          <a:cs typeface="Times New Roman" panose="02020603050405020304" pitchFamily="18" charset="0"/>
                        </a:rPr>
                        <a:t>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塔架高度</a:t>
                      </a: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公尺</a:t>
                      </a:r>
                      <a:r>
                        <a:rPr lang="en-US" altLang="zh-TW" sz="1400" b="1" i="0" u="none" strike="noStrike" dirty="0">
                          <a:effectLst/>
                          <a:latin typeface="Times New Roman" panose="02020603050405020304" pitchFamily="18" charset="0"/>
                          <a:ea typeface="+mn-ea"/>
                          <a:cs typeface="Times New Roman" panose="02020603050405020304" pitchFamily="18" charset="0"/>
                        </a:rPr>
                        <a:t>)</a:t>
                      </a:r>
                      <a:endParaRPr 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葉片直徑</a:t>
                      </a:r>
                      <a:endParaRPr lang="en-US" altLang="zh-TW" sz="1400" b="1" i="0" u="none" strike="noStrike" dirty="0">
                        <a:effectLst/>
                        <a:latin typeface="Times New Roman" panose="02020603050405020304" pitchFamily="18" charset="0"/>
                        <a:ea typeface="+mn-ea"/>
                        <a:cs typeface="Times New Roman" panose="02020603050405020304" pitchFamily="18" charset="0"/>
                      </a:endParaRPr>
                    </a:p>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公尺</a:t>
                      </a:r>
                      <a:r>
                        <a:rPr lang="en-US" altLang="zh-TW" sz="1400" b="1" i="0" u="none" strike="noStrike" dirty="0">
                          <a:effectLst/>
                          <a:latin typeface="Times New Roman" panose="02020603050405020304" pitchFamily="18" charset="0"/>
                          <a:ea typeface="+mn-ea"/>
                          <a:cs typeface="Times New Roman" panose="02020603050405020304" pitchFamily="18" charset="0"/>
                        </a:rPr>
                        <a:t>)</a:t>
                      </a:r>
                      <a:endParaRPr 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總裝置容量</a:t>
                      </a: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en-US" sz="1400" b="1" i="0" u="none" strike="noStrike" dirty="0">
                          <a:effectLst/>
                          <a:latin typeface="Times New Roman" panose="02020603050405020304" pitchFamily="18" charset="0"/>
                          <a:ea typeface="+mn-ea"/>
                          <a:cs typeface="Times New Roman" panose="02020603050405020304" pitchFamily="18" charset="0"/>
                        </a:rPr>
                        <a:t>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本年淨發電量</a:t>
                      </a:r>
                      <a:br>
                        <a:rPr lang="zh-TW" altLang="en-US" sz="1400" b="1" i="0" u="none" strike="noStrike" dirty="0">
                          <a:effectLst/>
                          <a:latin typeface="Times New Roman" panose="02020603050405020304" pitchFamily="18" charset="0"/>
                          <a:ea typeface="+mn-ea"/>
                          <a:cs typeface="Times New Roman" panose="02020603050405020304" pitchFamily="18" charset="0"/>
                        </a:rPr>
                      </a:br>
                      <a:r>
                        <a:rPr lang="en-US" altLang="zh-TW" sz="1400" b="1" i="0" u="none" strike="noStrike" dirty="0">
                          <a:effectLst/>
                          <a:latin typeface="Times New Roman" panose="02020603050405020304" pitchFamily="18" charset="0"/>
                          <a:ea typeface="+mn-ea"/>
                          <a:cs typeface="Times New Roman" panose="02020603050405020304" pitchFamily="18" charset="0"/>
                        </a:rPr>
                        <a:t>(kWh)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平均年發電量</a:t>
                      </a:r>
                      <a:br>
                        <a:rPr lang="zh-TW" altLang="en-US" sz="1400" b="1" i="0" u="none" strike="noStrike" dirty="0">
                          <a:effectLst/>
                          <a:latin typeface="Times New Roman" panose="02020603050405020304" pitchFamily="18" charset="0"/>
                          <a:ea typeface="+mn-ea"/>
                          <a:cs typeface="Times New Roman" panose="02020603050405020304" pitchFamily="18" charset="0"/>
                        </a:rPr>
                      </a:b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度</a:t>
                      </a:r>
                      <a:r>
                        <a:rPr lang="en-US" altLang="zh-TW" sz="1400" b="1" i="0" u="none" strike="noStrike" dirty="0">
                          <a:effectLst/>
                          <a:latin typeface="Times New Roman" panose="02020603050405020304" pitchFamily="18" charset="0"/>
                          <a:ea typeface="+mn-ea"/>
                          <a:cs typeface="Times New Roman" panose="02020603050405020304" pitchFamily="18" charset="0"/>
                        </a:rPr>
                        <a:t>/</a:t>
                      </a:r>
                      <a:r>
                        <a:rPr lang="zh-TW" altLang="en-US" sz="1400" b="1" i="0" u="none" strike="noStrike" dirty="0">
                          <a:effectLst/>
                          <a:latin typeface="Times New Roman" panose="02020603050405020304" pitchFamily="18" charset="0"/>
                          <a:ea typeface="+mn-ea"/>
                          <a:cs typeface="Times New Roman" panose="02020603050405020304" pitchFamily="18" charset="0"/>
                        </a:rPr>
                        <a:t>瓩</a:t>
                      </a:r>
                      <a:r>
                        <a:rPr lang="en-US" altLang="zh-TW" sz="1400" b="1" i="0" u="none" strike="noStrike" dirty="0">
                          <a:effectLst/>
                          <a:latin typeface="Times New Roman" panose="02020603050405020304" pitchFamily="18" charset="0"/>
                          <a:ea typeface="+mn-ea"/>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lnSpc>
                          <a:spcPct val="100000"/>
                        </a:lnSpc>
                      </a:pPr>
                      <a:r>
                        <a:rPr lang="zh-TW" altLang="en-US" sz="1400" b="1" i="0" u="none" strike="noStrike" dirty="0">
                          <a:effectLst/>
                          <a:latin typeface="Times New Roman" panose="02020603050405020304" pitchFamily="18" charset="0"/>
                          <a:ea typeface="+mn-ea"/>
                          <a:cs typeface="Times New Roman" panose="02020603050405020304" pitchFamily="18" charset="0"/>
                        </a:rPr>
                        <a:t>發電設備容量因數</a:t>
                      </a:r>
                      <a:br>
                        <a:rPr lang="zh-TW" altLang="en-US" sz="1400" b="1" i="0" u="none" strike="noStrike" dirty="0">
                          <a:effectLst/>
                          <a:latin typeface="Times New Roman" panose="02020603050405020304" pitchFamily="18" charset="0"/>
                          <a:ea typeface="+mn-ea"/>
                          <a:cs typeface="Times New Roman" panose="02020603050405020304" pitchFamily="18" charset="0"/>
                        </a:rPr>
                      </a:br>
                      <a:r>
                        <a:rPr lang="en-US" altLang="zh-TW" sz="1400" b="1" i="0" u="none" strike="noStrike" dirty="0">
                          <a:effectLst/>
                          <a:latin typeface="Times New Roman" panose="02020603050405020304" pitchFamily="18" charset="0"/>
                          <a:ea typeface="+mn-ea"/>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272602">
                <a:tc rowSpan="4">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10,907,711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a:solidFill>
                            <a:schemeClr val="tx1"/>
                          </a:solidFill>
                          <a:effectLst/>
                          <a:latin typeface="Times New Roman" panose="02020603050405020304" pitchFamily="18" charset="0"/>
                          <a:ea typeface="+mn-ea"/>
                          <a:cs typeface="Times New Roman" panose="02020603050405020304" pitchFamily="18" charset="0"/>
                        </a:rPr>
                        <a:t>2,371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a:solidFill>
                            <a:schemeClr val="tx1"/>
                          </a:solidFill>
                          <a:effectLst/>
                          <a:latin typeface="Times New Roman" panose="02020603050405020304" pitchFamily="18" charset="0"/>
                          <a:ea typeface="+mn-ea"/>
                          <a:cs typeface="Times New Roman" panose="02020603050405020304" pitchFamily="18" charset="0"/>
                        </a:rPr>
                        <a:t>27.07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19,718,241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3,286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a:solidFill>
                            <a:schemeClr val="tx1"/>
                          </a:solidFill>
                          <a:effectLst/>
                          <a:latin typeface="Times New Roman" panose="02020603050405020304" pitchFamily="18" charset="0"/>
                          <a:ea typeface="+mn-ea"/>
                          <a:cs typeface="Times New Roman" panose="02020603050405020304" pitchFamily="18" charset="0"/>
                        </a:rPr>
                        <a:t>37.52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C</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a:solidFill>
                            <a:schemeClr val="tx1"/>
                          </a:solidFill>
                          <a:effectLst/>
                          <a:latin typeface="Times New Roman" panose="02020603050405020304" pitchFamily="18" charset="0"/>
                          <a:ea typeface="+mn-ea"/>
                          <a:cs typeface="Times New Roman" panose="02020603050405020304" pitchFamily="18" charset="0"/>
                        </a:rPr>
                        <a:t>17,029,262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2,838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a:solidFill>
                            <a:schemeClr val="tx1"/>
                          </a:solidFill>
                          <a:effectLst/>
                          <a:latin typeface="Times New Roman" panose="02020603050405020304" pitchFamily="18" charset="0"/>
                          <a:ea typeface="+mn-ea"/>
                          <a:cs typeface="Times New Roman" panose="02020603050405020304" pitchFamily="18" charset="0"/>
                        </a:rPr>
                        <a:t>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D</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61,939,008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2,693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272602">
                <a:tc rowSpan="4">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12,664,780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2,753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21,695,634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3,616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C</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16,962,210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2,827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32.27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272602">
                <a:tc vMerge="1">
                  <a:txBody>
                    <a:bodyPr/>
                    <a:lstStyle/>
                    <a:p>
                      <a:pPr algn="ctr" fontAlgn="ctr">
                        <a:lnSpc>
                          <a:spcPts val="13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D</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63,205,377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2,748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272602">
                <a:tc rowSpan="5">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11,182,079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2,431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27.67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272602">
                <a:tc vMerge="1">
                  <a:txBody>
                    <a:bodyPr/>
                    <a:lstStyle/>
                    <a:p>
                      <a:pPr algn="ctr" fontAlgn="ctr">
                        <a:lnSpc>
                          <a:spcPct val="1000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17,055,521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2,843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32.36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272602">
                <a:tc vMerge="1">
                  <a:txBody>
                    <a:bodyPr/>
                    <a:lstStyle/>
                    <a:p>
                      <a:pPr algn="ctr" fontAlgn="ctr">
                        <a:lnSpc>
                          <a:spcPct val="1000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C</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13,427,930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2,238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25.48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36301">
                <a:tc vMerge="1">
                  <a:txBody>
                    <a:bodyPr/>
                    <a:lstStyle/>
                    <a:p>
                      <a:pPr algn="ctr" fontAlgn="ctr">
                        <a:lnSpc>
                          <a:spcPct val="100000"/>
                        </a:lnSpc>
                      </a:pPr>
                      <a:endParaRPr lang="en-US" altLang="zh-TW"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D</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100.3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60,758,364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2,642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30.07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136301">
                <a:tc vMerge="1">
                  <a:txBody>
                    <a:bodyPr/>
                    <a:lstStyle/>
                    <a:p>
                      <a:endParaRPr lang="zh-TW" altLang="en-US"/>
                    </a:p>
                  </a:txBody>
                  <a:tcPr/>
                </a:tc>
                <a:tc>
                  <a:txBody>
                    <a:bodyPr/>
                    <a:lstStyle/>
                    <a:p>
                      <a:pPr algn="ctr" fontAlgn="ctr">
                        <a:lnSpc>
                          <a:spcPct val="100000"/>
                        </a:lnSpc>
                      </a:pPr>
                      <a:r>
                        <a:rPr lang="en-US" altLang="zh-TW" sz="1400" b="1" i="0" u="none" strike="noStrike" dirty="0">
                          <a:effectLst/>
                          <a:latin typeface="Times New Roman" panose="02020603050405020304" pitchFamily="18" charset="0"/>
                          <a:ea typeface="+mn-ea"/>
                          <a:cs typeface="Times New Roman" panose="02020603050405020304" pitchFamily="18" charset="0"/>
                        </a:rPr>
                        <a:t>E</a:t>
                      </a:r>
                      <a:endParaRPr lang="zh-TW" altLang="en-US" sz="1400" b="1" i="0" u="none" strike="noStrike" dirty="0">
                        <a:effectLst/>
                        <a:latin typeface="Times New Roman" panose="02020603050405020304" pitchFamily="18" charset="0"/>
                        <a:ea typeface="+mn-ea"/>
                        <a:cs typeface="Times New Roman" panose="020206030504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17,746,417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2,465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lnSpc>
                          <a:spcPct val="100000"/>
                        </a:lnSpc>
                      </a:pP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28.06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bl>
          </a:graphicData>
        </a:graphic>
      </p:graphicFrame>
      <p:sp>
        <p:nvSpPr>
          <p:cNvPr id="10" name="矩形 5"/>
          <p:cNvSpPr>
            <a:spLocks noChangeArrowheads="1"/>
          </p:cNvSpPr>
          <p:nvPr/>
        </p:nvSpPr>
        <p:spPr bwMode="auto">
          <a:xfrm>
            <a:off x="323528" y="6290156"/>
            <a:ext cx="842560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895350" indent="-895350">
              <a:spcAft>
                <a:spcPts val="0"/>
              </a:spcAft>
            </a:pPr>
            <a:r>
              <a:rPr lang="zh-TW" altLang="en-US" sz="1400" dirty="0">
                <a:solidFill>
                  <a:srgbClr val="000000"/>
                </a:solidFill>
                <a:latin typeface="Times New Roman" pitchFamily="18" charset="0"/>
                <a:ea typeface="標楷體" pitchFamily="65" charset="-120"/>
                <a:cs typeface="Times New Roman" pitchFamily="18" charset="0"/>
              </a:rPr>
              <a:t>資料來源：台灣電力公司統計年報、台灣電力公司再生能源處。</a:t>
            </a:r>
          </a:p>
        </p:txBody>
      </p:sp>
    </p:spTree>
    <p:extLst>
      <p:ext uri="{BB962C8B-B14F-4D97-AF65-F5344CB8AC3E}">
        <p14:creationId xmlns:p14="http://schemas.microsoft.com/office/powerpoint/2010/main" val="2725468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B85D6BEB-3024-4FE8-A6FB-C5C7AE2B2A99}" type="slidenum">
              <a:rPr lang="en-US" altLang="zh-TW" sz="1400" b="0">
                <a:solidFill>
                  <a:srgbClr val="000000"/>
                </a:solidFill>
              </a:rPr>
              <a:pPr algn="r" eaLnBrk="1" hangingPunct="1"/>
              <a:t>17</a:t>
            </a:fld>
            <a:endParaRPr lang="en-US" altLang="zh-TW" sz="1400" b="0">
              <a:solidFill>
                <a:srgbClr val="000000"/>
              </a:solidFill>
            </a:endParaRPr>
          </a:p>
        </p:txBody>
      </p:sp>
      <p:sp>
        <p:nvSpPr>
          <p:cNvPr id="6" name="Rectangle 4"/>
          <p:cNvSpPr>
            <a:spLocks noChangeArrowheads="1"/>
          </p:cNvSpPr>
          <p:nvPr/>
        </p:nvSpPr>
        <p:spPr bwMode="auto">
          <a:xfrm>
            <a:off x="251520" y="540608"/>
            <a:ext cx="6480720"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85738" indent="-185738" algn="ctr">
              <a:lnSpc>
                <a:spcPct val="105000"/>
              </a:lnSpc>
              <a:spcBef>
                <a:spcPct val="5000"/>
              </a:spcBef>
              <a:spcAft>
                <a:spcPct val="5000"/>
              </a:spcAft>
            </a:pPr>
            <a:r>
              <a:rPr kumimoji="0" lang="zh-TW" altLang="en-US" sz="1800" b="1" dirty="0">
                <a:solidFill>
                  <a:srgbClr val="000000"/>
                </a:solidFill>
                <a:latin typeface="Times New Roman" pitchFamily="18" charset="0"/>
                <a:ea typeface="標楷體" pitchFamily="65" charset="-120"/>
              </a:rPr>
              <a:t>表</a:t>
            </a:r>
            <a:r>
              <a:rPr kumimoji="0" lang="en-US" altLang="zh-TW" sz="1800" b="1" dirty="0">
                <a:solidFill>
                  <a:srgbClr val="000000"/>
                </a:solidFill>
                <a:latin typeface="Times New Roman" pitchFamily="18" charset="0"/>
                <a:ea typeface="標楷體" pitchFamily="65" charset="-120"/>
              </a:rPr>
              <a:t>2-7</a:t>
            </a:r>
            <a:r>
              <a:rPr kumimoji="0" lang="zh-TW" altLang="en-US" sz="1800" b="1" dirty="0">
                <a:solidFill>
                  <a:srgbClr val="000000"/>
                </a:solidFill>
                <a:latin typeface="Times New Roman" pitchFamily="18" charset="0"/>
                <a:ea typeface="標楷體" pitchFamily="65" charset="-120"/>
              </a:rPr>
              <a:t>  民營公司</a:t>
            </a:r>
            <a:r>
              <a:rPr kumimoji="0" lang="en-US" altLang="zh-TW" sz="1800" dirty="0">
                <a:solidFill>
                  <a:srgbClr val="000000"/>
                </a:solidFill>
                <a:latin typeface="Times New Roman" pitchFamily="18" charset="0"/>
                <a:ea typeface="標楷體" pitchFamily="65" charset="-120"/>
              </a:rPr>
              <a:t>100</a:t>
            </a:r>
            <a:r>
              <a:rPr kumimoji="0" lang="zh-TW" altLang="en-US" sz="1800" dirty="0">
                <a:solidFill>
                  <a:srgbClr val="000000"/>
                </a:solidFill>
                <a:latin typeface="Times New Roman" pitchFamily="18" charset="0"/>
                <a:ea typeface="標楷體" pitchFamily="65" charset="-120"/>
              </a:rPr>
              <a:t>年以後商轉風場</a:t>
            </a:r>
            <a:r>
              <a:rPr kumimoji="0" lang="en-US" altLang="zh-TW" sz="1800" dirty="0">
                <a:solidFill>
                  <a:srgbClr val="000000"/>
                </a:solidFill>
                <a:latin typeface="Times New Roman" pitchFamily="18" charset="0"/>
                <a:ea typeface="標楷體" pitchFamily="65" charset="-120"/>
              </a:rPr>
              <a:t>103~105</a:t>
            </a:r>
            <a:r>
              <a:rPr kumimoji="0" lang="zh-TW" altLang="en-US" sz="1800" dirty="0">
                <a:solidFill>
                  <a:srgbClr val="000000"/>
                </a:solidFill>
                <a:latin typeface="Times New Roman" pitchFamily="18" charset="0"/>
                <a:ea typeface="標楷體" pitchFamily="65" charset="-120"/>
              </a:rPr>
              <a:t>年發</a:t>
            </a:r>
            <a:r>
              <a:rPr kumimoji="0" lang="zh-TW" altLang="en-US" sz="1800" b="1" dirty="0">
                <a:solidFill>
                  <a:srgbClr val="000000"/>
                </a:solidFill>
                <a:latin typeface="Times New Roman" pitchFamily="18" charset="0"/>
                <a:ea typeface="標楷體" pitchFamily="65" charset="-120"/>
              </a:rPr>
              <a:t>電量資料</a:t>
            </a: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573324950"/>
              </p:ext>
            </p:extLst>
          </p:nvPr>
        </p:nvGraphicFramePr>
        <p:xfrm>
          <a:off x="179512" y="1044664"/>
          <a:ext cx="8640960" cy="5120640"/>
        </p:xfrm>
        <a:graphic>
          <a:graphicData uri="http://schemas.openxmlformats.org/drawingml/2006/table">
            <a:tbl>
              <a:tblPr/>
              <a:tblGrid>
                <a:gridCol w="360040">
                  <a:extLst>
                    <a:ext uri="{9D8B030D-6E8A-4147-A177-3AD203B41FA5}">
                      <a16:colId xmlns:a16="http://schemas.microsoft.com/office/drawing/2014/main" xmlns="" val="20000"/>
                    </a:ext>
                  </a:extLst>
                </a:gridCol>
                <a:gridCol w="648072">
                  <a:extLst>
                    <a:ext uri="{9D8B030D-6E8A-4147-A177-3AD203B41FA5}">
                      <a16:colId xmlns:a16="http://schemas.microsoft.com/office/drawing/2014/main" xmlns="" val="20001"/>
                    </a:ext>
                  </a:extLst>
                </a:gridCol>
                <a:gridCol w="1080120">
                  <a:extLst>
                    <a:ext uri="{9D8B030D-6E8A-4147-A177-3AD203B41FA5}">
                      <a16:colId xmlns:a16="http://schemas.microsoft.com/office/drawing/2014/main" xmlns="" val="20002"/>
                    </a:ext>
                  </a:extLst>
                </a:gridCol>
                <a:gridCol w="1080120">
                  <a:extLst>
                    <a:ext uri="{9D8B030D-6E8A-4147-A177-3AD203B41FA5}">
                      <a16:colId xmlns:a16="http://schemas.microsoft.com/office/drawing/2014/main" xmlns="" val="20003"/>
                    </a:ext>
                  </a:extLst>
                </a:gridCol>
                <a:gridCol w="1008112">
                  <a:extLst>
                    <a:ext uri="{9D8B030D-6E8A-4147-A177-3AD203B41FA5}">
                      <a16:colId xmlns:a16="http://schemas.microsoft.com/office/drawing/2014/main" xmlns="" val="20004"/>
                    </a:ext>
                  </a:extLst>
                </a:gridCol>
                <a:gridCol w="792088">
                  <a:extLst>
                    <a:ext uri="{9D8B030D-6E8A-4147-A177-3AD203B41FA5}">
                      <a16:colId xmlns:a16="http://schemas.microsoft.com/office/drawing/2014/main" xmlns="" val="20005"/>
                    </a:ext>
                  </a:extLst>
                </a:gridCol>
                <a:gridCol w="864096">
                  <a:extLst>
                    <a:ext uri="{9D8B030D-6E8A-4147-A177-3AD203B41FA5}">
                      <a16:colId xmlns:a16="http://schemas.microsoft.com/office/drawing/2014/main" xmlns="" val="20006"/>
                    </a:ext>
                  </a:extLst>
                </a:gridCol>
                <a:gridCol w="1080120">
                  <a:extLst>
                    <a:ext uri="{9D8B030D-6E8A-4147-A177-3AD203B41FA5}">
                      <a16:colId xmlns:a16="http://schemas.microsoft.com/office/drawing/2014/main" xmlns="" val="20007"/>
                    </a:ext>
                  </a:extLst>
                </a:gridCol>
                <a:gridCol w="1008112">
                  <a:extLst>
                    <a:ext uri="{9D8B030D-6E8A-4147-A177-3AD203B41FA5}">
                      <a16:colId xmlns:a16="http://schemas.microsoft.com/office/drawing/2014/main" xmlns="" val="20008"/>
                    </a:ext>
                  </a:extLst>
                </a:gridCol>
                <a:gridCol w="720080">
                  <a:extLst>
                    <a:ext uri="{9D8B030D-6E8A-4147-A177-3AD203B41FA5}">
                      <a16:colId xmlns:a16="http://schemas.microsoft.com/office/drawing/2014/main" xmlns="" val="20009"/>
                    </a:ext>
                  </a:extLst>
                </a:gridCol>
              </a:tblGrid>
              <a:tr h="247528">
                <a:tc>
                  <a:txBody>
                    <a:bodyPr/>
                    <a:lstStyle/>
                    <a:p>
                      <a:pPr algn="ctr" rtl="0" fontAlgn="ctr"/>
                      <a:r>
                        <a:rPr lang="zh-TW" altLang="en-US" sz="1200" b="0" i="0" u="none" strike="noStrike" dirty="0">
                          <a:solidFill>
                            <a:srgbClr val="000000"/>
                          </a:solidFill>
                          <a:effectLst/>
                          <a:latin typeface="標楷體"/>
                        </a:rPr>
                        <a:t>年度</a:t>
                      </a:r>
                    </a:p>
                    <a:p>
                      <a:pPr algn="ctr" rtl="0" fontAlgn="ct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年</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場址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商轉日期</a:t>
                      </a:r>
                    </a:p>
                    <a:p>
                      <a:pPr algn="ctr" rtl="0" fontAlgn="ct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年</a:t>
                      </a: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月</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抄表期間</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a:solidFill>
                            <a:srgbClr val="000000"/>
                          </a:solidFill>
                          <a:effectLst/>
                          <a:latin typeface="標楷體"/>
                        </a:rPr>
                        <a:t>單機裝置容量</a:t>
                      </a:r>
                      <a:r>
                        <a:rPr lang="en-US" altLang="zh-TW" sz="1200" b="0" i="0" u="none" strike="noStrike">
                          <a:solidFill>
                            <a:srgbClr val="000000"/>
                          </a:solidFill>
                          <a:effectLst/>
                          <a:latin typeface="Times New Roman"/>
                        </a:rPr>
                        <a:t>(</a:t>
                      </a:r>
                      <a:r>
                        <a:rPr lang="en-US" sz="1200" b="0" i="0" u="none" strike="noStrike">
                          <a:solidFill>
                            <a:srgbClr val="000000"/>
                          </a:solidFill>
                          <a:effectLst/>
                          <a:latin typeface="Times New Roman"/>
                        </a:rPr>
                        <a:t>kW)</a:t>
                      </a:r>
                      <a:endParaRPr lang="en-US" sz="1200" b="0" i="0" u="none" strike="noStrike">
                        <a:solidFill>
                          <a:srgbClr val="000000"/>
                        </a:solidFill>
                        <a:effectLst/>
                        <a:latin typeface="標楷體"/>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塔架高度</a:t>
                      </a:r>
                    </a:p>
                    <a:p>
                      <a:pPr algn="ctr" rtl="0" fontAlgn="ct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公尺</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葉片直徑</a:t>
                      </a:r>
                    </a:p>
                    <a:p>
                      <a:pPr algn="ctr" rtl="0" fontAlgn="ct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公尺</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總裝置容量</a:t>
                      </a:r>
                    </a:p>
                    <a:p>
                      <a:pPr algn="ctr" rtl="0" fontAlgn="ctr"/>
                      <a:r>
                        <a:rPr lang="en-US" sz="1200" b="0" i="0" u="none" strike="noStrike" dirty="0">
                          <a:solidFill>
                            <a:srgbClr val="000000"/>
                          </a:solidFill>
                          <a:effectLst/>
                          <a:latin typeface="Times New Roman"/>
                        </a:rPr>
                        <a:t>(kW)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平均年發電量</a:t>
                      </a:r>
                    </a:p>
                    <a:p>
                      <a:pPr algn="ctr" rtl="0" fontAlgn="ct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度</a:t>
                      </a:r>
                      <a:r>
                        <a:rPr lang="en-US" altLang="zh-TW" sz="1200" b="0" i="0" u="none" strike="noStrike" dirty="0">
                          <a:solidFill>
                            <a:srgbClr val="000000"/>
                          </a:solidFill>
                          <a:effectLst/>
                          <a:latin typeface="Times New Roman"/>
                        </a:rPr>
                        <a:t>/</a:t>
                      </a:r>
                      <a:r>
                        <a:rPr lang="zh-TW" altLang="en-US" sz="1200" b="0" i="0" u="none" strike="noStrike" dirty="0">
                          <a:solidFill>
                            <a:srgbClr val="000000"/>
                          </a:solidFill>
                          <a:effectLst/>
                          <a:latin typeface="標楷體"/>
                        </a:rPr>
                        <a:t>瓩</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rtl="0" fontAlgn="ctr"/>
                      <a:r>
                        <a:rPr lang="zh-TW" altLang="en-US" sz="1200" b="0" i="0" u="none" strike="noStrike" dirty="0">
                          <a:solidFill>
                            <a:srgbClr val="000000"/>
                          </a:solidFill>
                          <a:effectLst/>
                          <a:latin typeface="標楷體"/>
                        </a:rPr>
                        <a:t>容量因數</a:t>
                      </a:r>
                    </a:p>
                    <a:p>
                      <a:pPr algn="ctr" rtl="0" fontAlgn="ct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xmlns="" val="10000"/>
                  </a:ext>
                </a:extLst>
              </a:tr>
              <a:tr h="165018">
                <a:tc rowSpan="7">
                  <a:txBody>
                    <a:bodyPr/>
                    <a:lstStyle/>
                    <a:p>
                      <a:pPr algn="ctr" rtl="0" fontAlgn="ctr"/>
                      <a:r>
                        <a:rPr lang="en-US" altLang="zh-TW" sz="1200" b="0" i="0" u="none" strike="noStrike" dirty="0">
                          <a:solidFill>
                            <a:srgbClr val="000000"/>
                          </a:solidFill>
                          <a:effectLst/>
                          <a:latin typeface="Times New Roman"/>
                        </a:rPr>
                        <a:t>103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A</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102.12.12-103.12.10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1,585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B</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103.01.01-103.12.31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2,268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25.9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C</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103.01.01-103.12.31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D</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103.01.01-103.12.31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2,432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27.8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23764">
                <a:tc vMerge="1">
                  <a:txBody>
                    <a:bodyPr/>
                    <a:lstStyle/>
                    <a:p>
                      <a:endParaRPr lang="zh-TW" altLang="en-US"/>
                    </a:p>
                  </a:txBody>
                  <a:tcPr/>
                </a:tc>
                <a:tc rowSpan="2">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E</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102.4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800" b="0" i="0" u="none" strike="noStrike" dirty="0">
                          <a:solidFill>
                            <a:srgbClr val="000000"/>
                          </a:solidFill>
                          <a:effectLst/>
                          <a:latin typeface="Times New Roman"/>
                        </a:rPr>
                        <a:t>103.01.01-103.12.31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2,300(14</a:t>
                      </a:r>
                      <a:r>
                        <a:rPr lang="zh-TW" altLang="en-US" sz="1200" b="0" i="0" u="none" strike="noStrike">
                          <a:solidFill>
                            <a:srgbClr val="000000"/>
                          </a:solidFill>
                          <a:effectLst/>
                          <a:latin typeface="標楷體"/>
                        </a:rPr>
                        <a:t>座</a:t>
                      </a:r>
                      <a:r>
                        <a:rPr lang="en-US" altLang="zh-TW" sz="12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34,000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2,170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24.8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2376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rtl="0" fontAlgn="ctr"/>
                      <a:r>
                        <a:rPr lang="en-US" altLang="zh-TW" sz="1200" b="0" i="0" u="none" strike="noStrike" dirty="0">
                          <a:solidFill>
                            <a:srgbClr val="000000"/>
                          </a:solidFill>
                          <a:effectLst/>
                          <a:latin typeface="Times New Roman"/>
                        </a:rPr>
                        <a:t>900(2</a:t>
                      </a:r>
                      <a:r>
                        <a:rPr lang="zh-TW" altLang="en-US" sz="1200" b="0" i="0" u="none" strike="noStrike" dirty="0">
                          <a:solidFill>
                            <a:srgbClr val="000000"/>
                          </a:solidFill>
                          <a:effectLst/>
                          <a:latin typeface="標楷體"/>
                        </a:rPr>
                        <a:t>座</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06"/>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F</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103.01.01-103.12.31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2,028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65018">
                <a:tc rowSpan="8">
                  <a:txBody>
                    <a:bodyPr/>
                    <a:lstStyle/>
                    <a:p>
                      <a:pPr algn="ctr" rtl="0" fontAlgn="ctr"/>
                      <a:r>
                        <a:rPr lang="en-US" altLang="zh-TW" sz="1200" b="0" i="0" u="none" strike="noStrike">
                          <a:solidFill>
                            <a:srgbClr val="000000"/>
                          </a:solidFill>
                          <a:effectLst/>
                          <a:latin typeface="Times New Roman"/>
                        </a:rPr>
                        <a:t>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A</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chemeClr val="tx1"/>
                          </a:solidFill>
                          <a:effectLst/>
                          <a:latin typeface="Times New Roman"/>
                        </a:rPr>
                        <a:t>103.12.11-104.11.30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1,591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B</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100.12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2,535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C</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2,686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30.7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D</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2,741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31.3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23764">
                <a:tc vMerge="1">
                  <a:txBody>
                    <a:bodyPr/>
                    <a:lstStyle/>
                    <a:p>
                      <a:endParaRPr lang="zh-TW" altLang="en-US"/>
                    </a:p>
                  </a:txBody>
                  <a:tcPr/>
                </a:tc>
                <a:tc rowSpan="2">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E</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c rowSpan="2">
                  <a:txBody>
                    <a:bodyPr/>
                    <a:lstStyle/>
                    <a:p>
                      <a:pPr algn="ctr" rtl="0" fontAlgn="ctr"/>
                      <a:r>
                        <a:rPr lang="en-US" altLang="zh-TW" sz="1200" b="0" i="0" u="none" strike="noStrike" dirty="0">
                          <a:solidFill>
                            <a:srgbClr val="000000"/>
                          </a:solidFill>
                          <a:effectLst/>
                          <a:latin typeface="Times New Roman"/>
                        </a:rPr>
                        <a:t>102.4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2,300(15</a:t>
                      </a:r>
                      <a:r>
                        <a:rPr lang="zh-TW" altLang="en-US" sz="1200" b="0" i="0" u="none" strike="noStrike">
                          <a:solidFill>
                            <a:srgbClr val="000000"/>
                          </a:solidFill>
                          <a:effectLst/>
                          <a:latin typeface="標楷體"/>
                        </a:rPr>
                        <a:t>座</a:t>
                      </a:r>
                      <a:r>
                        <a:rPr lang="en-US" altLang="zh-TW" sz="12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800" b="0" i="0" u="none" strike="noStrike" dirty="0">
                          <a:solidFill>
                            <a:srgbClr val="000000"/>
                          </a:solidFill>
                          <a:effectLst/>
                          <a:latin typeface="Times New Roman"/>
                        </a:rPr>
                        <a:t>(1/1~11/1</a:t>
                      </a:r>
                      <a:r>
                        <a:rPr lang="zh-TW" altLang="en-US" sz="800" b="0" i="0" u="none" strike="noStrike" dirty="0">
                          <a:solidFill>
                            <a:srgbClr val="000000"/>
                          </a:solidFill>
                          <a:effectLst/>
                          <a:latin typeface="細明體"/>
                        </a:rPr>
                        <a:t>：</a:t>
                      </a:r>
                      <a:r>
                        <a:rPr lang="en-US" altLang="zh-TW" sz="800" b="0" i="0" u="none" strike="noStrike" dirty="0">
                          <a:solidFill>
                            <a:srgbClr val="000000"/>
                          </a:solidFill>
                          <a:effectLst/>
                          <a:latin typeface="Times New Roman"/>
                        </a:rPr>
                        <a:t>34000)</a:t>
                      </a:r>
                      <a:r>
                        <a:rPr lang="zh-TW" altLang="en-US" sz="800" b="0" i="0" u="none" strike="noStrike" dirty="0">
                          <a:solidFill>
                            <a:srgbClr val="000000"/>
                          </a:solidFill>
                          <a:effectLst/>
                          <a:latin typeface="細明體"/>
                        </a:rPr>
                        <a:t/>
                      </a:r>
                      <a:br>
                        <a:rPr lang="zh-TW" altLang="en-US" sz="800" b="0" i="0" u="none" strike="noStrike" dirty="0">
                          <a:solidFill>
                            <a:srgbClr val="000000"/>
                          </a:solidFill>
                          <a:effectLst/>
                          <a:latin typeface="細明體"/>
                        </a:rPr>
                      </a:br>
                      <a:r>
                        <a:rPr lang="en-US" altLang="zh-TW" sz="800" b="0" i="0" u="none" strike="noStrike" dirty="0">
                          <a:solidFill>
                            <a:srgbClr val="000000"/>
                          </a:solidFill>
                          <a:effectLst/>
                          <a:latin typeface="Times New Roman"/>
                        </a:rPr>
                        <a:t>(11/2~12/31</a:t>
                      </a:r>
                      <a:r>
                        <a:rPr lang="zh-TW" altLang="en-US" sz="800" b="0" i="0" u="none" strike="noStrike" dirty="0">
                          <a:solidFill>
                            <a:srgbClr val="000000"/>
                          </a:solidFill>
                          <a:effectLst/>
                          <a:latin typeface="細明體"/>
                        </a:rPr>
                        <a:t>：</a:t>
                      </a:r>
                      <a:r>
                        <a:rPr lang="en-US" altLang="zh-TW" sz="800" b="0" i="0" u="none" strike="noStrike" dirty="0">
                          <a:solidFill>
                            <a:srgbClr val="000000"/>
                          </a:solidFill>
                          <a:effectLst/>
                          <a:latin typeface="Times New Roman"/>
                        </a:rPr>
                        <a:t>37200)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2,244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25.6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23764">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algn="ctr" rtl="0" fontAlgn="ctr"/>
                      <a:r>
                        <a:rPr lang="en-US" altLang="zh-TW" sz="1200" b="0" i="0" u="none" strike="noStrike" dirty="0">
                          <a:solidFill>
                            <a:srgbClr val="000000"/>
                          </a:solidFill>
                          <a:effectLst/>
                          <a:latin typeface="Times New Roman"/>
                        </a:rPr>
                        <a:t>900(3</a:t>
                      </a:r>
                      <a:r>
                        <a:rPr lang="zh-TW" altLang="en-US" sz="1200" b="0" i="0" u="none" strike="noStrike" dirty="0">
                          <a:solidFill>
                            <a:srgbClr val="000000"/>
                          </a:solidFill>
                          <a:effectLst/>
                          <a:latin typeface="標楷體"/>
                        </a:rPr>
                        <a:t>座</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13"/>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F</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103.1</a:t>
                      </a:r>
                      <a:r>
                        <a:rPr lang="zh-TW" altLang="en-US" sz="1200" b="0" i="0" u="none" strike="noStrike" dirty="0">
                          <a:solidFill>
                            <a:srgbClr val="000000"/>
                          </a:solidFill>
                          <a:effectLst/>
                          <a:latin typeface="細明體"/>
                        </a:rPr>
                        <a:t>、</a:t>
                      </a:r>
                      <a:r>
                        <a:rPr lang="en-US" altLang="zh-TW" sz="1200" b="0" i="0" u="none" strike="noStrike" dirty="0">
                          <a:solidFill>
                            <a:srgbClr val="000000"/>
                          </a:solidFill>
                          <a:effectLst/>
                          <a:latin typeface="Times New Roman"/>
                        </a:rPr>
                        <a:t>103.6</a:t>
                      </a:r>
                      <a:r>
                        <a:rPr lang="zh-TW" altLang="en-US" sz="1200" b="0" i="0" u="none" strike="noStrike" dirty="0">
                          <a:solidFill>
                            <a:srgbClr val="000000"/>
                          </a:solidFill>
                          <a:effectLst/>
                          <a:latin typeface="細明體"/>
                        </a:rPr>
                        <a:t>、</a:t>
                      </a:r>
                      <a:r>
                        <a:rPr lang="en-US" altLang="zh-TW" sz="1200" b="0" i="0" u="none" strike="noStrike" dirty="0">
                          <a:solidFill>
                            <a:srgbClr val="000000"/>
                          </a:solidFill>
                          <a:effectLst/>
                          <a:latin typeface="Times New Roman"/>
                        </a:rPr>
                        <a:t>103.11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(1/1~12/13</a:t>
                      </a:r>
                      <a:r>
                        <a:rPr lang="zh-TW" altLang="en-US" sz="800" b="0" i="0" u="none" strike="noStrike" dirty="0">
                          <a:solidFill>
                            <a:srgbClr val="000000"/>
                          </a:solidFill>
                          <a:effectLst/>
                          <a:latin typeface="細明體"/>
                        </a:rPr>
                        <a:t>：</a:t>
                      </a:r>
                      <a:r>
                        <a:rPr lang="en-US" altLang="zh-TW" sz="800" b="0" i="0" u="none" strike="noStrike" dirty="0">
                          <a:solidFill>
                            <a:srgbClr val="000000"/>
                          </a:solidFill>
                          <a:effectLst/>
                          <a:latin typeface="Times New Roman"/>
                        </a:rPr>
                        <a:t>18400)</a:t>
                      </a:r>
                      <a:br>
                        <a:rPr lang="en-US" altLang="zh-TW" sz="800" b="0" i="0" u="none" strike="noStrike" dirty="0">
                          <a:solidFill>
                            <a:srgbClr val="000000"/>
                          </a:solidFill>
                          <a:effectLst/>
                          <a:latin typeface="Times New Roman"/>
                        </a:rPr>
                      </a:br>
                      <a:r>
                        <a:rPr lang="en-US" altLang="zh-TW" sz="800" b="0" i="0" u="none" strike="noStrike" dirty="0">
                          <a:solidFill>
                            <a:srgbClr val="000000"/>
                          </a:solidFill>
                          <a:effectLst/>
                          <a:latin typeface="Times New Roman"/>
                        </a:rPr>
                        <a:t>(12/14~12/31</a:t>
                      </a:r>
                      <a:r>
                        <a:rPr lang="zh-TW" altLang="en-US" sz="800" b="0" i="0" u="none" strike="noStrike" dirty="0">
                          <a:solidFill>
                            <a:srgbClr val="000000"/>
                          </a:solidFill>
                          <a:effectLst/>
                          <a:latin typeface="細明體"/>
                        </a:rPr>
                        <a:t>：</a:t>
                      </a:r>
                      <a:r>
                        <a:rPr lang="en-US" altLang="zh-TW" sz="800" b="0" i="0" u="none" strike="noStrike" dirty="0">
                          <a:solidFill>
                            <a:srgbClr val="000000"/>
                          </a:solidFill>
                          <a:effectLst/>
                          <a:latin typeface="Times New Roman"/>
                        </a:rPr>
                        <a:t>23000)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4"/>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G</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104.01.01-104.12.31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65018">
                <a:tc rowSpan="9">
                  <a:txBody>
                    <a:bodyPr/>
                    <a:lstStyle/>
                    <a:p>
                      <a:pPr algn="ctr" rtl="0" fontAlgn="ctr"/>
                      <a:r>
                        <a:rPr lang="en-US" altLang="zh-TW" sz="1200" b="0" i="0" u="none" strike="noStrike">
                          <a:effectLst/>
                          <a:latin typeface="Times New Roman"/>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A</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1,597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B</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2,424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27.7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C</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2,233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8"/>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D</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2,291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26.2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9"/>
                  </a:ext>
                </a:extLst>
              </a:tr>
              <a:tr h="123764">
                <a:tc vMerge="1">
                  <a:txBody>
                    <a:bodyPr/>
                    <a:lstStyle/>
                    <a:p>
                      <a:endParaRPr lang="zh-TW" altLang="en-US"/>
                    </a:p>
                  </a:txBody>
                  <a:tcPr/>
                </a:tc>
                <a:tc rowSpan="2">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E</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tcPr>
                </a:tc>
                <a:tc rowSpan="2">
                  <a:txBody>
                    <a:bodyPr/>
                    <a:lstStyle/>
                    <a:p>
                      <a:pPr algn="ctr" rtl="0" fontAlgn="ctr"/>
                      <a:r>
                        <a:rPr lang="en-US" altLang="zh-TW" sz="1200" b="0" i="0" u="none" strike="noStrike" dirty="0">
                          <a:solidFill>
                            <a:srgbClr val="000000"/>
                          </a:solidFill>
                          <a:effectLst/>
                          <a:latin typeface="Times New Roman"/>
                        </a:rPr>
                        <a:t>102.4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800" b="0" i="0" u="none" strike="noStrike" dirty="0">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2,300(15</a:t>
                      </a:r>
                      <a:r>
                        <a:rPr lang="zh-TW" altLang="en-US" sz="1200" b="0" i="0" u="none" strike="noStrike">
                          <a:solidFill>
                            <a:srgbClr val="000000"/>
                          </a:solidFill>
                          <a:effectLst/>
                          <a:latin typeface="標楷體"/>
                        </a:rPr>
                        <a:t>座</a:t>
                      </a:r>
                      <a:r>
                        <a:rPr lang="en-US" altLang="zh-TW" sz="1200" b="0" i="0" u="none" strike="noStrike">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37,200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dirty="0">
                          <a:solidFill>
                            <a:srgbClr val="000000"/>
                          </a:solidFill>
                          <a:effectLst/>
                          <a:latin typeface="Times New Roman"/>
                        </a:rPr>
                        <a:t>2,113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TW" sz="1200" b="0" i="0" u="none" strike="noStrike">
                          <a:solidFill>
                            <a:srgbClr val="000000"/>
                          </a:solidFill>
                          <a:effectLst/>
                          <a:latin typeface="Times New Roman"/>
                        </a:rPr>
                        <a:t>24.1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0"/>
                  </a:ext>
                </a:extLst>
              </a:tr>
              <a:tr h="123764">
                <a:tc vMerge="1">
                  <a:txBody>
                    <a:bodyPr/>
                    <a:lstStyle/>
                    <a:p>
                      <a:endParaRPr lang="zh-TW" altLang="en-US"/>
                    </a:p>
                  </a:txBody>
                  <a:tcPr/>
                </a:tc>
                <a:tc vMerge="1">
                  <a:txBody>
                    <a:bodyPr/>
                    <a:lstStyle/>
                    <a:p>
                      <a:endParaRPr lang="zh-TW" altLang="en-US" dirty="0"/>
                    </a:p>
                  </a:txBody>
                  <a:tcPr/>
                </a:tc>
                <a:tc vMerge="1">
                  <a:txBody>
                    <a:bodyPr/>
                    <a:lstStyle/>
                    <a:p>
                      <a:endParaRPr lang="zh-TW" altLang="en-US"/>
                    </a:p>
                  </a:txBody>
                  <a:tcPr/>
                </a:tc>
                <a:tc vMerge="1">
                  <a:txBody>
                    <a:bodyPr/>
                    <a:lstStyle/>
                    <a:p>
                      <a:endParaRPr lang="zh-TW" altLang="en-US"/>
                    </a:p>
                  </a:txBody>
                  <a:tcPr/>
                </a:tc>
                <a:tc>
                  <a:txBody>
                    <a:bodyPr/>
                    <a:lstStyle/>
                    <a:p>
                      <a:pPr algn="ctr" rtl="0" fontAlgn="ctr"/>
                      <a:r>
                        <a:rPr lang="en-US" altLang="zh-TW" sz="1200" b="0" i="0" u="none" strike="noStrike" dirty="0">
                          <a:solidFill>
                            <a:srgbClr val="000000"/>
                          </a:solidFill>
                          <a:effectLst/>
                          <a:latin typeface="Times New Roman"/>
                        </a:rPr>
                        <a:t>900(3</a:t>
                      </a:r>
                      <a:r>
                        <a:rPr lang="zh-TW" altLang="en-US" sz="1200" b="0" i="0" u="none" strike="noStrike" dirty="0">
                          <a:solidFill>
                            <a:srgbClr val="000000"/>
                          </a:solidFill>
                          <a:effectLst/>
                          <a:latin typeface="標楷體"/>
                        </a:rPr>
                        <a:t>座</a:t>
                      </a:r>
                      <a:r>
                        <a:rPr lang="en-US" altLang="zh-TW" sz="1200" b="0" i="0" u="none" strike="noStrike" dirty="0">
                          <a:solidFill>
                            <a:srgbClr val="000000"/>
                          </a:solidFill>
                          <a:effectLst/>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xmlns="" val="10021"/>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F</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103.1</a:t>
                      </a:r>
                      <a:r>
                        <a:rPr lang="zh-TW" altLang="en-US" sz="1200" b="0" i="0" u="none" strike="noStrike" dirty="0">
                          <a:solidFill>
                            <a:srgbClr val="000000"/>
                          </a:solidFill>
                          <a:effectLst/>
                          <a:latin typeface="細明體"/>
                        </a:rPr>
                        <a:t>、</a:t>
                      </a:r>
                      <a:r>
                        <a:rPr lang="en-US" altLang="zh-TW" sz="1200" b="0" i="0" u="none" strike="noStrike" dirty="0">
                          <a:solidFill>
                            <a:srgbClr val="000000"/>
                          </a:solidFill>
                          <a:effectLst/>
                          <a:latin typeface="Times New Roman"/>
                        </a:rPr>
                        <a:t>103.6</a:t>
                      </a:r>
                      <a:r>
                        <a:rPr lang="zh-TW" altLang="en-US" sz="1200" b="0" i="0" u="none" strike="noStrike" dirty="0">
                          <a:solidFill>
                            <a:srgbClr val="000000"/>
                          </a:solidFill>
                          <a:effectLst/>
                          <a:latin typeface="細明體"/>
                        </a:rPr>
                        <a:t>、</a:t>
                      </a:r>
                      <a:r>
                        <a:rPr lang="en-US" altLang="zh-TW" sz="1200" b="0" i="0" u="none" strike="noStrike" dirty="0">
                          <a:solidFill>
                            <a:srgbClr val="000000"/>
                          </a:solidFill>
                          <a:effectLst/>
                          <a:latin typeface="Times New Roman"/>
                        </a:rPr>
                        <a:t>103.11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1,862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2"/>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G</a:t>
                      </a:r>
                      <a:endParaRPr lang="zh-TW" altLang="en-US" sz="1200" b="0" i="0" u="none" strike="noStrike" kern="1200" dirty="0">
                        <a:solidFill>
                          <a:srgbClr val="000000"/>
                        </a:solidFill>
                        <a:effectLst/>
                        <a:latin typeface="標楷體"/>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a:solidFill>
                            <a:srgbClr val="000000"/>
                          </a:solidFill>
                          <a:effectLst/>
                          <a:latin typeface="Times New Roman"/>
                        </a:rPr>
                        <a:t>105.01.01-105.12.31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3"/>
                  </a:ext>
                </a:extLst>
              </a:tr>
              <a:tr h="165018">
                <a:tc vMerge="1">
                  <a:txBody>
                    <a:bodyPr/>
                    <a:lstStyle/>
                    <a:p>
                      <a:endParaRPr lang="zh-TW" altLang="en-US"/>
                    </a:p>
                  </a:txBody>
                  <a:tcPr/>
                </a:tc>
                <a:tc>
                  <a:txBody>
                    <a:bodyPr/>
                    <a:lstStyle/>
                    <a:p>
                      <a:pPr marL="0" algn="ctr" defTabSz="914400" rtl="0" eaLnBrk="1" fontAlgn="ctr" latinLnBrk="0" hangingPunct="1"/>
                      <a:r>
                        <a:rPr lang="en-US" altLang="zh-TW" sz="1200" b="0" i="0" u="none" strike="noStrike" kern="1200" dirty="0">
                          <a:solidFill>
                            <a:srgbClr val="000000"/>
                          </a:solidFill>
                          <a:effectLst/>
                          <a:latin typeface="標楷體"/>
                          <a:ea typeface="+mn-ea"/>
                          <a:cs typeface="+mn-cs"/>
                        </a:rPr>
                        <a:t>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105.5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800" b="0" i="0" u="none" strike="noStrike" dirty="0">
                          <a:solidFill>
                            <a:srgbClr val="000000"/>
                          </a:solidFill>
                          <a:effectLst/>
                          <a:latin typeface="Times New Roman"/>
                        </a:rPr>
                        <a:t>104.12.30-105.12.31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a:rPr>
                        <a:t>2,065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a:rPr>
                        <a:t>23.6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4"/>
                  </a:ext>
                </a:extLst>
              </a:tr>
            </a:tbl>
          </a:graphicData>
        </a:graphic>
      </p:graphicFrame>
      <p:sp>
        <p:nvSpPr>
          <p:cNvPr id="12" name="矩形 5"/>
          <p:cNvSpPr>
            <a:spLocks noChangeArrowheads="1"/>
          </p:cNvSpPr>
          <p:nvPr/>
        </p:nvSpPr>
        <p:spPr bwMode="auto">
          <a:xfrm>
            <a:off x="395536" y="6464369"/>
            <a:ext cx="815575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TW" altLang="en-US" sz="1200" dirty="0">
                <a:solidFill>
                  <a:srgbClr val="000000"/>
                </a:solidFill>
                <a:latin typeface="Times New Roman" pitchFamily="18" charset="0"/>
                <a:ea typeface="標楷體" pitchFamily="65" charset="-120"/>
                <a:cs typeface="Times New Roman" pitchFamily="18" charset="0"/>
              </a:rPr>
              <a:t>資料來源：台灣電力公司再生能源處。</a:t>
            </a:r>
          </a:p>
        </p:txBody>
      </p:sp>
    </p:spTree>
    <p:extLst>
      <p:ext uri="{BB962C8B-B14F-4D97-AF65-F5344CB8AC3E}">
        <p14:creationId xmlns:p14="http://schemas.microsoft.com/office/powerpoint/2010/main" val="3899919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30B4D1B8-CD7E-479A-AA4A-08689CAA3D80}" type="slidenum">
              <a:rPr lang="en-US" altLang="zh-TW" sz="1400" b="0">
                <a:solidFill>
                  <a:srgbClr val="000000"/>
                </a:solidFill>
              </a:rPr>
              <a:pPr algn="r" eaLnBrk="1" hangingPunct="1"/>
              <a:t>18</a:t>
            </a:fld>
            <a:endParaRPr lang="en-US" altLang="zh-TW" sz="1400" b="0">
              <a:solidFill>
                <a:srgbClr val="000000"/>
              </a:solidFill>
            </a:endParaRPr>
          </a:p>
        </p:txBody>
      </p:sp>
      <p:sp>
        <p:nvSpPr>
          <p:cNvPr id="30723" name="文字方塊 5"/>
          <p:cNvSpPr txBox="1">
            <a:spLocks noChangeArrowheads="1"/>
          </p:cNvSpPr>
          <p:nvPr/>
        </p:nvSpPr>
        <p:spPr bwMode="auto">
          <a:xfrm>
            <a:off x="250825" y="903486"/>
            <a:ext cx="8569647" cy="5909310"/>
          </a:xfrm>
          <a:prstGeom prst="rect">
            <a:avLst/>
          </a:prstGeom>
          <a:noFill/>
          <a:ln>
            <a:noFill/>
          </a:ln>
          <a:extLst/>
        </p:spPr>
        <p:txBody>
          <a:bodyPr wrap="square">
            <a:spAutoFit/>
          </a:bodyPr>
          <a:lstStyle>
            <a:lvl1pPr marL="352425" indent="-352425">
              <a:defRPr kumimoji="1">
                <a:solidFill>
                  <a:schemeClr val="tx1"/>
                </a:solidFill>
                <a:latin typeface="Arial" charset="0"/>
                <a:ea typeface="新細明體" charset="-120"/>
              </a:defRPr>
            </a:lvl1pPr>
            <a:lvl2pPr marL="360363" indent="-19050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eaLnBrk="0" hangingPunct="0">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三</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離岸型</a:t>
            </a:r>
            <a:endParaRPr kumimoji="0" lang="en-US" altLang="zh-TW" sz="2400" dirty="0">
              <a:solidFill>
                <a:srgbClr val="C00000"/>
              </a:solidFill>
              <a:latin typeface="Times New Roman" pitchFamily="18" charset="0"/>
              <a:ea typeface="標楷體" pitchFamily="65" charset="-120"/>
            </a:endParaRPr>
          </a:p>
          <a:p>
            <a:pPr eaLnBrk="0" hangingPunct="0">
              <a:spcBef>
                <a:spcPts val="0"/>
              </a:spcBef>
              <a:spcAft>
                <a:spcPts val="0"/>
              </a:spcAft>
              <a:defRPr/>
            </a:pPr>
            <a:r>
              <a:rPr lang="en-US" altLang="zh-TW" sz="2400" dirty="0">
                <a:solidFill>
                  <a:srgbClr val="C00000"/>
                </a:solidFill>
                <a:latin typeface="Times New Roman" pitchFamily="18" charset="0"/>
                <a:ea typeface="標楷體" pitchFamily="65" charset="-120"/>
              </a:rPr>
              <a:t>1.</a:t>
            </a:r>
            <a:r>
              <a:rPr lang="zh-TW" altLang="en-US" sz="2400" dirty="0">
                <a:solidFill>
                  <a:srgbClr val="CC0000"/>
                </a:solidFill>
                <a:latin typeface="Times New Roman" pitchFamily="18" charset="0"/>
                <a:ea typeface="標楷體" pitchFamily="65" charset="-120"/>
              </a:rPr>
              <a:t>期初設置成本</a:t>
            </a:r>
            <a:endParaRPr kumimoji="0" lang="en-US" altLang="zh-TW" sz="2400" dirty="0">
              <a:solidFill>
                <a:srgbClr val="000099"/>
              </a:solidFill>
              <a:latin typeface="Times New Roman" pitchFamily="18" charset="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a:t>
            </a:r>
            <a:r>
              <a:rPr lang="en-US" altLang="zh-TW" sz="2000" dirty="0">
                <a:solidFill>
                  <a:srgbClr val="000099"/>
                </a:solidFill>
                <a:latin typeface="Times New Roman" pitchFamily="18" charset="0"/>
                <a:ea typeface="標楷體" pitchFamily="65" charset="-120"/>
              </a:rPr>
              <a:t>18.16</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17.35</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eaLnBrk="0" hangingPunct="0">
              <a:spcBef>
                <a:spcPts val="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p>
          <a:p>
            <a:pPr marL="447675" lvl="0" indent="-271463" algn="just" eaLnBrk="0" hangingPunct="0">
              <a:spcBef>
                <a:spcPts val="0"/>
              </a:spcBef>
              <a:spcAft>
                <a:spcPts val="0"/>
              </a:spcAft>
              <a:defRPr/>
            </a:pPr>
            <a:r>
              <a:rPr kumimoji="0" lang="en-US" altLang="zh-TW" sz="1800" dirty="0">
                <a:solidFill>
                  <a:srgbClr val="000000"/>
                </a:solidFill>
                <a:latin typeface="Times New Roman" pitchFamily="18" charset="0"/>
                <a:ea typeface="標楷體" pitchFamily="65" charset="-120"/>
                <a:cs typeface="Times New Roman" pitchFamily="18" charset="0"/>
              </a:rPr>
              <a:t>A.</a:t>
            </a:r>
            <a:r>
              <a:rPr kumimoji="0" lang="zh-TW" altLang="en-US" sz="1800" dirty="0">
                <a:solidFill>
                  <a:srgbClr val="000000"/>
                </a:solidFill>
                <a:latin typeface="Times New Roman" pitchFamily="18" charset="0"/>
                <a:ea typeface="標楷體" pitchFamily="65" charset="-120"/>
                <a:cs typeface="Times New Roman" pitchFamily="18" charset="0"/>
              </a:rPr>
              <a:t>根據國內兩家示範業者提供之財務評估數據，計算期初設置成本平均約</a:t>
            </a:r>
            <a:r>
              <a:rPr kumimoji="0" lang="en-US" altLang="zh-TW" sz="1800" dirty="0">
                <a:solidFill>
                  <a:srgbClr val="000000"/>
                </a:solidFill>
                <a:latin typeface="Times New Roman" pitchFamily="18" charset="0"/>
                <a:ea typeface="標楷體" pitchFamily="65" charset="-120"/>
                <a:cs typeface="Times New Roman" pitchFamily="18" charset="0"/>
              </a:rPr>
              <a:t>178,817</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瓩，惟考量佐證文件仍非實際發生之金額，建議</a:t>
            </a:r>
            <a:r>
              <a:rPr kumimoji="0" lang="en-US" altLang="zh-TW" sz="1800" dirty="0">
                <a:solidFill>
                  <a:srgbClr val="000000"/>
                </a:solidFill>
                <a:latin typeface="Times New Roman" pitchFamily="18" charset="0"/>
                <a:ea typeface="標楷體" pitchFamily="65" charset="-120"/>
                <a:cs typeface="Times New Roman" pitchFamily="18" charset="0"/>
              </a:rPr>
              <a:t>107</a:t>
            </a:r>
            <a:r>
              <a:rPr kumimoji="0" lang="zh-TW" altLang="en-US" sz="1800" dirty="0">
                <a:solidFill>
                  <a:srgbClr val="000000"/>
                </a:solidFill>
                <a:latin typeface="Times New Roman" pitchFamily="18" charset="0"/>
                <a:ea typeface="標楷體" pitchFamily="65" charset="-120"/>
                <a:cs typeface="Times New Roman" pitchFamily="18" charset="0"/>
              </a:rPr>
              <a:t>年度暫不納入參採。</a:t>
            </a:r>
          </a:p>
          <a:p>
            <a:pPr marL="447675" lvl="0" indent="-271463" algn="just" eaLnBrk="0" hangingPunct="0">
              <a:spcBef>
                <a:spcPts val="0"/>
              </a:spcBef>
              <a:spcAft>
                <a:spcPts val="0"/>
              </a:spcAft>
              <a:defRPr/>
            </a:pPr>
            <a:r>
              <a:rPr kumimoji="0" lang="en-US" altLang="zh-TW" sz="1800" dirty="0">
                <a:solidFill>
                  <a:srgbClr val="000000"/>
                </a:solidFill>
                <a:latin typeface="Times New Roman" pitchFamily="18" charset="0"/>
                <a:ea typeface="標楷體" pitchFamily="65" charset="-120"/>
                <a:cs typeface="Times New Roman" pitchFamily="18" charset="0"/>
              </a:rPr>
              <a:t>B.</a:t>
            </a:r>
            <a:r>
              <a:rPr kumimoji="0" lang="zh-TW" altLang="en-US" sz="1800" dirty="0">
                <a:solidFill>
                  <a:srgbClr val="000000"/>
                </a:solidFill>
                <a:latin typeface="Times New Roman" pitchFamily="18" charset="0"/>
                <a:ea typeface="標楷體" pitchFamily="65" charset="-120"/>
                <a:cs typeface="Times New Roman" pitchFamily="18" charset="0"/>
              </a:rPr>
              <a:t>考量國內資料量較少，故另蒐集近</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(104-106</a:t>
            </a:r>
            <a:r>
              <a:rPr kumimoji="0" lang="zh-TW" altLang="en-US" sz="1800" dirty="0">
                <a:solidFill>
                  <a:srgbClr val="000000"/>
                </a:solidFill>
                <a:latin typeface="Times New Roman" pitchFamily="18" charset="0"/>
                <a:ea typeface="標楷體" pitchFamily="65" charset="-120"/>
                <a:cs typeface="Times New Roman" pitchFamily="18" charset="0"/>
              </a:rPr>
              <a:t>年</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海關進口成本資料，</a:t>
            </a:r>
            <a:r>
              <a:rPr kumimoji="0" lang="en-US" altLang="zh-TW" sz="1800" dirty="0">
                <a:solidFill>
                  <a:srgbClr val="000000"/>
                </a:solidFill>
                <a:latin typeface="Times New Roman" pitchFamily="18" charset="0"/>
                <a:ea typeface="標楷體" pitchFamily="65" charset="-120"/>
                <a:cs typeface="Times New Roman" pitchFamily="18" charset="0"/>
              </a:rPr>
              <a:t>105</a:t>
            </a:r>
            <a:r>
              <a:rPr kumimoji="0" lang="zh-TW" altLang="en-US" sz="1800" dirty="0">
                <a:solidFill>
                  <a:srgbClr val="000000"/>
                </a:solidFill>
                <a:latin typeface="Times New Roman" pitchFamily="18" charset="0"/>
                <a:ea typeface="標楷體" pitchFamily="65" charset="-120"/>
                <a:cs typeface="Times New Roman" pitchFamily="18" charset="0"/>
              </a:rPr>
              <a:t>年進口</a:t>
            </a:r>
            <a:r>
              <a:rPr kumimoji="0" lang="en-US" altLang="zh-TW" sz="1800" dirty="0">
                <a:solidFill>
                  <a:srgbClr val="000000"/>
                </a:solidFill>
                <a:latin typeface="Times New Roman" pitchFamily="18" charset="0"/>
                <a:ea typeface="標楷體" pitchFamily="65" charset="-120"/>
                <a:cs typeface="Times New Roman" pitchFamily="18" charset="0"/>
              </a:rPr>
              <a:t>2</a:t>
            </a:r>
            <a:r>
              <a:rPr kumimoji="0" lang="zh-TW" altLang="en-US" sz="1800" dirty="0">
                <a:solidFill>
                  <a:srgbClr val="000000"/>
                </a:solidFill>
                <a:latin typeface="Times New Roman" pitchFamily="18" charset="0"/>
                <a:ea typeface="標楷體" pitchFamily="65" charset="-120"/>
                <a:cs typeface="Times New Roman" pitchFamily="18" charset="0"/>
              </a:rPr>
              <a:t>架</a:t>
            </a:r>
            <a:r>
              <a:rPr kumimoji="0" lang="en-US" altLang="zh-TW" sz="1800" dirty="0">
                <a:solidFill>
                  <a:srgbClr val="000000"/>
                </a:solidFill>
                <a:latin typeface="Times New Roman" pitchFamily="18" charset="0"/>
                <a:ea typeface="標楷體" pitchFamily="65" charset="-120"/>
                <a:cs typeface="Times New Roman" pitchFamily="18" charset="0"/>
              </a:rPr>
              <a:t>4MW</a:t>
            </a:r>
            <a:r>
              <a:rPr kumimoji="0" lang="zh-TW" altLang="en-US" sz="1800" dirty="0">
                <a:solidFill>
                  <a:srgbClr val="000000"/>
                </a:solidFill>
                <a:latin typeface="Times New Roman" pitchFamily="18" charset="0"/>
                <a:ea typeface="標楷體" pitchFamily="65" charset="-120"/>
                <a:cs typeface="Times New Roman" pitchFamily="18" charset="0"/>
              </a:rPr>
              <a:t>風機之成本為</a:t>
            </a:r>
            <a:r>
              <a:rPr kumimoji="0" lang="en-US" altLang="zh-TW" sz="1800" dirty="0">
                <a:solidFill>
                  <a:srgbClr val="000000"/>
                </a:solidFill>
                <a:latin typeface="Times New Roman" pitchFamily="18" charset="0"/>
                <a:ea typeface="標楷體" pitchFamily="65" charset="-120"/>
                <a:cs typeface="Times New Roman" pitchFamily="18" charset="0"/>
              </a:rPr>
              <a:t>64,050</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瓩，另蒐集國際報告數據，離岸固定式風力機組成本</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含塔架與其他機電設備</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占期初設置成本比例平均約</a:t>
            </a:r>
            <a:r>
              <a:rPr kumimoji="0" lang="en-US" altLang="zh-TW" sz="1800" dirty="0">
                <a:solidFill>
                  <a:srgbClr val="000000"/>
                </a:solidFill>
                <a:latin typeface="Times New Roman" pitchFamily="18" charset="0"/>
                <a:ea typeface="標楷體" pitchFamily="65" charset="-120"/>
                <a:cs typeface="Times New Roman" pitchFamily="18" charset="0"/>
              </a:rPr>
              <a:t>37.09%</a:t>
            </a:r>
            <a:r>
              <a:rPr kumimoji="0" lang="zh-TW" altLang="en-US" sz="1800" dirty="0">
                <a:solidFill>
                  <a:srgbClr val="000000"/>
                </a:solidFill>
                <a:latin typeface="Times New Roman" pitchFamily="18" charset="0"/>
                <a:ea typeface="標楷體" pitchFamily="65" charset="-120"/>
                <a:cs typeface="Times New Roman" pitchFamily="18" charset="0"/>
              </a:rPr>
              <a:t>，配合海關資料推估期初設置成本約</a:t>
            </a:r>
            <a:r>
              <a:rPr kumimoji="0" lang="en-US" altLang="zh-TW" sz="1800" u="sng" dirty="0">
                <a:solidFill>
                  <a:srgbClr val="FF0000"/>
                </a:solidFill>
                <a:latin typeface="Times New Roman" pitchFamily="18" charset="0"/>
                <a:ea typeface="標楷體" pitchFamily="65" charset="-120"/>
                <a:cs typeface="Times New Roman" pitchFamily="18" charset="0"/>
              </a:rPr>
              <a:t>172,688</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，數值與示範業者的財務評估數據相近。</a:t>
            </a:r>
          </a:p>
          <a:p>
            <a:pPr marL="447675" lvl="0" indent="-271463" algn="just" eaLnBrk="0" hangingPunct="0">
              <a:spcBef>
                <a:spcPts val="0"/>
              </a:spcBef>
              <a:spcAft>
                <a:spcPts val="0"/>
              </a:spcAft>
              <a:defRPr/>
            </a:pPr>
            <a:r>
              <a:rPr kumimoji="0" lang="en-US" altLang="zh-TW" sz="1800" dirty="0">
                <a:solidFill>
                  <a:srgbClr val="000000"/>
                </a:solidFill>
                <a:latin typeface="Times New Roman" pitchFamily="18" charset="0"/>
                <a:ea typeface="標楷體" pitchFamily="65" charset="-120"/>
                <a:cs typeface="Times New Roman" pitchFamily="18" charset="0"/>
              </a:rPr>
              <a:t>C.</a:t>
            </a:r>
            <a:r>
              <a:rPr kumimoji="0" lang="zh-TW" altLang="en-US" sz="1800" dirty="0">
                <a:solidFill>
                  <a:srgbClr val="000000"/>
                </a:solidFill>
                <a:latin typeface="Times New Roman" pitchFamily="18" charset="0"/>
                <a:ea typeface="標楷體" pitchFamily="65" charset="-120"/>
                <a:cs typeface="Times New Roman" pitchFamily="18" charset="0"/>
              </a:rPr>
              <a:t>蒐集</a:t>
            </a:r>
            <a:r>
              <a:rPr kumimoji="0" lang="en-US" altLang="zh-TW" sz="1800" dirty="0">
                <a:solidFill>
                  <a:srgbClr val="000000"/>
                </a:solidFill>
                <a:latin typeface="Times New Roman" pitchFamily="18" charset="0"/>
                <a:ea typeface="標楷體" pitchFamily="65" charset="-120"/>
                <a:cs typeface="Times New Roman" pitchFamily="18" charset="0"/>
              </a:rPr>
              <a:t>2010-2017</a:t>
            </a:r>
            <a:r>
              <a:rPr kumimoji="0" lang="zh-TW" altLang="en-US" sz="1800" dirty="0">
                <a:solidFill>
                  <a:srgbClr val="000000"/>
                </a:solidFill>
                <a:latin typeface="Times New Roman" pitchFamily="18" charset="0"/>
                <a:ea typeface="標楷體" pitchFamily="65" charset="-120"/>
                <a:cs typeface="Times New Roman" pitchFamily="18" charset="0"/>
              </a:rPr>
              <a:t>年英國離岸風力發電期初設置成本資料</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含併網成本</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共</a:t>
            </a:r>
            <a:r>
              <a:rPr kumimoji="0" lang="en-US" altLang="zh-TW" sz="1800" dirty="0">
                <a:solidFill>
                  <a:srgbClr val="000000"/>
                </a:solidFill>
                <a:latin typeface="Times New Roman" pitchFamily="18" charset="0"/>
                <a:ea typeface="標楷體" pitchFamily="65" charset="-120"/>
                <a:cs typeface="Times New Roman" pitchFamily="18" charset="0"/>
              </a:rPr>
              <a:t>17</a:t>
            </a:r>
            <a:r>
              <a:rPr kumimoji="0" lang="zh-TW" altLang="en-US" sz="1800" dirty="0">
                <a:solidFill>
                  <a:srgbClr val="000000"/>
                </a:solidFill>
                <a:latin typeface="Times New Roman" pitchFamily="18" charset="0"/>
                <a:ea typeface="標楷體" pitchFamily="65" charset="-120"/>
                <a:cs typeface="Times New Roman" pitchFamily="18" charset="0"/>
              </a:rPr>
              <a:t>筆，並剔除上下極端值共</a:t>
            </a:r>
            <a:r>
              <a:rPr kumimoji="0" lang="en-US" altLang="zh-TW" sz="1800" dirty="0">
                <a:solidFill>
                  <a:srgbClr val="000000"/>
                </a:solidFill>
                <a:latin typeface="Times New Roman" pitchFamily="18" charset="0"/>
                <a:ea typeface="標楷體" pitchFamily="65" charset="-120"/>
                <a:cs typeface="Times New Roman" pitchFamily="18" charset="0"/>
              </a:rPr>
              <a:t>4</a:t>
            </a:r>
            <a:r>
              <a:rPr kumimoji="0" lang="zh-TW" altLang="en-US" sz="1800" dirty="0">
                <a:solidFill>
                  <a:srgbClr val="000000"/>
                </a:solidFill>
                <a:latin typeface="Times New Roman" pitchFamily="18" charset="0"/>
                <a:ea typeface="標楷體" pitchFamily="65" charset="-120"/>
                <a:cs typeface="Times New Roman" pitchFamily="18" charset="0"/>
              </a:rPr>
              <a:t>筆樣本後，平均為</a:t>
            </a:r>
            <a:r>
              <a:rPr kumimoji="0" lang="en-US" altLang="zh-TW" sz="1800" dirty="0">
                <a:solidFill>
                  <a:srgbClr val="000000"/>
                </a:solidFill>
                <a:latin typeface="Times New Roman" pitchFamily="18" charset="0"/>
                <a:ea typeface="標楷體" pitchFamily="65" charset="-120"/>
                <a:cs typeface="Times New Roman" pitchFamily="18" charset="0"/>
              </a:rPr>
              <a:t>175,324</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瓩，另加計新估算之漁業補償成本</a:t>
            </a:r>
            <a:r>
              <a:rPr kumimoji="0" lang="en-US" altLang="zh-TW" sz="1800" dirty="0">
                <a:solidFill>
                  <a:srgbClr val="000000"/>
                </a:solidFill>
                <a:latin typeface="Times New Roman" pitchFamily="18" charset="0"/>
                <a:ea typeface="標楷體" pitchFamily="65" charset="-120"/>
                <a:cs typeface="Times New Roman" pitchFamily="18" charset="0"/>
              </a:rPr>
              <a:t>1,407</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瓩及除役成本</a:t>
            </a:r>
            <a:r>
              <a:rPr kumimoji="0" lang="en-US" altLang="zh-TW" sz="1800" dirty="0">
                <a:solidFill>
                  <a:srgbClr val="000000"/>
                </a:solidFill>
                <a:latin typeface="Times New Roman" pitchFamily="18" charset="0"/>
                <a:ea typeface="標楷體" pitchFamily="65" charset="-120"/>
                <a:cs typeface="Times New Roman" pitchFamily="18" charset="0"/>
              </a:rPr>
              <a:t>4,000</a:t>
            </a:r>
            <a:r>
              <a:rPr kumimoji="0" lang="zh-TW" altLang="en-US" sz="1800" dirty="0">
                <a:solidFill>
                  <a:srgbClr val="000000"/>
                </a:solidFill>
                <a:latin typeface="Times New Roman" pitchFamily="18" charset="0"/>
                <a:ea typeface="標楷體" pitchFamily="65" charset="-120"/>
                <a:cs typeface="Times New Roman" pitchFamily="18" charset="0"/>
              </a:rPr>
              <a:t>元</a:t>
            </a:r>
            <a:r>
              <a:rPr kumimoji="0" lang="en-US" altLang="zh-TW" sz="1800" dirty="0">
                <a:solidFill>
                  <a:srgbClr val="000000"/>
                </a:solidFill>
                <a:latin typeface="Times New Roman" pitchFamily="18" charset="0"/>
                <a:ea typeface="標楷體" pitchFamily="65" charset="-120"/>
                <a:cs typeface="Times New Roman" pitchFamily="18" charset="0"/>
              </a:rPr>
              <a:t>/</a:t>
            </a:r>
            <a:r>
              <a:rPr kumimoji="0" lang="zh-TW" altLang="en-US" sz="1800" dirty="0">
                <a:solidFill>
                  <a:srgbClr val="000000"/>
                </a:solidFill>
                <a:latin typeface="Times New Roman" pitchFamily="18" charset="0"/>
                <a:ea typeface="標楷體" pitchFamily="65" charset="-120"/>
                <a:cs typeface="Times New Roman" pitchFamily="18" charset="0"/>
              </a:rPr>
              <a:t>瓩後，期初設置成本為</a:t>
            </a:r>
            <a:r>
              <a:rPr kumimoji="0" lang="en-US" altLang="zh-TW" sz="1800" u="sng" dirty="0">
                <a:solidFill>
                  <a:srgbClr val="FF0000"/>
                </a:solidFill>
                <a:latin typeface="Times New Roman" pitchFamily="18" charset="0"/>
                <a:ea typeface="標楷體" pitchFamily="65" charset="-120"/>
                <a:cs typeface="Times New Roman" pitchFamily="18" charset="0"/>
              </a:rPr>
              <a:t>180,731</a:t>
            </a:r>
            <a:r>
              <a:rPr kumimoji="0" lang="zh-TW" altLang="en-US" sz="1800" u="sng" dirty="0">
                <a:solidFill>
                  <a:srgbClr val="FF0000"/>
                </a:solidFill>
                <a:latin typeface="Times New Roman" pitchFamily="18" charset="0"/>
                <a:ea typeface="標楷體" pitchFamily="65" charset="-120"/>
                <a:cs typeface="Times New Roman" pitchFamily="18" charset="0"/>
              </a:rPr>
              <a:t>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a:t>
            </a:r>
            <a:endParaRPr kumimoji="0"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0" hangingPunct="0">
              <a:spcBef>
                <a:spcPts val="0"/>
              </a:spcBef>
              <a:spcAft>
                <a:spcPts val="0"/>
              </a:spcAft>
              <a:defRPr/>
            </a:pPr>
            <a:r>
              <a:rPr kumimoji="0" lang="en-US" altLang="zh-TW" sz="1800" dirty="0">
                <a:solidFill>
                  <a:srgbClr val="000000"/>
                </a:solidFill>
                <a:latin typeface="Times New Roman" pitchFamily="18" charset="0"/>
                <a:ea typeface="標楷體" pitchFamily="65" charset="-120"/>
                <a:cs typeface="Times New Roman" pitchFamily="18" charset="0"/>
              </a:rPr>
              <a:t>D.</a:t>
            </a:r>
            <a:r>
              <a:rPr kumimoji="0" lang="zh-TW" altLang="en-US" sz="1800" dirty="0">
                <a:solidFill>
                  <a:srgbClr val="000000"/>
                </a:solidFill>
                <a:latin typeface="Times New Roman" pitchFamily="18" charset="0"/>
                <a:ea typeface="標楷體" pitchFamily="65" charset="-120"/>
                <a:cs typeface="Times New Roman" pitchFamily="18" charset="0"/>
              </a:rPr>
              <a:t>根據國際能源總署</a:t>
            </a:r>
            <a:r>
              <a:rPr kumimoji="0" lang="en-US" altLang="zh-TW" sz="1800" dirty="0">
                <a:solidFill>
                  <a:srgbClr val="000000"/>
                </a:solidFill>
                <a:latin typeface="Times New Roman" pitchFamily="18" charset="0"/>
                <a:ea typeface="標楷體" pitchFamily="65" charset="-120"/>
                <a:cs typeface="Times New Roman" pitchFamily="18" charset="0"/>
              </a:rPr>
              <a:t>(IEA, 2016)</a:t>
            </a:r>
            <a:r>
              <a:rPr kumimoji="0" lang="zh-TW" altLang="en-US" sz="1800" dirty="0">
                <a:solidFill>
                  <a:srgbClr val="000000"/>
                </a:solidFill>
                <a:latin typeface="Times New Roman" pitchFamily="18" charset="0"/>
                <a:ea typeface="標楷體" pitchFamily="65" charset="-120"/>
                <a:cs typeface="Times New Roman" pitchFamily="18" charset="0"/>
              </a:rPr>
              <a:t>預測之成本年均降幅為</a:t>
            </a:r>
            <a:r>
              <a:rPr kumimoji="0" lang="en-US" altLang="zh-TW" sz="1800" dirty="0">
                <a:solidFill>
                  <a:srgbClr val="000000"/>
                </a:solidFill>
                <a:latin typeface="Times New Roman" pitchFamily="18" charset="0"/>
                <a:ea typeface="標楷體" pitchFamily="65" charset="-120"/>
                <a:cs typeface="Times New Roman" pitchFamily="18" charset="0"/>
              </a:rPr>
              <a:t>3.29%</a:t>
            </a:r>
            <a:r>
              <a:rPr kumimoji="0" lang="zh-TW" altLang="en-US" sz="1800" dirty="0">
                <a:solidFill>
                  <a:srgbClr val="000000"/>
                </a:solidFill>
                <a:latin typeface="Times New Roman" pitchFamily="18" charset="0"/>
                <a:ea typeface="標楷體" pitchFamily="65" charset="-120"/>
                <a:cs typeface="Times New Roman" pitchFamily="18" charset="0"/>
              </a:rPr>
              <a:t>；英國能源與氣候變遷部</a:t>
            </a:r>
            <a:r>
              <a:rPr kumimoji="0" lang="en-US" altLang="zh-TW" sz="1800" dirty="0">
                <a:solidFill>
                  <a:srgbClr val="000000"/>
                </a:solidFill>
                <a:latin typeface="Times New Roman" pitchFamily="18" charset="0"/>
                <a:ea typeface="標楷體" pitchFamily="65" charset="-120"/>
                <a:cs typeface="Times New Roman" pitchFamily="18" charset="0"/>
              </a:rPr>
              <a:t>(DECC, 2016)</a:t>
            </a:r>
            <a:r>
              <a:rPr kumimoji="0" lang="zh-TW" altLang="en-US" sz="1800" dirty="0">
                <a:solidFill>
                  <a:srgbClr val="000000"/>
                </a:solidFill>
                <a:latin typeface="Times New Roman" pitchFamily="18" charset="0"/>
                <a:ea typeface="標楷體" pitchFamily="65" charset="-120"/>
                <a:cs typeface="Times New Roman" pitchFamily="18" charset="0"/>
              </a:rPr>
              <a:t>預測之成本年均降幅為</a:t>
            </a:r>
            <a:r>
              <a:rPr kumimoji="0" lang="en-US" altLang="zh-TW" sz="1800" dirty="0">
                <a:solidFill>
                  <a:srgbClr val="000000"/>
                </a:solidFill>
                <a:latin typeface="Times New Roman" pitchFamily="18" charset="0"/>
                <a:ea typeface="標楷體" pitchFamily="65" charset="-120"/>
                <a:cs typeface="Times New Roman" pitchFamily="18" charset="0"/>
              </a:rPr>
              <a:t>1.30%</a:t>
            </a:r>
            <a:r>
              <a:rPr kumimoji="0" lang="zh-TW" altLang="en-US" sz="1800" dirty="0">
                <a:solidFill>
                  <a:srgbClr val="000000"/>
                </a:solidFill>
                <a:latin typeface="Times New Roman" pitchFamily="18" charset="0"/>
                <a:ea typeface="標楷體" pitchFamily="65" charset="-120"/>
                <a:cs typeface="Times New Roman" pitchFamily="18" charset="0"/>
              </a:rPr>
              <a:t>；另歐盟新創公司</a:t>
            </a:r>
            <a:r>
              <a:rPr kumimoji="0" lang="en-US" altLang="zh-TW" sz="1800" dirty="0">
                <a:solidFill>
                  <a:srgbClr val="000000"/>
                </a:solidFill>
                <a:latin typeface="Times New Roman" pitchFamily="18" charset="0"/>
                <a:ea typeface="標楷體" pitchFamily="65" charset="-120"/>
                <a:cs typeface="Times New Roman" pitchFamily="18" charset="0"/>
              </a:rPr>
              <a:t>(KIC InnoEnergy, 2016)</a:t>
            </a:r>
            <a:r>
              <a:rPr kumimoji="0" lang="zh-TW" altLang="en-US" sz="1800" dirty="0">
                <a:solidFill>
                  <a:srgbClr val="000000"/>
                </a:solidFill>
                <a:latin typeface="Times New Roman" pitchFamily="18" charset="0"/>
                <a:ea typeface="標楷體" pitchFamily="65" charset="-120"/>
                <a:cs typeface="Times New Roman" pitchFamily="18" charset="0"/>
              </a:rPr>
              <a:t>預測之成本年均降幅為</a:t>
            </a:r>
            <a:r>
              <a:rPr kumimoji="0" lang="en-US" altLang="zh-TW" sz="1800" dirty="0">
                <a:solidFill>
                  <a:srgbClr val="000000"/>
                </a:solidFill>
                <a:latin typeface="Times New Roman" pitchFamily="18" charset="0"/>
                <a:ea typeface="標楷體" pitchFamily="65" charset="-120"/>
                <a:cs typeface="Times New Roman" pitchFamily="18" charset="0"/>
              </a:rPr>
              <a:t>0.79%</a:t>
            </a:r>
            <a:r>
              <a:rPr kumimoji="0" lang="zh-TW" altLang="en-US" sz="1800" dirty="0">
                <a:solidFill>
                  <a:srgbClr val="000000"/>
                </a:solidFill>
                <a:latin typeface="Times New Roman" pitchFamily="18" charset="0"/>
                <a:ea typeface="標楷體" pitchFamily="65" charset="-120"/>
                <a:cs typeface="Times New Roman" pitchFamily="18" charset="0"/>
              </a:rPr>
              <a:t>，</a:t>
            </a:r>
            <a:r>
              <a:rPr kumimoji="0" lang="en-US" altLang="zh-TW" sz="1800" dirty="0">
                <a:solidFill>
                  <a:srgbClr val="000000"/>
                </a:solidFill>
                <a:latin typeface="Times New Roman" pitchFamily="18" charset="0"/>
                <a:ea typeface="標楷體" pitchFamily="65" charset="-120"/>
                <a:cs typeface="Times New Roman" pitchFamily="18" charset="0"/>
              </a:rPr>
              <a:t>3</a:t>
            </a:r>
            <a:r>
              <a:rPr kumimoji="0" lang="zh-TW" altLang="en-US" sz="1800" dirty="0">
                <a:solidFill>
                  <a:srgbClr val="000000"/>
                </a:solidFill>
                <a:latin typeface="Times New Roman" pitchFamily="18" charset="0"/>
                <a:ea typeface="標楷體" pitchFamily="65" charset="-120"/>
                <a:cs typeface="Times New Roman" pitchFamily="18" charset="0"/>
              </a:rPr>
              <a:t>筆資料平均降幅為</a:t>
            </a:r>
            <a:r>
              <a:rPr kumimoji="0" lang="en-US" altLang="zh-TW" sz="1800" dirty="0">
                <a:solidFill>
                  <a:srgbClr val="000000"/>
                </a:solidFill>
                <a:latin typeface="Times New Roman" pitchFamily="18" charset="0"/>
                <a:ea typeface="標楷體" pitchFamily="65" charset="-120"/>
                <a:cs typeface="Times New Roman" pitchFamily="18" charset="0"/>
              </a:rPr>
              <a:t>1.79%</a:t>
            </a:r>
            <a:r>
              <a:rPr kumimoji="0" lang="zh-TW" altLang="en-US" sz="1800" dirty="0">
                <a:solidFill>
                  <a:srgbClr val="000000"/>
                </a:solidFill>
                <a:latin typeface="Times New Roman" pitchFamily="18" charset="0"/>
                <a:ea typeface="標楷體" pitchFamily="65" charset="-120"/>
                <a:cs typeface="Times New Roman" pitchFamily="18" charset="0"/>
              </a:rPr>
              <a:t>。</a:t>
            </a:r>
          </a:p>
          <a:p>
            <a:pPr marL="447675" lvl="0" indent="-271463" algn="just" eaLnBrk="0" hangingPunct="0">
              <a:spcBef>
                <a:spcPts val="0"/>
              </a:spcBef>
              <a:spcAft>
                <a:spcPts val="0"/>
              </a:spcAft>
              <a:defRPr/>
            </a:pPr>
            <a:r>
              <a:rPr kumimoji="0" lang="en-US" altLang="zh-TW" sz="1800" dirty="0">
                <a:solidFill>
                  <a:srgbClr val="000000"/>
                </a:solidFill>
                <a:latin typeface="Times New Roman" pitchFamily="18" charset="0"/>
                <a:ea typeface="標楷體" pitchFamily="65" charset="-120"/>
                <a:cs typeface="Times New Roman" pitchFamily="18" charset="0"/>
              </a:rPr>
              <a:t>E.</a:t>
            </a:r>
            <a:r>
              <a:rPr kumimoji="0" lang="zh-TW" altLang="en-US" sz="1800" dirty="0">
                <a:solidFill>
                  <a:srgbClr val="000000"/>
                </a:solidFill>
                <a:latin typeface="Times New Roman" pitchFamily="18" charset="0"/>
                <a:ea typeface="標楷體" pitchFamily="65" charset="-120"/>
                <a:cs typeface="Times New Roman" pitchFamily="18" charset="0"/>
              </a:rPr>
              <a:t>綜上，將海關資料推估之期初設置成本與國外資料平均，計算期初設置成本為</a:t>
            </a:r>
            <a:r>
              <a:rPr kumimoji="0" lang="en-US" altLang="zh-TW" sz="1800" u="sng" dirty="0">
                <a:solidFill>
                  <a:srgbClr val="FF0000"/>
                </a:solidFill>
                <a:latin typeface="Times New Roman" pitchFamily="18" charset="0"/>
                <a:ea typeface="標楷體" pitchFamily="65" charset="-120"/>
                <a:cs typeface="Times New Roman" pitchFamily="18" charset="0"/>
              </a:rPr>
              <a:t>17.67</a:t>
            </a:r>
            <a:r>
              <a:rPr kumimoji="0" lang="zh-TW" altLang="en-US" sz="1800" u="sng" dirty="0">
                <a:solidFill>
                  <a:srgbClr val="FF0000"/>
                </a:solidFill>
                <a:latin typeface="Times New Roman" pitchFamily="18" charset="0"/>
                <a:ea typeface="標楷體" pitchFamily="65" charset="-120"/>
                <a:cs typeface="Times New Roman" pitchFamily="18" charset="0"/>
              </a:rPr>
              <a:t>萬元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，並考量未來離岸風電開發商多為國際具豐富經驗之廠商，爰建議</a:t>
            </a:r>
            <a:r>
              <a:rPr kumimoji="0" lang="en-US" altLang="zh-TW" sz="1800" dirty="0">
                <a:solidFill>
                  <a:srgbClr val="000000"/>
                </a:solidFill>
                <a:latin typeface="Times New Roman" pitchFamily="18" charset="0"/>
                <a:ea typeface="標楷體" pitchFamily="65" charset="-120"/>
                <a:cs typeface="Times New Roman" pitchFamily="18" charset="0"/>
              </a:rPr>
              <a:t>107</a:t>
            </a:r>
            <a:r>
              <a:rPr kumimoji="0" lang="zh-TW" altLang="en-US" sz="1800" dirty="0">
                <a:solidFill>
                  <a:srgbClr val="000000"/>
                </a:solidFill>
                <a:latin typeface="Times New Roman" pitchFamily="18" charset="0"/>
                <a:ea typeface="標楷體" pitchFamily="65" charset="-120"/>
                <a:cs typeface="Times New Roman" pitchFamily="18" charset="0"/>
              </a:rPr>
              <a:t>年度可考量</a:t>
            </a:r>
            <a:r>
              <a:rPr kumimoji="0" lang="zh-TW" altLang="en-US" sz="1800" u="sng" dirty="0">
                <a:solidFill>
                  <a:srgbClr val="FF0000"/>
                </a:solidFill>
                <a:latin typeface="Times New Roman" pitchFamily="18" charset="0"/>
                <a:ea typeface="標楷體" pitchFamily="65" charset="-120"/>
                <a:cs typeface="Times New Roman" pitchFamily="18" charset="0"/>
              </a:rPr>
              <a:t>國際成本降幅</a:t>
            </a:r>
            <a:r>
              <a:rPr kumimoji="0" lang="en-US" altLang="zh-TW" sz="1800" u="sng" dirty="0">
                <a:solidFill>
                  <a:srgbClr val="FF0000"/>
                </a:solidFill>
                <a:latin typeface="Times New Roman" pitchFamily="18" charset="0"/>
                <a:ea typeface="標楷體" pitchFamily="65" charset="-120"/>
                <a:cs typeface="Times New Roman" pitchFamily="18" charset="0"/>
              </a:rPr>
              <a:t>1.79%</a:t>
            </a:r>
            <a:r>
              <a:rPr kumimoji="0" lang="zh-TW" altLang="en-US" sz="1800" dirty="0">
                <a:solidFill>
                  <a:srgbClr val="000000"/>
                </a:solidFill>
                <a:latin typeface="Times New Roman" pitchFamily="18" charset="0"/>
                <a:ea typeface="標楷體" pitchFamily="65" charset="-120"/>
                <a:cs typeface="Times New Roman" pitchFamily="18" charset="0"/>
              </a:rPr>
              <a:t>，採</a:t>
            </a:r>
            <a:r>
              <a:rPr kumimoji="0" lang="en-US" altLang="zh-TW" sz="1800" u="sng" dirty="0">
                <a:solidFill>
                  <a:srgbClr val="FF0000"/>
                </a:solidFill>
                <a:latin typeface="Times New Roman" pitchFamily="18" charset="0"/>
                <a:ea typeface="標楷體" pitchFamily="65" charset="-120"/>
                <a:cs typeface="Times New Roman" pitchFamily="18" charset="0"/>
              </a:rPr>
              <a:t>17.35</a:t>
            </a:r>
            <a:r>
              <a:rPr kumimoji="0" lang="zh-TW" altLang="en-US" sz="1800" u="sng" dirty="0">
                <a:solidFill>
                  <a:srgbClr val="FF0000"/>
                </a:solidFill>
                <a:latin typeface="Times New Roman" pitchFamily="18" charset="0"/>
                <a:ea typeface="標楷體" pitchFamily="65" charset="-120"/>
                <a:cs typeface="Times New Roman" pitchFamily="18" charset="0"/>
              </a:rPr>
              <a:t>萬元</a:t>
            </a:r>
            <a:r>
              <a:rPr kumimoji="0" lang="en-US" altLang="zh-TW" sz="1800" u="sng" dirty="0">
                <a:solidFill>
                  <a:srgbClr val="FF0000"/>
                </a:solidFill>
                <a:latin typeface="Times New Roman" pitchFamily="18" charset="0"/>
                <a:ea typeface="標楷體" pitchFamily="65" charset="-120"/>
                <a:cs typeface="Times New Roman" pitchFamily="18" charset="0"/>
              </a:rPr>
              <a:t>/</a:t>
            </a:r>
            <a:r>
              <a:rPr kumimoji="0" lang="zh-TW" altLang="en-US" sz="1800" u="sng" dirty="0">
                <a:solidFill>
                  <a:srgbClr val="FF0000"/>
                </a:solidFill>
                <a:latin typeface="Times New Roman" pitchFamily="18" charset="0"/>
                <a:ea typeface="標楷體" pitchFamily="65" charset="-120"/>
                <a:cs typeface="Times New Roman" pitchFamily="18" charset="0"/>
              </a:rPr>
              <a:t>瓩</a:t>
            </a:r>
            <a:r>
              <a:rPr kumimoji="0"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6"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824983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687388" y="115888"/>
            <a:ext cx="7772400" cy="54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TW" altLang="en-US" sz="4400">
                <a:solidFill>
                  <a:srgbClr val="009900"/>
                </a:solidFill>
                <a:latin typeface="Arial" charset="0"/>
                <a:ea typeface="標楷體" pitchFamily="65" charset="-120"/>
              </a:rPr>
              <a:t>目錄</a:t>
            </a:r>
          </a:p>
        </p:txBody>
      </p:sp>
      <p:sp>
        <p:nvSpPr>
          <p:cNvPr id="3075" name="Rectangle 10"/>
          <p:cNvSpPr>
            <a:spLocks noChangeArrowheads="1"/>
          </p:cNvSpPr>
          <p:nvPr/>
        </p:nvSpPr>
        <p:spPr bwMode="auto">
          <a:xfrm>
            <a:off x="136525" y="908720"/>
            <a:ext cx="8827963" cy="5760640"/>
          </a:xfrm>
          <a:prstGeom prst="rect">
            <a:avLst/>
          </a:prstGeom>
          <a:noFill/>
          <a:ln w="9525">
            <a:noFill/>
            <a:miter lim="800000"/>
            <a:headEnd/>
            <a:tailEnd/>
          </a:ln>
        </p:spPr>
        <p:txBody>
          <a:bodyPr/>
          <a:lstStyle/>
          <a:p>
            <a:pPr marL="623888" indent="-623888">
              <a:spcBef>
                <a:spcPts val="600"/>
              </a:spcBef>
              <a:defRPr/>
            </a:pPr>
            <a:r>
              <a:rPr lang="zh-TW" altLang="en-US" sz="2400" dirty="0">
                <a:solidFill>
                  <a:srgbClr val="000099"/>
                </a:solidFill>
                <a:latin typeface="Times New Roman" pitchFamily="18" charset="0"/>
                <a:ea typeface="標楷體" pitchFamily="65" charset="-120"/>
              </a:rPr>
              <a:t>壹、</a:t>
            </a:r>
            <a:r>
              <a:rPr lang="en-US" altLang="zh-TW" sz="2400" dirty="0">
                <a:solidFill>
                  <a:srgbClr val="000099"/>
                </a:solidFill>
                <a:latin typeface="Times New Roman" pitchFamily="18" charset="0"/>
                <a:ea typeface="標楷體" pitchFamily="65" charset="-120"/>
              </a:rPr>
              <a:t>107</a:t>
            </a:r>
            <a:r>
              <a:rPr lang="zh-TW" altLang="en-US" sz="2400" dirty="0">
                <a:solidFill>
                  <a:srgbClr val="000099"/>
                </a:solidFill>
                <a:latin typeface="Times New Roman" pitchFamily="18" charset="0"/>
                <a:ea typeface="標楷體" pitchFamily="65" charset="-120"/>
              </a:rPr>
              <a:t>年度再生能源電能躉購費率計算公式</a:t>
            </a:r>
          </a:p>
          <a:p>
            <a:pPr marL="623888" indent="-623888">
              <a:spcBef>
                <a:spcPts val="600"/>
              </a:spcBef>
              <a:defRPr/>
            </a:pPr>
            <a:r>
              <a:rPr lang="zh-TW" altLang="en-US" sz="2400" dirty="0">
                <a:solidFill>
                  <a:srgbClr val="000099"/>
                </a:solidFill>
                <a:latin typeface="Times New Roman" pitchFamily="18" charset="0"/>
                <a:ea typeface="標楷體" pitchFamily="65" charset="-120"/>
              </a:rPr>
              <a:t>貳</a:t>
            </a:r>
            <a:r>
              <a:rPr kumimoji="0" lang="zh-TW" altLang="en-US" sz="2400" dirty="0">
                <a:solidFill>
                  <a:srgbClr val="000099"/>
                </a:solidFill>
                <a:latin typeface="Times New Roman" pitchFamily="18" charset="0"/>
                <a:ea typeface="標楷體" pitchFamily="65" charset="-120"/>
              </a:rPr>
              <a:t>、</a:t>
            </a:r>
            <a:r>
              <a:rPr lang="en-US" altLang="zh-TW" sz="2400" dirty="0">
                <a:solidFill>
                  <a:srgbClr val="000099"/>
                </a:solidFill>
                <a:latin typeface="Times New Roman" pitchFamily="18" charset="0"/>
                <a:ea typeface="標楷體" pitchFamily="65" charset="-120"/>
              </a:rPr>
              <a:t>107</a:t>
            </a:r>
            <a:r>
              <a:rPr lang="zh-TW" altLang="en-US" sz="2400" dirty="0">
                <a:solidFill>
                  <a:srgbClr val="000099"/>
                </a:solidFill>
                <a:latin typeface="Times New Roman" pitchFamily="18" charset="0"/>
                <a:ea typeface="標楷體" pitchFamily="65" charset="-120"/>
              </a:rPr>
              <a:t>年度各類再生能源</a:t>
            </a:r>
            <a:r>
              <a:rPr lang="en-US" altLang="zh-TW" sz="2400" dirty="0">
                <a:solidFill>
                  <a:srgbClr val="000099"/>
                </a:solidFill>
                <a:latin typeface="Times New Roman" pitchFamily="18" charset="0"/>
                <a:ea typeface="標楷體" pitchFamily="65" charset="-120"/>
              </a:rPr>
              <a:t>(</a:t>
            </a:r>
            <a:r>
              <a:rPr lang="zh-TW" altLang="en-US" sz="2400" dirty="0">
                <a:solidFill>
                  <a:srgbClr val="000099"/>
                </a:solidFill>
                <a:latin typeface="Times New Roman" pitchFamily="18" charset="0"/>
                <a:ea typeface="標楷體" pitchFamily="65" charset="-120"/>
              </a:rPr>
              <a:t>太陽光電除外</a:t>
            </a:r>
            <a:r>
              <a:rPr lang="en-US" altLang="zh-TW" sz="2400" dirty="0">
                <a:solidFill>
                  <a:srgbClr val="000099"/>
                </a:solidFill>
                <a:latin typeface="Times New Roman" pitchFamily="18" charset="0"/>
                <a:ea typeface="標楷體" pitchFamily="65" charset="-120"/>
              </a:rPr>
              <a:t>)</a:t>
            </a:r>
            <a:r>
              <a:rPr lang="zh-TW" altLang="en-US" sz="2400" dirty="0">
                <a:solidFill>
                  <a:srgbClr val="000099"/>
                </a:solidFill>
                <a:latin typeface="Times New Roman" pitchFamily="18" charset="0"/>
                <a:ea typeface="標楷體" pitchFamily="65" charset="-120"/>
              </a:rPr>
              <a:t>電能躉購費率</a:t>
            </a:r>
            <a:endParaRPr lang="en-US" altLang="zh-TW" sz="24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一、電能躉購費率審定原則</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二、</a:t>
            </a:r>
            <a:r>
              <a:rPr lang="en-US" altLang="zh-TW" sz="2300" dirty="0">
                <a:solidFill>
                  <a:srgbClr val="000099"/>
                </a:solidFill>
                <a:latin typeface="Times New Roman" pitchFamily="18" charset="0"/>
                <a:ea typeface="標楷體" pitchFamily="65" charset="-120"/>
              </a:rPr>
              <a:t> 107</a:t>
            </a:r>
            <a:r>
              <a:rPr lang="zh-TW" altLang="en-US" sz="2300" dirty="0">
                <a:solidFill>
                  <a:srgbClr val="000099"/>
                </a:solidFill>
                <a:latin typeface="Times New Roman" pitchFamily="18" charset="0"/>
                <a:ea typeface="標楷體" pitchFamily="65" charset="-120"/>
              </a:rPr>
              <a:t>年度各類再生能源</a:t>
            </a:r>
            <a:r>
              <a:rPr lang="en-US" altLang="zh-TW" sz="2300" dirty="0">
                <a:solidFill>
                  <a:srgbClr val="000099"/>
                </a:solidFill>
                <a:latin typeface="Times New Roman" pitchFamily="18" charset="0"/>
                <a:ea typeface="標楷體" pitchFamily="65" charset="-120"/>
              </a:rPr>
              <a:t>(</a:t>
            </a:r>
            <a:r>
              <a:rPr lang="zh-TW" altLang="en-US" sz="2300" dirty="0">
                <a:solidFill>
                  <a:srgbClr val="000099"/>
                </a:solidFill>
                <a:latin typeface="Times New Roman" pitchFamily="18" charset="0"/>
                <a:ea typeface="標楷體" pitchFamily="65" charset="-120"/>
              </a:rPr>
              <a:t>太陽光電除外</a:t>
            </a:r>
            <a:r>
              <a:rPr lang="en-US" altLang="zh-TW" sz="2300" dirty="0">
                <a:solidFill>
                  <a:srgbClr val="000099"/>
                </a:solidFill>
                <a:latin typeface="Times New Roman" pitchFamily="18" charset="0"/>
                <a:ea typeface="標楷體" pitchFamily="65" charset="-120"/>
              </a:rPr>
              <a:t>)</a:t>
            </a:r>
            <a:r>
              <a:rPr lang="zh-TW" altLang="en-US" sz="2300" dirty="0">
                <a:solidFill>
                  <a:srgbClr val="000099"/>
                </a:solidFill>
                <a:latin typeface="Times New Roman" pitchFamily="18" charset="0"/>
                <a:ea typeface="標楷體" pitchFamily="65" charset="-120"/>
              </a:rPr>
              <a:t>電能躉購費率試算</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三、躉購制度獎勵及配套措施</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四、躉購分類與容量級距</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五、風力發電使用參數</a:t>
            </a:r>
          </a:p>
          <a:p>
            <a:pPr marL="896938" indent="-623888">
              <a:spcBef>
                <a:spcPts val="600"/>
              </a:spcBef>
              <a:defRPr/>
            </a:pPr>
            <a:r>
              <a:rPr lang="zh-TW" altLang="en-US" sz="2300" dirty="0">
                <a:solidFill>
                  <a:srgbClr val="000099"/>
                </a:solidFill>
                <a:latin typeface="Times New Roman" pitchFamily="18" charset="0"/>
                <a:ea typeface="標楷體" pitchFamily="65" charset="-120"/>
              </a:rPr>
              <a:t>六、生質能發電使用參數</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七、廢棄物發電使用參數</a:t>
            </a:r>
          </a:p>
          <a:p>
            <a:pPr marL="896938" indent="-623888">
              <a:spcBef>
                <a:spcPts val="600"/>
              </a:spcBef>
              <a:defRPr/>
            </a:pPr>
            <a:r>
              <a:rPr lang="zh-TW" altLang="en-US" sz="2300" dirty="0">
                <a:solidFill>
                  <a:srgbClr val="000099"/>
                </a:solidFill>
                <a:latin typeface="Times New Roman" pitchFamily="18" charset="0"/>
                <a:ea typeface="標楷體" pitchFamily="65" charset="-120"/>
              </a:rPr>
              <a:t>八、川流式水力發電使用參數</a:t>
            </a:r>
            <a:endParaRPr lang="en-US" altLang="zh-TW" sz="2300" dirty="0">
              <a:solidFill>
                <a:srgbClr val="000099"/>
              </a:solidFill>
              <a:latin typeface="Times New Roman" pitchFamily="18" charset="0"/>
              <a:ea typeface="標楷體" pitchFamily="65" charset="-120"/>
            </a:endParaRPr>
          </a:p>
          <a:p>
            <a:pPr marL="896938" indent="-623888">
              <a:spcBef>
                <a:spcPts val="600"/>
              </a:spcBef>
              <a:defRPr/>
            </a:pPr>
            <a:r>
              <a:rPr lang="zh-TW" altLang="en-US" sz="2300" dirty="0">
                <a:solidFill>
                  <a:srgbClr val="000099"/>
                </a:solidFill>
                <a:latin typeface="Times New Roman" pitchFamily="18" charset="0"/>
                <a:ea typeface="標楷體" pitchFamily="65" charset="-120"/>
              </a:rPr>
              <a:t>九、地熱發電使用參數</a:t>
            </a:r>
          </a:p>
          <a:p>
            <a:pPr marL="896938" indent="-623888">
              <a:spcBef>
                <a:spcPts val="600"/>
              </a:spcBef>
              <a:defRPr/>
            </a:pPr>
            <a:r>
              <a:rPr kumimoji="0" lang="zh-TW" altLang="en-US" sz="2300" dirty="0">
                <a:solidFill>
                  <a:srgbClr val="000099"/>
                </a:solidFill>
                <a:latin typeface="Times New Roman" pitchFamily="18" charset="0"/>
                <a:ea typeface="標楷體" pitchFamily="65" charset="-120"/>
              </a:rPr>
              <a:t>十、</a:t>
            </a:r>
            <a:r>
              <a:rPr lang="zh-TW" altLang="en-US" sz="2300" dirty="0">
                <a:solidFill>
                  <a:srgbClr val="000099"/>
                </a:solidFill>
                <a:latin typeface="Times New Roman" pitchFamily="18" charset="0"/>
                <a:ea typeface="標楷體" pitchFamily="65" charset="-120"/>
              </a:rPr>
              <a:t>平均資金成本率使用參數</a:t>
            </a:r>
            <a:endParaRPr kumimoji="0" lang="en-US" altLang="zh-TW" sz="2300" dirty="0">
              <a:solidFill>
                <a:srgbClr val="000099"/>
              </a:solidFill>
              <a:latin typeface="Times New Roman" pitchFamily="18" charset="0"/>
              <a:ea typeface="標楷體" pitchFamily="65" charset="-120"/>
            </a:endParaRPr>
          </a:p>
          <a:p>
            <a:pPr marL="1163638" indent="-896938">
              <a:spcBef>
                <a:spcPts val="600"/>
              </a:spcBef>
              <a:defRPr/>
            </a:pPr>
            <a:r>
              <a:rPr kumimoji="0" lang="zh-TW" altLang="en-US" sz="2300" dirty="0">
                <a:solidFill>
                  <a:srgbClr val="000099"/>
                </a:solidFill>
                <a:latin typeface="Times New Roman" pitchFamily="18" charset="0"/>
                <a:ea typeface="標楷體" pitchFamily="65" charset="-120"/>
              </a:rPr>
              <a:t>十一、</a:t>
            </a:r>
            <a:r>
              <a:rPr lang="en-US" altLang="zh-TW" sz="2300" dirty="0">
                <a:solidFill>
                  <a:srgbClr val="000099"/>
                </a:solidFill>
                <a:latin typeface="Times New Roman" pitchFamily="18" charset="0"/>
                <a:ea typeface="標楷體" pitchFamily="65" charset="-120"/>
              </a:rPr>
              <a:t>107</a:t>
            </a:r>
            <a:r>
              <a:rPr lang="zh-TW" altLang="en-US" sz="2300" dirty="0">
                <a:solidFill>
                  <a:srgbClr val="000099"/>
                </a:solidFill>
                <a:latin typeface="Times New Roman" pitchFamily="18" charset="0"/>
                <a:ea typeface="標楷體" pitchFamily="65" charset="-120"/>
              </a:rPr>
              <a:t>年度各類再生能源</a:t>
            </a:r>
            <a:r>
              <a:rPr lang="en-US" altLang="zh-TW" sz="2300" dirty="0">
                <a:solidFill>
                  <a:srgbClr val="000099"/>
                </a:solidFill>
                <a:latin typeface="Times New Roman" pitchFamily="18" charset="0"/>
                <a:ea typeface="標楷體" pitchFamily="65" charset="-120"/>
              </a:rPr>
              <a:t>(</a:t>
            </a:r>
            <a:r>
              <a:rPr lang="zh-TW" altLang="en-US" sz="2300" dirty="0">
                <a:solidFill>
                  <a:srgbClr val="000099"/>
                </a:solidFill>
                <a:latin typeface="Times New Roman" pitchFamily="18" charset="0"/>
                <a:ea typeface="標楷體" pitchFamily="65" charset="-120"/>
              </a:rPr>
              <a:t>太陽光電除外</a:t>
            </a:r>
            <a:r>
              <a:rPr lang="en-US" altLang="zh-TW" sz="2300" dirty="0">
                <a:solidFill>
                  <a:srgbClr val="000099"/>
                </a:solidFill>
                <a:latin typeface="Times New Roman" pitchFamily="18" charset="0"/>
                <a:ea typeface="標楷體" pitchFamily="65" charset="-120"/>
              </a:rPr>
              <a:t>)</a:t>
            </a:r>
            <a:r>
              <a:rPr lang="zh-TW" altLang="en-US" sz="2300" dirty="0">
                <a:solidFill>
                  <a:srgbClr val="000099"/>
                </a:solidFill>
                <a:latin typeface="Times New Roman" pitchFamily="18" charset="0"/>
                <a:ea typeface="標楷體" pitchFamily="65" charset="-120"/>
              </a:rPr>
              <a:t>電能躉購費率使用參數彙整</a:t>
            </a:r>
            <a:endParaRPr lang="en-US" altLang="zh-TW" sz="2300" dirty="0">
              <a:solidFill>
                <a:srgbClr val="000099"/>
              </a:solidFill>
              <a:latin typeface="Times New Roman" pitchFamily="18" charset="0"/>
              <a:ea typeface="標楷體" pitchFamily="65" charset="-120"/>
            </a:endParaRPr>
          </a:p>
        </p:txBody>
      </p:sp>
      <p:sp>
        <p:nvSpPr>
          <p:cNvPr id="16388"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FBF8264F-9F12-4884-A696-7523B40E3DBB}" type="slidenum">
              <a:rPr lang="en-US" altLang="zh-TW" sz="1400" b="0">
                <a:solidFill>
                  <a:srgbClr val="000000"/>
                </a:solidFill>
                <a:latin typeface="Arial" charset="0"/>
              </a:rPr>
              <a:pPr algn="r" eaLnBrk="1" hangingPunct="1"/>
              <a:t>1</a:t>
            </a:fld>
            <a:endParaRPr lang="en-US" altLang="zh-TW" sz="1400" b="0">
              <a:solidFill>
                <a:srgbClr val="000000"/>
              </a:solidFill>
              <a:latin typeface="Arial" charset="0"/>
            </a:endParaRPr>
          </a:p>
        </p:txBody>
      </p:sp>
    </p:spTree>
    <p:extLst>
      <p:ext uri="{BB962C8B-B14F-4D97-AF65-F5344CB8AC3E}">
        <p14:creationId xmlns:p14="http://schemas.microsoft.com/office/powerpoint/2010/main" val="2772515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30B4D1B8-CD7E-479A-AA4A-08689CAA3D80}" type="slidenum">
              <a:rPr lang="en-US" altLang="zh-TW" sz="1400" b="0">
                <a:solidFill>
                  <a:srgbClr val="000000"/>
                </a:solidFill>
              </a:rPr>
              <a:pPr algn="r" eaLnBrk="1" hangingPunct="1"/>
              <a:t>19</a:t>
            </a:fld>
            <a:endParaRPr lang="en-US" altLang="zh-TW" sz="1400" b="0">
              <a:solidFill>
                <a:srgbClr val="000000"/>
              </a:solidFill>
            </a:endParaRPr>
          </a:p>
        </p:txBody>
      </p:sp>
      <p:sp>
        <p:nvSpPr>
          <p:cNvPr id="6" name="Rectangle 2"/>
          <p:cNvSpPr>
            <a:spLocks noChangeArrowheads="1"/>
          </p:cNvSpPr>
          <p:nvPr/>
        </p:nvSpPr>
        <p:spPr bwMode="auto">
          <a:xfrm>
            <a:off x="251520" y="2340088"/>
            <a:ext cx="8074148" cy="33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Bef>
                <a:spcPct val="20000"/>
              </a:spcBef>
            </a:pPr>
            <a:r>
              <a:rPr lang="zh-TW" altLang="en-US" sz="1800" b="1" dirty="0">
                <a:solidFill>
                  <a:srgbClr val="000000"/>
                </a:solidFill>
                <a:latin typeface="Times New Roman" pitchFamily="18" charset="0"/>
                <a:ea typeface="標楷體" pitchFamily="65" charset="-120"/>
              </a:rPr>
              <a:t>表</a:t>
            </a:r>
            <a:r>
              <a:rPr lang="en-US" altLang="zh-TW" sz="1800" b="1" dirty="0">
                <a:solidFill>
                  <a:srgbClr val="000000"/>
                </a:solidFill>
                <a:latin typeface="Times New Roman" pitchFamily="18" charset="0"/>
                <a:ea typeface="標楷體" pitchFamily="65" charset="-120"/>
              </a:rPr>
              <a:t>2-9</a:t>
            </a:r>
            <a:r>
              <a:rPr lang="zh-TW" altLang="en-US" sz="1800" b="1" dirty="0">
                <a:solidFill>
                  <a:srgbClr val="000000"/>
                </a:solidFill>
                <a:latin typeface="Times New Roman" pitchFamily="18" charset="0"/>
                <a:ea typeface="標楷體" pitchFamily="65" charset="-120"/>
              </a:rPr>
              <a:t>  </a:t>
            </a:r>
            <a:r>
              <a:rPr lang="en-US" altLang="zh-TW" sz="1800" b="1" dirty="0">
                <a:solidFill>
                  <a:srgbClr val="000000"/>
                </a:solidFill>
                <a:latin typeface="Times New Roman" pitchFamily="18" charset="0"/>
                <a:ea typeface="標楷體" pitchFamily="65" charset="-120"/>
              </a:rPr>
              <a:t>2010-2017</a:t>
            </a:r>
            <a:r>
              <a:rPr lang="zh-TW" altLang="en-US" sz="1800" b="1" dirty="0">
                <a:solidFill>
                  <a:srgbClr val="000000"/>
                </a:solidFill>
                <a:latin typeface="Times New Roman" pitchFamily="18" charset="0"/>
                <a:ea typeface="標楷體" pitchFamily="65" charset="-120"/>
              </a:rPr>
              <a:t>年英國離岸風力發電期初設置成本資料</a:t>
            </a:r>
            <a:r>
              <a:rPr lang="en-US" altLang="zh-TW" sz="1800" b="1" dirty="0">
                <a:solidFill>
                  <a:srgbClr val="000000"/>
                </a:solidFill>
                <a:latin typeface="Times New Roman" pitchFamily="18" charset="0"/>
                <a:ea typeface="標楷體" pitchFamily="65" charset="-120"/>
              </a:rPr>
              <a:t>(</a:t>
            </a:r>
            <a:r>
              <a:rPr lang="zh-TW" altLang="en-US" sz="1800" b="1" dirty="0">
                <a:solidFill>
                  <a:srgbClr val="000000"/>
                </a:solidFill>
                <a:latin typeface="Times New Roman" pitchFamily="18" charset="0"/>
                <a:ea typeface="標楷體" pitchFamily="65" charset="-120"/>
              </a:rPr>
              <a:t>含併網成本</a:t>
            </a:r>
            <a:r>
              <a:rPr lang="en-US" altLang="zh-TW" sz="1800" b="1" dirty="0">
                <a:solidFill>
                  <a:srgbClr val="000000"/>
                </a:solidFill>
                <a:latin typeface="Times New Roman" pitchFamily="18" charset="0"/>
                <a:ea typeface="標楷體" pitchFamily="65" charset="-120"/>
              </a:rPr>
              <a:t>)</a:t>
            </a:r>
            <a:endParaRPr lang="zh-TW" altLang="en-US" sz="1800" b="1" dirty="0">
              <a:solidFill>
                <a:srgbClr val="000000"/>
              </a:solidFill>
              <a:latin typeface="Times New Roman" pitchFamily="18" charset="0"/>
              <a:ea typeface="標楷體" pitchFamily="65" charset="-120"/>
            </a:endParaRPr>
          </a:p>
        </p:txBody>
      </p:sp>
      <p:graphicFrame>
        <p:nvGraphicFramePr>
          <p:cNvPr id="8" name="表格 7">
            <a:extLst>
              <a:ext uri="{FF2B5EF4-FFF2-40B4-BE49-F238E27FC236}">
                <a16:creationId xmlns:a16="http://schemas.microsoft.com/office/drawing/2014/main" xmlns="" id="{F01FE234-0955-49FC-B7B7-0A70701B8AF1}"/>
              </a:ext>
            </a:extLst>
          </p:cNvPr>
          <p:cNvGraphicFramePr>
            <a:graphicFrameLocks noGrp="1"/>
          </p:cNvGraphicFramePr>
          <p:nvPr>
            <p:extLst>
              <p:ext uri="{D42A27DB-BD31-4B8C-83A1-F6EECF244321}">
                <p14:modId xmlns:p14="http://schemas.microsoft.com/office/powerpoint/2010/main" val="1939783747"/>
              </p:ext>
            </p:extLst>
          </p:nvPr>
        </p:nvGraphicFramePr>
        <p:xfrm>
          <a:off x="204788" y="2669375"/>
          <a:ext cx="8713788" cy="3474720"/>
        </p:xfrm>
        <a:graphic>
          <a:graphicData uri="http://schemas.openxmlformats.org/drawingml/2006/table">
            <a:tbl>
              <a:tblPr/>
              <a:tblGrid>
                <a:gridCol w="288058">
                  <a:extLst>
                    <a:ext uri="{9D8B030D-6E8A-4147-A177-3AD203B41FA5}">
                      <a16:colId xmlns:a16="http://schemas.microsoft.com/office/drawing/2014/main" xmlns="" val="20000"/>
                    </a:ext>
                  </a:extLst>
                </a:gridCol>
                <a:gridCol w="360074">
                  <a:extLst>
                    <a:ext uri="{9D8B030D-6E8A-4147-A177-3AD203B41FA5}">
                      <a16:colId xmlns:a16="http://schemas.microsoft.com/office/drawing/2014/main" xmlns="" val="20001"/>
                    </a:ext>
                  </a:extLst>
                </a:gridCol>
                <a:gridCol w="1728356">
                  <a:extLst>
                    <a:ext uri="{9D8B030D-6E8A-4147-A177-3AD203B41FA5}">
                      <a16:colId xmlns:a16="http://schemas.microsoft.com/office/drawing/2014/main" xmlns="" val="20002"/>
                    </a:ext>
                  </a:extLst>
                </a:gridCol>
                <a:gridCol w="774636">
                  <a:extLst>
                    <a:ext uri="{9D8B030D-6E8A-4147-A177-3AD203B41FA5}">
                      <a16:colId xmlns:a16="http://schemas.microsoft.com/office/drawing/2014/main" xmlns="" val="20003"/>
                    </a:ext>
                  </a:extLst>
                </a:gridCol>
                <a:gridCol w="775023">
                  <a:extLst>
                    <a:ext uri="{9D8B030D-6E8A-4147-A177-3AD203B41FA5}">
                      <a16:colId xmlns:a16="http://schemas.microsoft.com/office/drawing/2014/main" xmlns="" val="20004"/>
                    </a:ext>
                  </a:extLst>
                </a:gridCol>
                <a:gridCol w="950028">
                  <a:extLst>
                    <a:ext uri="{9D8B030D-6E8A-4147-A177-3AD203B41FA5}">
                      <a16:colId xmlns:a16="http://schemas.microsoft.com/office/drawing/2014/main" xmlns="" val="20005"/>
                    </a:ext>
                  </a:extLst>
                </a:gridCol>
                <a:gridCol w="1462543">
                  <a:extLst>
                    <a:ext uri="{9D8B030D-6E8A-4147-A177-3AD203B41FA5}">
                      <a16:colId xmlns:a16="http://schemas.microsoft.com/office/drawing/2014/main" xmlns="" val="20006"/>
                    </a:ext>
                  </a:extLst>
                </a:gridCol>
                <a:gridCol w="775023">
                  <a:extLst>
                    <a:ext uri="{9D8B030D-6E8A-4147-A177-3AD203B41FA5}">
                      <a16:colId xmlns:a16="http://schemas.microsoft.com/office/drawing/2014/main" xmlns="" val="20007"/>
                    </a:ext>
                  </a:extLst>
                </a:gridCol>
                <a:gridCol w="837524">
                  <a:extLst>
                    <a:ext uri="{9D8B030D-6E8A-4147-A177-3AD203B41FA5}">
                      <a16:colId xmlns:a16="http://schemas.microsoft.com/office/drawing/2014/main" xmlns="" val="20008"/>
                    </a:ext>
                  </a:extLst>
                </a:gridCol>
                <a:gridCol w="762523">
                  <a:extLst>
                    <a:ext uri="{9D8B030D-6E8A-4147-A177-3AD203B41FA5}">
                      <a16:colId xmlns:a16="http://schemas.microsoft.com/office/drawing/2014/main" xmlns="" val="20009"/>
                    </a:ext>
                  </a:extLst>
                </a:gridCol>
              </a:tblGrid>
              <a:tr h="261351">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編碼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國別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場址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開發期別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商轉年度</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年</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總裝置容量</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en-US" sz="1200" b="1" i="0" u="none" strike="noStrike" dirty="0">
                          <a:solidFill>
                            <a:srgbClr val="000080"/>
                          </a:solidFill>
                          <a:effectLst/>
                          <a:latin typeface="Times New Roman" panose="02020603050405020304" pitchFamily="18" charset="0"/>
                          <a:cs typeface="Times New Roman" panose="02020603050405020304" pitchFamily="18" charset="0"/>
                        </a:rPr>
                        <a:t>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單位期初設置成本</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en-US" sz="1200" b="1" i="0" u="none" strike="noStrike" dirty="0">
                          <a:solidFill>
                            <a:srgbClr val="000080"/>
                          </a:solidFill>
                          <a:effectLst/>
                          <a:latin typeface="Times New Roman" panose="02020603050405020304" pitchFamily="18" charset="0"/>
                          <a:cs typeface="Times New Roman" panose="02020603050405020304" pitchFamily="18" charset="0"/>
                        </a:rPr>
                        <a:t>NTD/kW)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離岸距離</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公里</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水深下限</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公尺</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水深上限</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cs typeface="Times New Roman" panose="02020603050405020304" pitchFamily="18" charset="0"/>
                        </a:rPr>
                        <a:t>公尺</a:t>
                      </a:r>
                      <a:r>
                        <a:rPr lang="en-US" altLang="zh-TW" sz="1200" b="1" i="0" u="none" strike="noStrike" dirty="0">
                          <a:solidFill>
                            <a:srgbClr val="000080"/>
                          </a:solidFill>
                          <a:effectLst/>
                          <a:latin typeface="Times New Roman" panose="02020603050405020304" pitchFamily="18" charset="0"/>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30676">
                <a:tc>
                  <a:txBody>
                    <a:bodyPr/>
                    <a:lstStyle/>
                    <a:p>
                      <a:pPr algn="ctr" rtl="0" fontAlgn="ctr"/>
                      <a:r>
                        <a:rPr lang="en-US" altLang="zh-TW" sz="1200" b="0" i="0" u="none" strike="noStrike">
                          <a:solidFill>
                            <a:srgbClr val="000000"/>
                          </a:solidFill>
                          <a:effectLst/>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Robin Rigg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120,745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zh-TW" sz="1200" b="0" i="0" u="none" strike="noStrike">
                          <a:solidFill>
                            <a:srgbClr val="000000"/>
                          </a:solidFill>
                          <a:effectLst/>
                          <a:latin typeface="Times New Roman"/>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30676">
                <a:tc>
                  <a:txBody>
                    <a:bodyPr/>
                    <a:lstStyle/>
                    <a:p>
                      <a:pPr algn="ctr" rtl="0" fontAlgn="ctr"/>
                      <a:r>
                        <a:rPr lang="en-US" altLang="zh-TW" sz="1200" b="0" i="0" u="none" strike="noStrike">
                          <a:solidFill>
                            <a:srgbClr val="000000"/>
                          </a:solidFill>
                          <a:effectLst/>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Gunfleet Sands I + II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172,800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140,791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rtl="0" fontAlgn="ctr"/>
                      <a:r>
                        <a:rPr lang="en-US" altLang="zh-TW" sz="1200" b="0" i="0" u="none" strike="noStrike">
                          <a:solidFill>
                            <a:srgbClr val="000000"/>
                          </a:solidFill>
                          <a:effectLst/>
                          <a:latin typeface="Times New Roman"/>
                        </a:rPr>
                        <a:t>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0676">
                <a:tc>
                  <a:txBody>
                    <a:bodyPr/>
                    <a:lstStyle/>
                    <a:p>
                      <a:pPr algn="ctr" rtl="0" fontAlgn="ctr"/>
                      <a:r>
                        <a:rPr lang="en-US" altLang="zh-TW" sz="1200" b="0" i="0" u="none" strike="noStrike">
                          <a:solidFill>
                            <a:srgbClr val="000000"/>
                          </a:solidFill>
                          <a:effectLst/>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Thanet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300,000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174,115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30676">
                <a:tc>
                  <a:txBody>
                    <a:bodyPr/>
                    <a:lstStyle/>
                    <a:p>
                      <a:pPr algn="ctr" rtl="0" fontAlgn="ctr"/>
                      <a:r>
                        <a:rPr lang="en-US" altLang="zh-TW" sz="1200" b="0" i="0" u="none" strike="noStrike">
                          <a:solidFill>
                            <a:srgbClr val="000000"/>
                          </a:solidFill>
                          <a:effectLst/>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Walney Phase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183,600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181,529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30676">
                <a:tc>
                  <a:txBody>
                    <a:bodyPr/>
                    <a:lstStyle/>
                    <a:p>
                      <a:pPr algn="ctr" rtl="0" fontAlgn="ctr"/>
                      <a:r>
                        <a:rPr lang="en-US" altLang="zh-TW" sz="1200" b="0" i="0" u="none" strike="noStrike">
                          <a:solidFill>
                            <a:srgbClr val="000000"/>
                          </a:solidFill>
                          <a:effectLst/>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Walney Phase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183,600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181,498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標楷體"/>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0676">
                <a:tc>
                  <a:txBody>
                    <a:bodyPr/>
                    <a:lstStyle/>
                    <a:p>
                      <a:pPr algn="ctr" rtl="0" fontAlgn="ctr"/>
                      <a:r>
                        <a:rPr lang="en-US" altLang="zh-TW" sz="1200" b="0" i="0" u="none" strike="noStrike">
                          <a:solidFill>
                            <a:srgbClr val="000000"/>
                          </a:solidFill>
                          <a:effectLst/>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Ormonde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dirty="0">
                          <a:solidFill>
                            <a:srgbClr val="000000"/>
                          </a:solidFill>
                          <a:effectLst/>
                          <a:latin typeface="Times New Roman"/>
                        </a:rPr>
                        <a:t>152,250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169,993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32012">
                <a:tc>
                  <a:txBody>
                    <a:bodyPr/>
                    <a:lstStyle/>
                    <a:p>
                      <a:pPr algn="ctr" rtl="0" fontAlgn="ctr"/>
                      <a:r>
                        <a:rPr lang="en-US" altLang="zh-TW" sz="1200" b="0" i="0" u="none" strike="noStrike">
                          <a:solidFill>
                            <a:srgbClr val="000000"/>
                          </a:solidFill>
                          <a:effectLst/>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Sheringham Shoal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316,800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189,125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dirty="0">
                          <a:solidFill>
                            <a:srgbClr val="000000"/>
                          </a:solidFill>
                          <a:effectLst/>
                          <a:latin typeface="Times New Roman"/>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30676">
                <a:tc>
                  <a:txBody>
                    <a:bodyPr/>
                    <a:lstStyle/>
                    <a:p>
                      <a:pPr algn="ctr" rtl="0" fontAlgn="ctr"/>
                      <a:r>
                        <a:rPr lang="en-US" altLang="zh-TW" sz="1200" b="0" i="0" u="none" strike="noStrike">
                          <a:solidFill>
                            <a:srgbClr val="000000"/>
                          </a:solidFill>
                          <a:effectLst/>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Greater Gabbard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dirty="0">
                          <a:solidFill>
                            <a:srgbClr val="000000"/>
                          </a:solidFill>
                          <a:effectLst/>
                          <a:latin typeface="Times New Roman"/>
                        </a:rPr>
                        <a:t>504,000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183,968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標楷體"/>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30676">
                <a:tc>
                  <a:txBody>
                    <a:bodyPr/>
                    <a:lstStyle/>
                    <a:p>
                      <a:pPr algn="ctr" rtl="0" fontAlgn="ctr"/>
                      <a:r>
                        <a:rPr lang="en-US" altLang="zh-TW" sz="1200" b="0" i="0" u="none" strike="noStrike">
                          <a:solidFill>
                            <a:srgbClr val="000000"/>
                          </a:solidFill>
                          <a:effectLst/>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London Array Phase 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630,000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171,936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130676">
                <a:tc>
                  <a:txBody>
                    <a:bodyPr/>
                    <a:lstStyle/>
                    <a:p>
                      <a:pPr algn="ctr" rtl="0" fontAlgn="ctr"/>
                      <a:r>
                        <a:rPr lang="en-US" altLang="zh-TW" sz="1200" b="0" i="0" u="none" strike="noStrike">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Lincs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270,000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229,374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rtl="0" fontAlgn="ctr"/>
                      <a:r>
                        <a:rPr lang="en-US" altLang="zh-TW" sz="1200" b="0" i="0" u="none" strike="noStrike">
                          <a:solidFill>
                            <a:srgbClr val="000000"/>
                          </a:solidFill>
                          <a:effectLst/>
                          <a:latin typeface="Times New Roman"/>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r h="130676">
                <a:tc>
                  <a:txBody>
                    <a:bodyPr/>
                    <a:lstStyle/>
                    <a:p>
                      <a:pPr algn="ctr" rtl="0" fontAlgn="ctr"/>
                      <a:r>
                        <a:rPr lang="en-US" altLang="zh-TW" sz="1200" b="0" i="0" u="none" strike="noStrike">
                          <a:solidFill>
                            <a:srgbClr val="000000"/>
                          </a:solidFill>
                          <a:effectLst/>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a:solidFill>
                            <a:srgbClr val="000000"/>
                          </a:solidFill>
                          <a:effectLst/>
                          <a:latin typeface="Times New Roman"/>
                        </a:rPr>
                        <a:t>Teesside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62,100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161,124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1"/>
                  </a:ext>
                </a:extLst>
              </a:tr>
              <a:tr h="130676">
                <a:tc>
                  <a:txBody>
                    <a:bodyPr/>
                    <a:lstStyle/>
                    <a:p>
                      <a:pPr algn="ctr" rtl="0" fontAlgn="ctr"/>
                      <a:r>
                        <a:rPr lang="en-US" altLang="zh-TW" sz="1200" b="0" i="0" u="none" strike="noStrike">
                          <a:solidFill>
                            <a:srgbClr val="000000"/>
                          </a:solidFill>
                          <a:effectLst/>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Times New Roman"/>
                        </a:rPr>
                        <a:t>West of Duddon Sands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effectLst/>
                          <a:latin typeface="Times New Roman"/>
                        </a:rPr>
                        <a:t>Round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388,800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195,090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zh-TW" sz="1200" b="0" i="0" u="none" strike="noStrike">
                          <a:solidFill>
                            <a:srgbClr val="000000"/>
                          </a:solidFill>
                          <a:effectLst/>
                          <a:latin typeface="Times New Roman"/>
                        </a:rPr>
                        <a:t>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2"/>
                  </a:ext>
                </a:extLst>
              </a:tr>
              <a:tr h="130676">
                <a:tc>
                  <a:txBody>
                    <a:bodyPr/>
                    <a:lstStyle/>
                    <a:p>
                      <a:pPr algn="ctr" rtl="0" fontAlgn="ctr"/>
                      <a:r>
                        <a:rPr lang="en-US" altLang="zh-TW" sz="1200" b="0" i="0" u="none" strike="noStrike">
                          <a:solidFill>
                            <a:srgbClr val="000000"/>
                          </a:solidFill>
                          <a:effectLst/>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err="1">
                          <a:solidFill>
                            <a:srgbClr val="000000"/>
                          </a:solidFill>
                          <a:effectLst/>
                          <a:latin typeface="Times New Roman"/>
                        </a:rPr>
                        <a:t>Gwynt</a:t>
                      </a:r>
                      <a:r>
                        <a:rPr lang="en-US" sz="1200" b="0" i="0" u="none" strike="noStrike" dirty="0">
                          <a:solidFill>
                            <a:srgbClr val="000000"/>
                          </a:solidFill>
                          <a:effectLst/>
                          <a:latin typeface="Times New Roman"/>
                        </a:rPr>
                        <a:t> y </a:t>
                      </a:r>
                      <a:r>
                        <a:rPr lang="en-US" sz="1200" b="0" i="0" u="none" strike="noStrike" dirty="0" err="1">
                          <a:solidFill>
                            <a:srgbClr val="000000"/>
                          </a:solidFill>
                          <a:effectLst/>
                          <a:latin typeface="Times New Roman"/>
                        </a:rPr>
                        <a:t>Môr</a:t>
                      </a:r>
                      <a:endParaRPr lang="en-US" sz="1200" b="0" i="0" u="none" strike="noStrike" dirty="0">
                        <a:solidFill>
                          <a:srgbClr val="000000"/>
                        </a:solidFill>
                        <a:effectLst/>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576,000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195,636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rtl="0" fontAlgn="ctr"/>
                      <a:r>
                        <a:rPr lang="en-US" altLang="zh-TW" sz="1200" b="0" i="0" u="none" strike="noStrike">
                          <a:solidFill>
                            <a:srgbClr val="000000"/>
                          </a:solidFill>
                          <a:effectLst/>
                          <a:latin typeface="Times New Roman"/>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3"/>
                  </a:ext>
                </a:extLst>
              </a:tr>
              <a:tr h="130676">
                <a:tc>
                  <a:txBody>
                    <a:bodyPr/>
                    <a:lstStyle/>
                    <a:p>
                      <a:pPr algn="ctr" rtl="0" fontAlgn="ctr"/>
                      <a:r>
                        <a:rPr lang="en-US" altLang="zh-TW" sz="1200" b="0" i="0" u="none" strike="noStrike" dirty="0">
                          <a:solidFill>
                            <a:srgbClr val="000000"/>
                          </a:solidFill>
                          <a:effectLst/>
                          <a:latin typeface="Times New Roman"/>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l" rtl="0" fontAlgn="ctr"/>
                      <a:r>
                        <a:rPr lang="zh-TW" altLang="en-US" sz="1200" b="0" i="0" u="none" strike="noStrike" dirty="0">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l" rtl="0" fontAlgn="ctr"/>
                      <a:r>
                        <a:rPr lang="en-US" sz="1200" b="0" i="0" u="none" strike="noStrike" dirty="0">
                          <a:solidFill>
                            <a:srgbClr val="000000"/>
                          </a:solidFill>
                          <a:effectLst/>
                          <a:latin typeface="Times New Roman"/>
                        </a:rPr>
                        <a:t>Humber Gateway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l" rtl="0" fontAlgn="ctr"/>
                      <a:r>
                        <a:rPr lang="en-US" sz="1200" b="0" i="0" u="none" strike="noStrike" dirty="0">
                          <a:solidFill>
                            <a:srgbClr val="000000"/>
                          </a:solidFill>
                          <a:effectLst/>
                          <a:latin typeface="Times New Roman"/>
                        </a:rPr>
                        <a:t>Round 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219,000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202,501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tc>
                  <a:txBody>
                    <a:bodyPr/>
                    <a:lstStyle/>
                    <a:p>
                      <a:pPr algn="r" rtl="0" fontAlgn="ctr"/>
                      <a:r>
                        <a:rPr lang="en-US" altLang="zh-TW" sz="1200" b="0" i="0" u="none" strike="noStrike" dirty="0">
                          <a:solidFill>
                            <a:srgbClr val="000000"/>
                          </a:solidFill>
                          <a:effectLst/>
                          <a:latin typeface="Times New Roman"/>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40000"/>
                        <a:lumOff val="60000"/>
                      </a:schemeClr>
                    </a:solidFill>
                  </a:tcPr>
                </a:tc>
                <a:extLst>
                  <a:ext uri="{0D108BD9-81ED-4DB2-BD59-A6C34878D82A}">
                    <a16:rowId xmlns:a16="http://schemas.microsoft.com/office/drawing/2014/main" xmlns="" val="10014"/>
                  </a:ext>
                </a:extLst>
              </a:tr>
              <a:tr h="130676">
                <a:tc>
                  <a:txBody>
                    <a:bodyPr/>
                    <a:lstStyle/>
                    <a:p>
                      <a:pPr algn="ctr" rtl="0" fontAlgn="ctr"/>
                      <a:r>
                        <a:rPr lang="en-US" altLang="zh-TW" sz="1200" b="0" i="0" u="none" strike="noStrike">
                          <a:solidFill>
                            <a:srgbClr val="000000"/>
                          </a:solidFill>
                          <a:effectLst/>
                          <a:latin typeface="Times New Roman"/>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err="1">
                          <a:solidFill>
                            <a:srgbClr val="000000"/>
                          </a:solidFill>
                          <a:effectLst/>
                          <a:latin typeface="Times New Roman"/>
                        </a:rPr>
                        <a:t>Westermost</a:t>
                      </a:r>
                      <a:r>
                        <a:rPr lang="en-US" sz="1200" b="0" i="0" u="none" strike="noStrike" dirty="0">
                          <a:solidFill>
                            <a:srgbClr val="000000"/>
                          </a:solidFill>
                          <a:effectLst/>
                          <a:latin typeface="Times New Roman"/>
                        </a:rPr>
                        <a:t> Rough</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dirty="0">
                          <a:solidFill>
                            <a:srgbClr val="000000"/>
                          </a:solidFill>
                          <a:effectLst/>
                          <a:latin typeface="Times New Roman"/>
                        </a:rPr>
                        <a:t>Round 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rtl="0" fontAlgn="ctr"/>
                      <a:r>
                        <a:rPr lang="en-US" altLang="zh-TW" sz="1200" b="0" i="0" u="none" strike="noStrike">
                          <a:solidFill>
                            <a:srgbClr val="000000"/>
                          </a:solidFill>
                          <a:effectLst/>
                          <a:latin typeface="Times New Roman"/>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187,611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zh-TW" sz="1200" b="0" i="0" u="none" strike="noStrike">
                          <a:solidFill>
                            <a:srgbClr val="000000"/>
                          </a:solidFill>
                          <a:effectLst/>
                          <a:latin typeface="Times New Roman"/>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5"/>
                  </a:ext>
                </a:extLst>
              </a:tr>
              <a:tr h="138612">
                <a:tc>
                  <a:txBody>
                    <a:bodyPr/>
                    <a:lstStyle/>
                    <a:p>
                      <a:pPr algn="ctr" rtl="0" fontAlgn="ctr"/>
                      <a:r>
                        <a:rPr lang="en-US" altLang="zh-TW" sz="1200" b="0" i="0" u="none" strike="noStrike">
                          <a:solidFill>
                            <a:srgbClr val="000000"/>
                          </a:solidFill>
                          <a:effectLst/>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Kentish Flats Extension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dirty="0">
                          <a:solidFill>
                            <a:srgbClr val="000000"/>
                          </a:solidFill>
                          <a:effectLst/>
                          <a:latin typeface="Times New Roman"/>
                        </a:rPr>
                        <a:t>49,500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147,792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zh-TW" sz="1200" b="0" i="0" u="none" strike="noStrike">
                          <a:solidFill>
                            <a:srgbClr val="000000"/>
                          </a:solidFill>
                          <a:effectLst/>
                          <a:latin typeface="Times New Roman"/>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6"/>
                  </a:ext>
                </a:extLst>
              </a:tr>
              <a:tr h="130676">
                <a:tc>
                  <a:txBody>
                    <a:bodyPr/>
                    <a:lstStyle/>
                    <a:p>
                      <a:pPr algn="ctr" rtl="0" fontAlgn="ctr"/>
                      <a:r>
                        <a:rPr lang="en-US" altLang="zh-TW" sz="1200" b="0" i="0" u="none" strike="noStrike">
                          <a:solidFill>
                            <a:srgbClr val="000000"/>
                          </a:solidFill>
                          <a:effectLst/>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zh-TW" altLang="en-US" sz="1200" b="0" i="0" u="none" strike="noStrike">
                          <a:solidFill>
                            <a:srgbClr val="000000"/>
                          </a:solidFill>
                          <a:effectLst/>
                          <a:latin typeface="標楷體"/>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burbo bank extension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en-US" sz="1200" b="0" i="0" u="none" strike="noStrike">
                          <a:solidFill>
                            <a:srgbClr val="000000"/>
                          </a:solidFill>
                          <a:effectLst/>
                          <a:latin typeface="Times New Roman"/>
                        </a:rPr>
                        <a:t>Round 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256,000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160,104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ctr"/>
                      <a:r>
                        <a:rPr lang="en-US" altLang="zh-TW" sz="1200" b="0" i="0" u="none" strike="noStrike">
                          <a:solidFill>
                            <a:srgbClr val="000000"/>
                          </a:solidFill>
                          <a:effectLst/>
                          <a:latin typeface="Times New Roman"/>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a:solidFill>
                            <a:srgbClr val="000000"/>
                          </a:solidFill>
                          <a:effectLst/>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zh-TW" sz="1200" b="0" i="0" u="none" strike="noStrike" dirty="0">
                          <a:solidFill>
                            <a:srgbClr val="000000"/>
                          </a:solidFill>
                          <a:effectLst/>
                          <a:latin typeface="Times New Roman"/>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7"/>
                  </a:ext>
                </a:extLst>
              </a:tr>
            </a:tbl>
          </a:graphicData>
        </a:graphic>
      </p:graphicFrame>
      <p:sp>
        <p:nvSpPr>
          <p:cNvPr id="11" name="矩形 7"/>
          <p:cNvSpPr>
            <a:spLocks noChangeArrowheads="1"/>
          </p:cNvSpPr>
          <p:nvPr/>
        </p:nvSpPr>
        <p:spPr bwMode="auto">
          <a:xfrm>
            <a:off x="226699" y="6153807"/>
            <a:ext cx="8665781"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marL="447675" indent="-447675" eaLnBrk="1" hangingPunct="1">
              <a:defRPr/>
            </a:pPr>
            <a:r>
              <a:rPr lang="zh-TW" altLang="en-US" sz="1000" dirty="0">
                <a:solidFill>
                  <a:srgbClr val="000000"/>
                </a:solidFill>
                <a:latin typeface="Times New Roman" panose="02020603050405020304" pitchFamily="18" charset="0"/>
                <a:ea typeface="標楷體"/>
                <a:cs typeface="Times New Roman" panose="02020603050405020304" pitchFamily="18" charset="0"/>
              </a:rPr>
              <a:t>註：</a:t>
            </a:r>
            <a:r>
              <a:rPr lang="en-US" altLang="zh-TW" sz="1000" dirty="0">
                <a:solidFill>
                  <a:srgbClr val="000000"/>
                </a:solidFill>
                <a:latin typeface="Times New Roman" panose="02020603050405020304" pitchFamily="18" charset="0"/>
                <a:ea typeface="標楷體"/>
                <a:cs typeface="Times New Roman" panose="02020603050405020304" pitchFamily="18" charset="0"/>
              </a:rPr>
              <a:t>1. </a:t>
            </a:r>
            <a:r>
              <a:rPr lang="zh-TW" altLang="en-US" sz="1000" dirty="0">
                <a:solidFill>
                  <a:srgbClr val="000000"/>
                </a:solidFill>
                <a:latin typeface="Times New Roman" panose="02020603050405020304" pitchFamily="18" charset="0"/>
                <a:ea typeface="標楷體"/>
                <a:cs typeface="Times New Roman" panose="02020603050405020304" pitchFamily="18" charset="0"/>
              </a:rPr>
              <a:t>我國離岸風電尚處起步階段，在設置條件及環境上應與國外早期的離岸風場相近，故將國外</a:t>
            </a:r>
            <a:r>
              <a:rPr lang="en-US" altLang="zh-TW" sz="1000" dirty="0">
                <a:solidFill>
                  <a:srgbClr val="000000"/>
                </a:solidFill>
                <a:latin typeface="Times New Roman" panose="02020603050405020304" pitchFamily="18" charset="0"/>
                <a:ea typeface="標楷體"/>
                <a:cs typeface="Times New Roman" panose="02020603050405020304" pitchFamily="18" charset="0"/>
              </a:rPr>
              <a:t>2010</a:t>
            </a:r>
            <a:r>
              <a:rPr lang="zh-TW" altLang="en-US" sz="1000" dirty="0">
                <a:solidFill>
                  <a:srgbClr val="000000"/>
                </a:solidFill>
                <a:latin typeface="Times New Roman" panose="02020603050405020304" pitchFamily="18" charset="0"/>
                <a:ea typeface="標楷體"/>
                <a:cs typeface="Times New Roman" panose="02020603050405020304" pitchFamily="18" charset="0"/>
              </a:rPr>
              <a:t>年完工場址納入參採。</a:t>
            </a:r>
            <a:endParaRPr lang="en-US" altLang="zh-TW" sz="1000" dirty="0">
              <a:solidFill>
                <a:srgbClr val="000000"/>
              </a:solidFill>
              <a:latin typeface="Times New Roman" panose="02020603050405020304" pitchFamily="18" charset="0"/>
              <a:ea typeface="標楷體"/>
              <a:cs typeface="Times New Roman" panose="02020603050405020304" pitchFamily="18" charset="0"/>
            </a:endParaRPr>
          </a:p>
          <a:p>
            <a:pPr marL="269875" indent="-269875" eaLnBrk="1" hangingPunct="1">
              <a:defRPr/>
            </a:pPr>
            <a:r>
              <a:rPr lang="en-US" altLang="zh-TW" sz="1000" dirty="0">
                <a:solidFill>
                  <a:srgbClr val="000000"/>
                </a:solidFill>
                <a:latin typeface="Times New Roman" panose="02020603050405020304" pitchFamily="18" charset="0"/>
                <a:ea typeface="標楷體"/>
                <a:cs typeface="Times New Roman" panose="02020603050405020304" pitchFamily="18" charset="0"/>
              </a:rPr>
              <a:t>        </a:t>
            </a:r>
            <a:r>
              <a:rPr lang="zh-TW" altLang="en-US" sz="1000" dirty="0">
                <a:solidFill>
                  <a:srgbClr val="000000"/>
                </a:solidFill>
                <a:latin typeface="Times New Roman" panose="02020603050405020304" pitchFamily="18" charset="0"/>
                <a:ea typeface="標楷體"/>
                <a:cs typeface="Times New Roman" panose="02020603050405020304" pitchFamily="18" charset="0"/>
              </a:rPr>
              <a:t> </a:t>
            </a:r>
            <a:r>
              <a:rPr lang="en-US" altLang="zh-TW" sz="1000" dirty="0">
                <a:solidFill>
                  <a:srgbClr val="000000"/>
                </a:solidFill>
                <a:latin typeface="Times New Roman" panose="02020603050405020304" pitchFamily="18" charset="0"/>
                <a:ea typeface="標楷體"/>
                <a:cs typeface="Times New Roman" panose="02020603050405020304" pitchFamily="18" charset="0"/>
              </a:rPr>
              <a:t>2.</a:t>
            </a:r>
            <a:r>
              <a:rPr lang="zh-TW" altLang="en-US" sz="1000" dirty="0">
                <a:solidFill>
                  <a:srgbClr val="000000"/>
                </a:solidFill>
                <a:latin typeface="Times New Roman" panose="02020603050405020304" pitchFamily="18" charset="0"/>
                <a:ea typeface="標楷體"/>
                <a:cs typeface="Times New Roman" panose="02020603050405020304" pitchFamily="18" charset="0"/>
              </a:rPr>
              <a:t>英國</a:t>
            </a:r>
            <a:r>
              <a:rPr lang="en-US" altLang="zh-TW" sz="1000" dirty="0">
                <a:solidFill>
                  <a:srgbClr val="FF0000"/>
                </a:solidFill>
                <a:latin typeface="Times New Roman" panose="02020603050405020304" pitchFamily="18" charset="0"/>
                <a:ea typeface="標楷體"/>
                <a:cs typeface="Times New Roman" panose="02020603050405020304" pitchFamily="18" charset="0"/>
              </a:rPr>
              <a:t>Teesside</a:t>
            </a:r>
            <a:r>
              <a:rPr lang="zh-TW" altLang="en-US" sz="1000" dirty="0">
                <a:solidFill>
                  <a:srgbClr val="FF0000"/>
                </a:solidFill>
                <a:latin typeface="Times New Roman" panose="02020603050405020304" pitchFamily="18" charset="0"/>
                <a:ea typeface="標楷體"/>
                <a:cs typeface="Times New Roman" panose="02020603050405020304" pitchFamily="18" charset="0"/>
              </a:rPr>
              <a:t>風場</a:t>
            </a:r>
            <a:r>
              <a:rPr lang="zh-TW" altLang="en-US" sz="1000" dirty="0">
                <a:latin typeface="Times New Roman" panose="02020603050405020304" pitchFamily="18" charset="0"/>
                <a:ea typeface="標楷體"/>
                <a:cs typeface="Times New Roman" panose="02020603050405020304" pitchFamily="18" charset="0"/>
              </a:rPr>
              <a:t>及</a:t>
            </a:r>
            <a:r>
              <a:rPr lang="en-US" altLang="zh-TW" sz="1000" dirty="0">
                <a:solidFill>
                  <a:srgbClr val="FF0000"/>
                </a:solidFill>
                <a:latin typeface="Times New Roman" panose="02020603050405020304" pitchFamily="18" charset="0"/>
                <a:ea typeface="標楷體"/>
                <a:cs typeface="Times New Roman" panose="02020603050405020304" pitchFamily="18" charset="0"/>
              </a:rPr>
              <a:t>Kentish Flats Extension</a:t>
            </a:r>
            <a:r>
              <a:rPr lang="zh-TW" altLang="en-US" sz="1000" dirty="0">
                <a:solidFill>
                  <a:srgbClr val="FF0000"/>
                </a:solidFill>
                <a:latin typeface="Times New Roman" panose="02020603050405020304" pitchFamily="18" charset="0"/>
                <a:ea typeface="標楷體"/>
                <a:cs typeface="Times New Roman" panose="02020603050405020304" pitchFamily="18" charset="0"/>
              </a:rPr>
              <a:t>風場</a:t>
            </a:r>
            <a:r>
              <a:rPr lang="zh-TW" altLang="en-US" sz="1000" dirty="0">
                <a:solidFill>
                  <a:srgbClr val="000000"/>
                </a:solidFill>
                <a:latin typeface="Times New Roman" panose="02020603050405020304" pitchFamily="18" charset="0"/>
                <a:ea typeface="標楷體"/>
                <a:cs typeface="Times New Roman" panose="02020603050405020304" pitchFamily="18" charset="0"/>
              </a:rPr>
              <a:t>無另外設置海上變電站，</a:t>
            </a:r>
            <a:r>
              <a:rPr lang="zh-TW" altLang="en-US" sz="1000" dirty="0">
                <a:solidFill>
                  <a:srgbClr val="FF0000"/>
                </a:solidFill>
                <a:latin typeface="Times New Roman" panose="02020603050405020304" pitchFamily="18" charset="0"/>
                <a:ea typeface="標楷體"/>
                <a:cs typeface="Times New Roman" panose="02020603050405020304" pitchFamily="18" charset="0"/>
              </a:rPr>
              <a:t>設置成本已包含海纜成本</a:t>
            </a:r>
            <a:r>
              <a:rPr lang="zh-TW" altLang="en-US" sz="1000" dirty="0">
                <a:solidFill>
                  <a:srgbClr val="000000"/>
                </a:solidFill>
                <a:latin typeface="Times New Roman" panose="02020603050405020304" pitchFamily="18" charset="0"/>
                <a:ea typeface="標楷體"/>
                <a:cs typeface="Times New Roman" panose="02020603050405020304" pitchFamily="18" charset="0"/>
              </a:rPr>
              <a:t>。</a:t>
            </a:r>
            <a:endParaRPr lang="en-US" altLang="zh-TW" sz="1000" dirty="0">
              <a:solidFill>
                <a:srgbClr val="000000"/>
              </a:solidFill>
              <a:latin typeface="Times New Roman" panose="02020603050405020304" pitchFamily="18" charset="0"/>
              <a:ea typeface="標楷體"/>
              <a:cs typeface="Times New Roman" panose="02020603050405020304" pitchFamily="18" charset="0"/>
            </a:endParaRPr>
          </a:p>
          <a:p>
            <a:pPr eaLnBrk="1" hangingPunct="1">
              <a:defRPr/>
            </a:pPr>
            <a:r>
              <a:rPr lang="zh-TW" altLang="en-US"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資料來源：</a:t>
            </a:r>
            <a:r>
              <a:rPr lang="en-US" altLang="zh-TW"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http://www.4coffshore.com/windfarms/</a:t>
            </a:r>
          </a:p>
          <a:p>
            <a:pPr marL="758825" eaLnBrk="1" hangingPunct="1">
              <a:defRPr/>
            </a:pPr>
            <a:r>
              <a:rPr lang="en-US" altLang="zh-TW"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https://www.ofgem.gov.uk/electricity/transmission-networks/offshore-transmission/offshore-transmission-tenders</a:t>
            </a:r>
            <a:endParaRPr lang="zh-TW" altLang="en-US" sz="1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2" name="Rectangle 2"/>
          <p:cNvSpPr>
            <a:spLocks noChangeArrowheads="1"/>
          </p:cNvSpPr>
          <p:nvPr/>
        </p:nvSpPr>
        <p:spPr bwMode="auto">
          <a:xfrm>
            <a:off x="251520" y="518186"/>
            <a:ext cx="8208912" cy="302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spcBef>
                <a:spcPct val="20000"/>
              </a:spcBef>
            </a:pPr>
            <a:r>
              <a:rPr lang="zh-TW" altLang="en-US" sz="1800" dirty="0">
                <a:solidFill>
                  <a:srgbClr val="000000"/>
                </a:solidFill>
                <a:latin typeface="Times New Roman" pitchFamily="18" charset="0"/>
                <a:ea typeface="標楷體" pitchFamily="65" charset="-120"/>
              </a:rPr>
              <a:t>表</a:t>
            </a:r>
            <a:r>
              <a:rPr lang="en-US" altLang="zh-TW" sz="1800" dirty="0">
                <a:solidFill>
                  <a:srgbClr val="000000"/>
                </a:solidFill>
                <a:latin typeface="Times New Roman" pitchFamily="18" charset="0"/>
                <a:ea typeface="標楷體" pitchFamily="65" charset="-120"/>
              </a:rPr>
              <a:t>2-8</a:t>
            </a:r>
            <a:r>
              <a:rPr lang="zh-TW" altLang="en-US" sz="1800" dirty="0">
                <a:solidFill>
                  <a:srgbClr val="000000"/>
                </a:solidFill>
                <a:latin typeface="Times New Roman" pitchFamily="18" charset="0"/>
                <a:ea typeface="標楷體" pitchFamily="65" charset="-120"/>
              </a:rPr>
              <a:t>  離岸固定式風力機組成本占期初設置成本比例彙整表</a:t>
            </a:r>
          </a:p>
        </p:txBody>
      </p:sp>
      <p:graphicFrame>
        <p:nvGraphicFramePr>
          <p:cNvPr id="13" name="Group 140">
            <a:extLst>
              <a:ext uri="{FF2B5EF4-FFF2-40B4-BE49-F238E27FC236}">
                <a16:creationId xmlns:a16="http://schemas.microsoft.com/office/drawing/2014/main" xmlns="" id="{B143EA8A-7425-4FC6-8552-F6FC128D7091}"/>
              </a:ext>
            </a:extLst>
          </p:cNvPr>
          <p:cNvGraphicFramePr>
            <a:graphicFrameLocks noGrp="1"/>
          </p:cNvGraphicFramePr>
          <p:nvPr>
            <p:extLst>
              <p:ext uri="{D42A27DB-BD31-4B8C-83A1-F6EECF244321}">
                <p14:modId xmlns:p14="http://schemas.microsoft.com/office/powerpoint/2010/main" val="1454846848"/>
              </p:ext>
            </p:extLst>
          </p:nvPr>
        </p:nvGraphicFramePr>
        <p:xfrm>
          <a:off x="72336" y="862158"/>
          <a:ext cx="9001000" cy="1370754"/>
        </p:xfrm>
        <a:graphic>
          <a:graphicData uri="http://schemas.openxmlformats.org/drawingml/2006/table">
            <a:tbl>
              <a:tblPr/>
              <a:tblGrid>
                <a:gridCol w="1944216">
                  <a:extLst>
                    <a:ext uri="{9D8B030D-6E8A-4147-A177-3AD203B41FA5}">
                      <a16:colId xmlns:a16="http://schemas.microsoft.com/office/drawing/2014/main" xmlns="" val="20000"/>
                    </a:ext>
                  </a:extLst>
                </a:gridCol>
                <a:gridCol w="2808312">
                  <a:extLst>
                    <a:ext uri="{9D8B030D-6E8A-4147-A177-3AD203B41FA5}">
                      <a16:colId xmlns:a16="http://schemas.microsoft.com/office/drawing/2014/main" xmlns="" val="20001"/>
                    </a:ext>
                  </a:extLst>
                </a:gridCol>
                <a:gridCol w="2088232">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tblGrid>
              <a:tr h="161521">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資料來源</a:t>
                      </a: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美國國家再生能源實驗室</a:t>
                      </a:r>
                      <a:endParaRPr kumimoji="1" lang="en-US" altLang="zh-TW" sz="12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National Renewable Energy Laboratory</a:t>
                      </a:r>
                      <a:endParaRPr kumimoji="1" lang="zh-TW" altLang="en-US" sz="1200" b="1" i="0" u="none" strike="noStrike" cap="none" normalizeH="0" baseline="0" dirty="0">
                        <a:ln>
                          <a:noFill/>
                        </a:ln>
                        <a:solidFill>
                          <a:schemeClr val="tx1"/>
                        </a:solidFill>
                        <a:effectLst/>
                        <a:latin typeface="Times New Roman" pitchFamily="18" charset="0"/>
                        <a:ea typeface="標楷體" pitchFamily="65" charset="-120"/>
                      </a:endParaRP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國際能源總署</a:t>
                      </a:r>
                      <a:endParaRPr kumimoji="1" lang="en-US" altLang="zh-TW" sz="12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International Energy Agency</a:t>
                      </a:r>
                      <a:endParaRPr kumimoji="1" lang="zh-TW" altLang="en-US" sz="1200" b="1" i="0" u="none" strike="noStrike" cap="none" normalizeH="0" baseline="0" dirty="0">
                        <a:ln>
                          <a:noFill/>
                        </a:ln>
                        <a:solidFill>
                          <a:schemeClr val="tx1"/>
                        </a:solidFill>
                        <a:effectLst/>
                        <a:latin typeface="Times New Roman" pitchFamily="18" charset="0"/>
                        <a:ea typeface="標楷體" pitchFamily="65" charset="-120"/>
                      </a:endParaRP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麥肯錫管理顧問公司</a:t>
                      </a:r>
                      <a:endParaRPr kumimoji="1" lang="en-US" altLang="zh-TW" sz="12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McKinsey &amp; Company</a:t>
                      </a:r>
                      <a:endParaRPr kumimoji="1" lang="zh-TW" altLang="en-US" sz="1200" b="1" i="0" u="none" strike="noStrike" cap="none" normalizeH="0" baseline="0" dirty="0">
                        <a:ln>
                          <a:noFill/>
                        </a:ln>
                        <a:solidFill>
                          <a:schemeClr val="tx1"/>
                        </a:solidFill>
                        <a:effectLst/>
                        <a:latin typeface="Times New Roman" pitchFamily="18" charset="0"/>
                        <a:ea typeface="標楷體" pitchFamily="65" charset="-120"/>
                      </a:endParaRP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61521">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報告名稱</a:t>
                      </a: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en-US" altLang="zh-TW" sz="800" b="1" i="0" u="none" strike="noStrike" cap="none" normalizeH="0" baseline="0" dirty="0">
                          <a:ln>
                            <a:noFill/>
                          </a:ln>
                          <a:solidFill>
                            <a:schemeClr val="tx1"/>
                          </a:solidFill>
                          <a:effectLst/>
                          <a:latin typeface="Times New Roman" pitchFamily="18" charset="0"/>
                          <a:ea typeface="標楷體" pitchFamily="65" charset="-120"/>
                        </a:rPr>
                        <a:t>NREL</a:t>
                      </a:r>
                      <a:r>
                        <a:rPr kumimoji="1" lang="zh-TW" altLang="en-US" sz="8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800" b="1" i="0" u="none" strike="noStrike" cap="none" normalizeH="0" baseline="0" dirty="0">
                          <a:ln>
                            <a:noFill/>
                          </a:ln>
                          <a:solidFill>
                            <a:schemeClr val="tx1"/>
                          </a:solidFill>
                          <a:effectLst/>
                          <a:latin typeface="Times New Roman" pitchFamily="18" charset="0"/>
                          <a:ea typeface="標楷體" pitchFamily="65" charset="-120"/>
                        </a:rPr>
                        <a:t>(2017), 2015 Cost of Wind Energy Review</a:t>
                      </a:r>
                    </a:p>
                  </a:txBody>
                  <a:tcPr marL="91439" marR="91439" marT="45571" marB="4557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en-US" altLang="zh-TW" sz="800" b="1" i="0" u="none" strike="noStrike" kern="1200" cap="none" normalizeH="0" baseline="0" dirty="0">
                          <a:ln>
                            <a:noFill/>
                          </a:ln>
                          <a:solidFill>
                            <a:schemeClr val="tx1"/>
                          </a:solidFill>
                          <a:effectLst/>
                          <a:latin typeface="Times New Roman" pitchFamily="18" charset="0"/>
                          <a:ea typeface="標楷體" pitchFamily="65" charset="-120"/>
                          <a:cs typeface=""/>
                        </a:rPr>
                        <a:t>NREL</a:t>
                      </a:r>
                      <a:r>
                        <a:rPr kumimoji="1" lang="zh-TW" altLang="en-US" sz="800" b="1" i="0" u="none" strike="noStrike" kern="1200" cap="none" normalizeH="0" baseline="0" dirty="0">
                          <a:ln>
                            <a:noFill/>
                          </a:ln>
                          <a:solidFill>
                            <a:schemeClr val="tx1"/>
                          </a:solidFill>
                          <a:effectLst/>
                          <a:latin typeface="Times New Roman" pitchFamily="18" charset="0"/>
                          <a:ea typeface="標楷體" pitchFamily="65" charset="-120"/>
                          <a:cs typeface=""/>
                        </a:rPr>
                        <a:t> </a:t>
                      </a:r>
                      <a:r>
                        <a:rPr kumimoji="1" lang="en-US" altLang="zh-TW" sz="800" b="1" i="0" u="none" strike="noStrike" kern="1200" cap="none" normalizeH="0" baseline="0" dirty="0">
                          <a:ln>
                            <a:noFill/>
                          </a:ln>
                          <a:solidFill>
                            <a:schemeClr val="tx1"/>
                          </a:solidFill>
                          <a:effectLst/>
                          <a:latin typeface="Times New Roman" pitchFamily="18" charset="0"/>
                          <a:ea typeface="標楷體" pitchFamily="65" charset="-120"/>
                          <a:cs typeface=""/>
                        </a:rPr>
                        <a:t>(2016), IEA Wind Task 26 - Offshore Wind Farm Baseline Documentation</a:t>
                      </a:r>
                      <a:endParaRPr kumimoji="1" lang="zh-TW" altLang="en-US" sz="800" b="1" i="0" u="none" strike="noStrike" kern="1200" cap="none" normalizeH="0" baseline="0" dirty="0">
                        <a:ln>
                          <a:noFill/>
                        </a:ln>
                        <a:solidFill>
                          <a:schemeClr val="tx1"/>
                        </a:solidFill>
                        <a:effectLst/>
                        <a:latin typeface="Times New Roman" pitchFamily="18" charset="0"/>
                        <a:ea typeface="標楷體" pitchFamily="65" charset="-120"/>
                        <a:cs typeface=""/>
                      </a:endParaRPr>
                    </a:p>
                  </a:txBody>
                  <a:tcPr marL="91436" marR="91436" marT="45579" marB="455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1" lang="en-US" altLang="zh-TW" sz="800" b="1" i="0" u="none" strike="noStrike" kern="1200" cap="none" normalizeH="0" baseline="0" dirty="0">
                          <a:ln>
                            <a:noFill/>
                          </a:ln>
                          <a:solidFill>
                            <a:schemeClr val="tx1"/>
                          </a:solidFill>
                          <a:effectLst/>
                          <a:latin typeface="Times New Roman" pitchFamily="18" charset="0"/>
                          <a:ea typeface="標楷體" pitchFamily="65" charset="-120"/>
                          <a:cs typeface=""/>
                        </a:rPr>
                        <a:t>McKinsey &amp; Company (2016), Developing offshore wind power in Poland - Outlook and assessment of local economic impact 2016</a:t>
                      </a:r>
                      <a:endParaRPr kumimoji="1" lang="zh-TW" altLang="en-US" sz="800" b="1" i="0" u="none" strike="noStrike" kern="1200" cap="none" normalizeH="0" baseline="0" dirty="0">
                        <a:ln>
                          <a:noFill/>
                        </a:ln>
                        <a:solidFill>
                          <a:schemeClr val="tx1"/>
                        </a:solidFill>
                        <a:effectLst/>
                        <a:latin typeface="Times New Roman" pitchFamily="18" charset="0"/>
                        <a:ea typeface="標楷體" pitchFamily="65" charset="-120"/>
                        <a:cs typeface=""/>
                      </a:endParaRPr>
                    </a:p>
                  </a:txBody>
                  <a:tcPr marL="91436" marR="91436" marT="45579" marB="455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61521">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l" defTabSz="914400" rtl="0" eaLnBrk="0" fontAlgn="base" latinLnBrk="0" hangingPunct="0">
                        <a:lnSpc>
                          <a:spcPct val="100000"/>
                        </a:lnSpc>
                        <a:spcBef>
                          <a:spcPts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風力機組</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en-US" sz="1200" b="1" i="0" u="none" strike="noStrike" cap="none" normalizeH="0" baseline="0" dirty="0" err="1">
                          <a:ln>
                            <a:noFill/>
                          </a:ln>
                          <a:solidFill>
                            <a:srgbClr val="FF0000"/>
                          </a:solidFill>
                          <a:effectLst/>
                          <a:latin typeface="Times New Roman" pitchFamily="18" charset="0"/>
                          <a:ea typeface="標楷體" pitchFamily="65" charset="-120"/>
                        </a:rPr>
                        <a:t>含塔架</a:t>
                      </a:r>
                      <a:r>
                        <a:rPr kumimoji="1" lang="zh-TW" altLang="en-US" sz="1200" b="1" i="0" u="none" strike="noStrike" cap="none" normalizeH="0" baseline="0" dirty="0">
                          <a:ln>
                            <a:noFill/>
                          </a:ln>
                          <a:solidFill>
                            <a:srgbClr val="FF0000"/>
                          </a:solidFill>
                          <a:effectLst/>
                          <a:latin typeface="Times New Roman" pitchFamily="18" charset="0"/>
                          <a:ea typeface="標楷體" pitchFamily="65" charset="-120"/>
                        </a:rPr>
                        <a:t>與其他機電設備</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占設置成本比例</a:t>
                      </a:r>
                    </a:p>
                  </a:txBody>
                  <a:tcPr marL="91436" marR="91436" marT="45579" marB="4557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31.8%</a:t>
                      </a:r>
                    </a:p>
                  </a:txBody>
                  <a:tcPr marL="91439" marR="91439" marT="45571" marB="4557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39.48%</a:t>
                      </a:r>
                    </a:p>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1,496€/kW</a:t>
                      </a: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3,789€/kW</a:t>
                      </a:r>
                      <a:r>
                        <a:rPr kumimoji="1" lang="zh-TW" altLang="en-US" sz="1200" b="1" i="0" u="none" strike="noStrike" cap="none" normalizeH="0" baseline="0" dirty="0">
                          <a:ln>
                            <a:noFill/>
                          </a:ln>
                          <a:solidFill>
                            <a:schemeClr val="tx1"/>
                          </a:solidFill>
                          <a:effectLst/>
                          <a:latin typeface="Times New Roman" pitchFamily="18" charset="0"/>
                          <a:ea typeface="標楷體" pitchFamily="65" charset="-120"/>
                        </a:rPr>
                        <a:t> </a:t>
                      </a: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a:t>
                      </a: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914400" rtl="0" eaLnBrk="1" latinLnBrk="0" hangingPunct="1">
                        <a:defRPr sz="1800" kern="1200">
                          <a:solidFill>
                            <a:schemeClr val="tx1"/>
                          </a:solidFill>
                          <a:latin typeface="Arial"/>
                          <a:ea typeface="新細明體"/>
                          <a:cs typeface=""/>
                        </a:defRPr>
                      </a:lvl1pPr>
                      <a:lvl2pPr marL="457200" algn="l" defTabSz="914400" rtl="0" eaLnBrk="1" latinLnBrk="0" hangingPunct="1">
                        <a:defRPr sz="1800" kern="1200">
                          <a:solidFill>
                            <a:schemeClr val="tx1"/>
                          </a:solidFill>
                          <a:latin typeface="Arial"/>
                          <a:ea typeface="新細明體"/>
                          <a:cs typeface=""/>
                        </a:defRPr>
                      </a:lvl2pPr>
                      <a:lvl3pPr marL="914400" algn="l" defTabSz="914400" rtl="0" eaLnBrk="1" latinLnBrk="0" hangingPunct="1">
                        <a:defRPr sz="1800" kern="1200">
                          <a:solidFill>
                            <a:schemeClr val="tx1"/>
                          </a:solidFill>
                          <a:latin typeface="Arial"/>
                          <a:ea typeface="新細明體"/>
                          <a:cs typeface=""/>
                        </a:defRPr>
                      </a:lvl3pPr>
                      <a:lvl4pPr marL="1371600" algn="l" defTabSz="914400" rtl="0" eaLnBrk="1" latinLnBrk="0" hangingPunct="1">
                        <a:defRPr sz="1800" kern="1200">
                          <a:solidFill>
                            <a:schemeClr val="tx1"/>
                          </a:solidFill>
                          <a:latin typeface="Arial"/>
                          <a:ea typeface="新細明體"/>
                          <a:cs typeface=""/>
                        </a:defRPr>
                      </a:lvl4pPr>
                      <a:lvl5pPr marL="1828800" algn="l" defTabSz="914400" rtl="0" eaLnBrk="1" latinLnBrk="0" hangingPunct="1">
                        <a:defRPr sz="1800" kern="1200">
                          <a:solidFill>
                            <a:schemeClr val="tx1"/>
                          </a:solidFill>
                          <a:latin typeface="Arial"/>
                          <a:ea typeface="新細明體"/>
                          <a:cs typeface=""/>
                        </a:defRPr>
                      </a:lvl5pPr>
                      <a:lvl6pPr marL="2286000" algn="l" defTabSz="914400" rtl="0" eaLnBrk="1" latinLnBrk="0" hangingPunct="1">
                        <a:defRPr sz="1800" kern="1200">
                          <a:solidFill>
                            <a:schemeClr val="tx1"/>
                          </a:solidFill>
                          <a:latin typeface="Arial"/>
                          <a:ea typeface="新細明體"/>
                          <a:cs typeface=""/>
                        </a:defRPr>
                      </a:lvl6pPr>
                      <a:lvl7pPr marL="2743200" algn="l" defTabSz="914400" rtl="0" eaLnBrk="1" latinLnBrk="0" hangingPunct="1">
                        <a:defRPr sz="1800" kern="1200">
                          <a:solidFill>
                            <a:schemeClr val="tx1"/>
                          </a:solidFill>
                          <a:latin typeface="Arial"/>
                          <a:ea typeface="新細明體"/>
                          <a:cs typeface=""/>
                        </a:defRPr>
                      </a:lvl7pPr>
                      <a:lvl8pPr marL="3200400" algn="l" defTabSz="914400" rtl="0" eaLnBrk="1" latinLnBrk="0" hangingPunct="1">
                        <a:defRPr sz="1800" kern="1200">
                          <a:solidFill>
                            <a:schemeClr val="tx1"/>
                          </a:solidFill>
                          <a:latin typeface="Arial"/>
                          <a:ea typeface="新細明體"/>
                          <a:cs typeface=""/>
                        </a:defRPr>
                      </a:lvl8pPr>
                      <a:lvl9pPr marL="3657600" algn="l" defTabSz="914400" rtl="0" eaLnBrk="1" latinLnBrk="0" hangingPunct="1">
                        <a:defRPr sz="1800" kern="1200">
                          <a:solidFill>
                            <a:schemeClr val="tx1"/>
                          </a:solidFill>
                          <a:latin typeface="Arial"/>
                          <a:ea typeface="新細明體"/>
                          <a:cs typeface=""/>
                        </a:defRPr>
                      </a:lvl9pPr>
                    </a:lstStyle>
                    <a:p>
                      <a:pPr marL="0" marR="0" lvl="0" indent="0" algn="ctr" defTabSz="914400" rtl="0" eaLnBrk="0" fontAlgn="base" latinLnBrk="0" hangingPunct="0">
                        <a:lnSpc>
                          <a:spcPct val="100000"/>
                        </a:lnSpc>
                        <a:spcBef>
                          <a:spcPts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itchFamily="18" charset="0"/>
                          <a:ea typeface="標楷體" pitchFamily="65" charset="-120"/>
                        </a:rPr>
                        <a:t>40%</a:t>
                      </a:r>
                    </a:p>
                  </a:txBody>
                  <a:tcPr marL="91436" marR="91436" marT="45579" marB="455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0395080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20</a:t>
            </a:fld>
            <a:endParaRPr lang="en-US" altLang="zh-TW" sz="1400" b="0" dirty="0">
              <a:solidFill>
                <a:srgbClr val="000000"/>
              </a:solidFill>
            </a:endParaRPr>
          </a:p>
        </p:txBody>
      </p:sp>
      <p:sp>
        <p:nvSpPr>
          <p:cNvPr id="21507" name="文字方塊 5"/>
          <p:cNvSpPr txBox="1">
            <a:spLocks noChangeArrowheads="1"/>
          </p:cNvSpPr>
          <p:nvPr/>
        </p:nvSpPr>
        <p:spPr bwMode="auto">
          <a:xfrm>
            <a:off x="250825" y="908720"/>
            <a:ext cx="8569325" cy="4508927"/>
          </a:xfrm>
          <a:prstGeom prst="rect">
            <a:avLst/>
          </a:prstGeom>
          <a:noFill/>
          <a:ln>
            <a:noFill/>
          </a:ln>
          <a:extLst/>
        </p:spPr>
        <p:txBody>
          <a:bodyPr>
            <a:spAutoFit/>
          </a:bodyPr>
          <a:lstStyle>
            <a:lvl1pPr marL="352425" indent="-352425"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a:spcBef>
                <a:spcPts val="0"/>
              </a:spcBef>
              <a:spcAft>
                <a:spcPts val="6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三</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離岸型</a:t>
            </a:r>
            <a:endParaRPr kumimoji="0" lang="en-US" altLang="zh-TW" sz="2400" dirty="0">
              <a:solidFill>
                <a:srgbClr val="C00000"/>
              </a:solidFill>
              <a:latin typeface="Times New Roman" pitchFamily="18" charset="0"/>
              <a:ea typeface="標楷體" pitchFamily="65" charset="-120"/>
            </a:endParaRPr>
          </a:p>
          <a:p>
            <a:pPr>
              <a:spcBef>
                <a:spcPts val="0"/>
              </a:spcBef>
              <a:spcAft>
                <a:spcPts val="600"/>
              </a:spcAft>
              <a:defRPr/>
            </a:pPr>
            <a:r>
              <a:rPr lang="en-US" altLang="zh-TW" sz="2400" dirty="0">
                <a:solidFill>
                  <a:srgbClr val="C00000"/>
                </a:solidFill>
                <a:latin typeface="Times New Roman" pitchFamily="18" charset="0"/>
                <a:ea typeface="標楷體" pitchFamily="65" charset="-120"/>
              </a:rPr>
              <a:t>2.</a:t>
            </a:r>
            <a:r>
              <a:rPr lang="zh-TW" altLang="en-US" sz="2400" dirty="0">
                <a:solidFill>
                  <a:srgbClr val="C00000"/>
                </a:solidFill>
                <a:latin typeface="Times New Roman" pitchFamily="18" charset="0"/>
                <a:ea typeface="標楷體" pitchFamily="65" charset="-120"/>
              </a:rPr>
              <a:t>年</a:t>
            </a:r>
            <a:r>
              <a:rPr lang="zh-TW" altLang="en-US" sz="2400" dirty="0">
                <a:solidFill>
                  <a:srgbClr val="CC0000"/>
                </a:solidFill>
                <a:latin typeface="Times New Roman" pitchFamily="18" charset="0"/>
                <a:ea typeface="標楷體" pitchFamily="65" charset="-120"/>
              </a:rPr>
              <a:t>運轉維護費</a:t>
            </a:r>
            <a:endParaRPr kumimoji="0" lang="en-US" altLang="zh-TW" sz="2400" dirty="0">
              <a:solidFill>
                <a:srgbClr val="000099"/>
              </a:solidFill>
              <a:latin typeface="Times New Roman" pitchFamily="18" charset="0"/>
              <a:ea typeface="標楷體" pitchFamily="65" charset="-120"/>
            </a:endParaRPr>
          </a:p>
          <a:p>
            <a:pPr algn="just" eaLnBrk="1">
              <a:spcBef>
                <a:spcPts val="0"/>
              </a:spcBef>
              <a:spcAft>
                <a:spcPts val="6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年度審定會使用參數值：占期初設置成本</a:t>
            </a:r>
            <a:r>
              <a:rPr lang="en-US" altLang="zh-TW" sz="2000" dirty="0">
                <a:solidFill>
                  <a:srgbClr val="000099"/>
                </a:solidFill>
                <a:latin typeface="Times New Roman" pitchFamily="18" charset="0"/>
                <a:ea typeface="標楷體" pitchFamily="65" charset="-120"/>
              </a:rPr>
              <a:t>3.22%</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5,844</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lgn="just" eaLnBrk="1">
              <a:spcBef>
                <a:spcPts val="0"/>
              </a:spcBef>
              <a:spcAft>
                <a:spcPts val="6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年度第二次審定會決議數值：占期初設置成本</a:t>
            </a:r>
            <a:r>
              <a:rPr lang="en-US" altLang="zh-TW" sz="2000" dirty="0">
                <a:solidFill>
                  <a:srgbClr val="000099"/>
                </a:solidFill>
                <a:latin typeface="Times New Roman" pitchFamily="18" charset="0"/>
                <a:ea typeface="標楷體" pitchFamily="65" charset="-120"/>
              </a:rPr>
              <a:t>3.31%</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5,735</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標楷體" pitchFamily="65" charset="-120"/>
              <a:ea typeface="標楷體" pitchFamily="65" charset="-120"/>
            </a:endParaRPr>
          </a:p>
          <a:p>
            <a:pPr algn="just">
              <a:spcBef>
                <a:spcPts val="0"/>
              </a:spcBef>
              <a:spcAft>
                <a:spcPts val="600"/>
              </a:spcAft>
              <a:defRPr/>
            </a:pPr>
            <a:r>
              <a:rPr lang="en-US" altLang="zh-TW" sz="2000" dirty="0">
                <a:solidFill>
                  <a:srgbClr val="000099"/>
                </a:solidFill>
                <a:latin typeface="Times New Roman" pitchFamily="18" charset="0"/>
                <a:ea typeface="標楷體" pitchFamily="65" charset="-120"/>
              </a:rPr>
              <a:t>(3)</a:t>
            </a:r>
            <a:r>
              <a:rPr lang="zh-TW" altLang="zh-TW" sz="2000" dirty="0">
                <a:solidFill>
                  <a:srgbClr val="000099"/>
                </a:solidFill>
                <a:latin typeface="Times New Roman" pitchFamily="18" charset="0"/>
                <a:ea typeface="標楷體" pitchFamily="65" charset="-120"/>
              </a:rPr>
              <a:t>資料</a:t>
            </a:r>
            <a:r>
              <a:rPr lang="zh-TW" altLang="en-US" sz="2000" dirty="0">
                <a:solidFill>
                  <a:srgbClr val="000099"/>
                </a:solidFill>
                <a:latin typeface="Times New Roman" pitchFamily="18" charset="0"/>
                <a:ea typeface="標楷體" pitchFamily="65" charset="-120"/>
              </a:rPr>
              <a:t>參採說明</a:t>
            </a: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國內示範案業者提供之年運轉維護費財務評估數據約介於</a:t>
            </a:r>
            <a:r>
              <a:rPr lang="en-US" altLang="zh-TW" sz="1800" dirty="0">
                <a:solidFill>
                  <a:srgbClr val="000000"/>
                </a:solidFill>
                <a:latin typeface="Times New Roman" pitchFamily="18" charset="0"/>
                <a:ea typeface="標楷體" pitchFamily="65" charset="-120"/>
                <a:cs typeface="Times New Roman" pitchFamily="18" charset="0"/>
              </a:rPr>
              <a:t>5,470</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r>
              <a:rPr lang="en-US" altLang="zh-TW" sz="1800" dirty="0">
                <a:solidFill>
                  <a:srgbClr val="000000"/>
                </a:solidFill>
                <a:latin typeface="Times New Roman" pitchFamily="18" charset="0"/>
                <a:ea typeface="標楷體" pitchFamily="65" charset="-120"/>
                <a:cs typeface="Times New Roman" pitchFamily="18" charset="0"/>
              </a:rPr>
              <a:t>~7,339</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瓩，惟考量佐證文件仍非實際發生之金額，建議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年度暫不納入參採，維持以國外資料做為參數計算基礎。</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蒐集近</a:t>
            </a:r>
            <a:r>
              <a:rPr lang="en-US" altLang="zh-TW" sz="1800" dirty="0">
                <a:solidFill>
                  <a:srgbClr val="000000"/>
                </a:solidFill>
                <a:latin typeface="Times New Roman" pitchFamily="18" charset="0"/>
                <a:ea typeface="標楷體" pitchFamily="65" charset="-120"/>
                <a:cs typeface="Times New Roman" pitchFamily="18" charset="0"/>
              </a:rPr>
              <a:t>3</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(2014~2016</a:t>
            </a:r>
            <a:r>
              <a:rPr lang="zh-TW" altLang="en-US" sz="1800" dirty="0">
                <a:solidFill>
                  <a:srgbClr val="000000"/>
                </a:solidFill>
                <a:latin typeface="Times New Roman" pitchFamily="18" charset="0"/>
                <a:ea typeface="標楷體" pitchFamily="65" charset="-120"/>
                <a:cs typeface="Times New Roman" pitchFamily="18" charset="0"/>
              </a:rPr>
              <a:t>年</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國外年運轉維護費資料共</a:t>
            </a:r>
            <a:r>
              <a:rPr lang="en-US" altLang="zh-TW" sz="1800" dirty="0">
                <a:solidFill>
                  <a:srgbClr val="000000"/>
                </a:solidFill>
                <a:latin typeface="Times New Roman" pitchFamily="18" charset="0"/>
                <a:ea typeface="標楷體" pitchFamily="65" charset="-120"/>
                <a:cs typeface="Times New Roman" pitchFamily="18" charset="0"/>
              </a:rPr>
              <a:t>8</a:t>
            </a:r>
            <a:r>
              <a:rPr lang="zh-TW" altLang="en-US" sz="1800" dirty="0">
                <a:solidFill>
                  <a:srgbClr val="000000"/>
                </a:solidFill>
                <a:latin typeface="Times New Roman" pitchFamily="18" charset="0"/>
                <a:ea typeface="標楷體" pitchFamily="65" charset="-120"/>
                <a:cs typeface="Times New Roman" pitchFamily="18" charset="0"/>
              </a:rPr>
              <a:t>筆，剔除上下極端值共</a:t>
            </a:r>
            <a:r>
              <a:rPr lang="en-US" altLang="zh-TW" sz="1800" dirty="0">
                <a:solidFill>
                  <a:srgbClr val="000000"/>
                </a:solidFill>
                <a:latin typeface="Times New Roman" pitchFamily="18" charset="0"/>
                <a:ea typeface="標楷體" pitchFamily="65" charset="-120"/>
                <a:cs typeface="Times New Roman" pitchFamily="18" charset="0"/>
              </a:rPr>
              <a:t>2</a:t>
            </a:r>
            <a:r>
              <a:rPr lang="zh-TW" altLang="en-US" sz="1800" dirty="0">
                <a:solidFill>
                  <a:srgbClr val="000000"/>
                </a:solidFill>
                <a:latin typeface="Times New Roman" pitchFamily="18" charset="0"/>
                <a:ea typeface="標楷體" pitchFamily="65" charset="-120"/>
                <a:cs typeface="Times New Roman" pitchFamily="18" charset="0"/>
              </a:rPr>
              <a:t>筆後，剩餘</a:t>
            </a:r>
            <a:r>
              <a:rPr lang="en-US" altLang="zh-TW" sz="1800" dirty="0">
                <a:solidFill>
                  <a:srgbClr val="000000"/>
                </a:solidFill>
                <a:latin typeface="Times New Roman" pitchFamily="18" charset="0"/>
                <a:ea typeface="標楷體" pitchFamily="65" charset="-120"/>
                <a:cs typeface="Times New Roman" pitchFamily="18" charset="0"/>
              </a:rPr>
              <a:t>6</a:t>
            </a:r>
            <a:r>
              <a:rPr lang="zh-TW" altLang="en-US" sz="1800" dirty="0">
                <a:solidFill>
                  <a:srgbClr val="000000"/>
                </a:solidFill>
                <a:latin typeface="Times New Roman" pitchFamily="18" charset="0"/>
                <a:ea typeface="標楷體" pitchFamily="65" charset="-120"/>
                <a:cs typeface="Times New Roman" pitchFamily="18" charset="0"/>
              </a:rPr>
              <a:t>筆資料</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均屬均化後之費用</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，計算年運轉維護費平均為</a:t>
            </a:r>
            <a:r>
              <a:rPr lang="en-US" altLang="zh-TW" sz="1800" u="sng" dirty="0">
                <a:solidFill>
                  <a:srgbClr val="FF0000"/>
                </a:solidFill>
                <a:latin typeface="Times New Roman" pitchFamily="18" charset="0"/>
                <a:ea typeface="標楷體" pitchFamily="65" charset="-120"/>
                <a:cs typeface="Times New Roman" pitchFamily="18" charset="0"/>
              </a:rPr>
              <a:t>5,735</a:t>
            </a:r>
            <a:r>
              <a:rPr lang="zh-TW" altLang="en-US" sz="1800" u="sng" dirty="0">
                <a:solidFill>
                  <a:srgbClr val="FF0000"/>
                </a:solidFill>
                <a:latin typeface="Times New Roman" pitchFamily="18" charset="0"/>
                <a:ea typeface="標楷體" pitchFamily="65" charset="-120"/>
                <a:cs typeface="Times New Roman" pitchFamily="18" charset="0"/>
              </a:rPr>
              <a:t>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rPr>
              <a:t>。</a:t>
            </a:r>
            <a:endParaRPr lang="en-US" altLang="zh-TW" sz="1800" dirty="0">
              <a:solidFill>
                <a:srgbClr val="000000"/>
              </a:solidFill>
              <a:latin typeface="Times New Roman" pitchFamily="18" charset="0"/>
              <a:ea typeface="標楷體" pitchFamily="65" charset="-120"/>
            </a:endParaRPr>
          </a:p>
          <a:p>
            <a:pPr marL="447675" lvl="0" indent="-271463" algn="just" eaLnBrk="1" hangingPunct="1">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年度年運轉維護費維持以國外資料做為參數計算基礎，採</a:t>
            </a:r>
            <a:r>
              <a:rPr lang="en-US" altLang="zh-TW" sz="1800" dirty="0">
                <a:solidFill>
                  <a:srgbClr val="000000"/>
                </a:solidFill>
                <a:latin typeface="Times New Roman" pitchFamily="18" charset="0"/>
                <a:ea typeface="標楷體" pitchFamily="65" charset="-120"/>
                <a:cs typeface="Times New Roman" pitchFamily="18" charset="0"/>
              </a:rPr>
              <a:t>5,735</a:t>
            </a:r>
            <a:r>
              <a:rPr lang="zh-TW" altLang="en-US" sz="1800" dirty="0">
                <a:solidFill>
                  <a:srgbClr val="000000"/>
                </a:solidFill>
                <a:latin typeface="Times New Roman" pitchFamily="18" charset="0"/>
                <a:ea typeface="標楷體" pitchFamily="65" charset="-120"/>
                <a:cs typeface="Times New Roman" pitchFamily="18" charset="0"/>
              </a:rPr>
              <a:t>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瓩，按</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年度期初設置成本建議數值</a:t>
            </a:r>
            <a:r>
              <a:rPr lang="en-US" altLang="zh-TW" sz="1800" dirty="0">
                <a:solidFill>
                  <a:srgbClr val="000000"/>
                </a:solidFill>
                <a:latin typeface="Times New Roman" pitchFamily="18" charset="0"/>
                <a:ea typeface="標楷體" pitchFamily="65" charset="-120"/>
                <a:cs typeface="Times New Roman" pitchFamily="18" charset="0"/>
              </a:rPr>
              <a:t>17.35</a:t>
            </a:r>
            <a:r>
              <a:rPr lang="zh-TW" altLang="en-US" sz="1800" dirty="0">
                <a:solidFill>
                  <a:srgbClr val="000000"/>
                </a:solidFill>
                <a:latin typeface="Times New Roman" pitchFamily="18" charset="0"/>
                <a:ea typeface="標楷體" pitchFamily="65" charset="-120"/>
                <a:cs typeface="Times New Roman" pitchFamily="18" charset="0"/>
              </a:rPr>
              <a:t>萬元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瓩計算，建議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年度年運轉維護費占期初設置成本之比例為</a:t>
            </a:r>
            <a:r>
              <a:rPr lang="en-US" altLang="zh-TW" sz="1800" u="sng" dirty="0">
                <a:solidFill>
                  <a:srgbClr val="FF0000"/>
                </a:solidFill>
                <a:latin typeface="Times New Roman" pitchFamily="18" charset="0"/>
                <a:ea typeface="標楷體" pitchFamily="65" charset="-120"/>
                <a:cs typeface="Times New Roman" pitchFamily="18" charset="0"/>
              </a:rPr>
              <a:t>3.31%</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endParaRPr>
          </a:p>
        </p:txBody>
      </p:sp>
      <p:sp>
        <p:nvSpPr>
          <p:cNvPr id="6"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2531736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21</a:t>
            </a:fld>
            <a:endParaRPr lang="en-US" altLang="zh-TW" sz="1400" b="0">
              <a:solidFill>
                <a:srgbClr val="000000"/>
              </a:solidFill>
            </a:endParaRPr>
          </a:p>
        </p:txBody>
      </p:sp>
      <p:sp>
        <p:nvSpPr>
          <p:cNvPr id="4" name="Rectangle 4"/>
          <p:cNvSpPr>
            <a:spLocks noChangeArrowheads="1"/>
          </p:cNvSpPr>
          <p:nvPr/>
        </p:nvSpPr>
        <p:spPr bwMode="auto">
          <a:xfrm>
            <a:off x="323850" y="779512"/>
            <a:ext cx="8496300" cy="43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
              </a:spcBef>
              <a:spcAft>
                <a:spcPct val="5000"/>
              </a:spcAft>
            </a:pPr>
            <a:r>
              <a:rPr lang="zh-TW" altLang="en-US" sz="1800" b="1" dirty="0">
                <a:solidFill>
                  <a:schemeClr val="tx1"/>
                </a:solidFill>
                <a:latin typeface="Times New Roman" pitchFamily="18" charset="0"/>
                <a:ea typeface="標楷體" pitchFamily="65" charset="-120"/>
              </a:rPr>
              <a:t>表</a:t>
            </a:r>
            <a:r>
              <a:rPr lang="en-US" altLang="zh-TW" sz="1800" b="1" dirty="0">
                <a:solidFill>
                  <a:schemeClr val="tx1"/>
                </a:solidFill>
                <a:latin typeface="Times New Roman" pitchFamily="18" charset="0"/>
                <a:ea typeface="標楷體" pitchFamily="65" charset="-120"/>
              </a:rPr>
              <a:t>2-10  </a:t>
            </a:r>
            <a:r>
              <a:rPr lang="zh-TW" altLang="en-US" sz="1800" b="1" dirty="0">
                <a:solidFill>
                  <a:schemeClr val="tx1"/>
                </a:solidFill>
                <a:latin typeface="Times New Roman" pitchFamily="18" charset="0"/>
                <a:ea typeface="標楷體" pitchFamily="65" charset="-120"/>
              </a:rPr>
              <a:t> 國外離岸型風力發電年運轉維護費資料</a:t>
            </a:r>
          </a:p>
        </p:txBody>
      </p:sp>
      <p:sp>
        <p:nvSpPr>
          <p:cNvPr id="9"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051254038"/>
              </p:ext>
            </p:extLst>
          </p:nvPr>
        </p:nvGraphicFramePr>
        <p:xfrm>
          <a:off x="296783" y="1268760"/>
          <a:ext cx="8523688" cy="3657600"/>
        </p:xfrm>
        <a:graphic>
          <a:graphicData uri="http://schemas.openxmlformats.org/drawingml/2006/table">
            <a:tbl>
              <a:tblPr/>
              <a:tblGrid>
                <a:gridCol w="530801">
                  <a:extLst>
                    <a:ext uri="{9D8B030D-6E8A-4147-A177-3AD203B41FA5}">
                      <a16:colId xmlns:a16="http://schemas.microsoft.com/office/drawing/2014/main" xmlns="" val="20000"/>
                    </a:ext>
                  </a:extLst>
                </a:gridCol>
                <a:gridCol w="792088">
                  <a:extLst>
                    <a:ext uri="{9D8B030D-6E8A-4147-A177-3AD203B41FA5}">
                      <a16:colId xmlns:a16="http://schemas.microsoft.com/office/drawing/2014/main" xmlns="" val="20001"/>
                    </a:ext>
                  </a:extLst>
                </a:gridCol>
                <a:gridCol w="432048">
                  <a:extLst>
                    <a:ext uri="{9D8B030D-6E8A-4147-A177-3AD203B41FA5}">
                      <a16:colId xmlns:a16="http://schemas.microsoft.com/office/drawing/2014/main" xmlns="" val="20002"/>
                    </a:ext>
                  </a:extLst>
                </a:gridCol>
                <a:gridCol w="1080120">
                  <a:extLst>
                    <a:ext uri="{9D8B030D-6E8A-4147-A177-3AD203B41FA5}">
                      <a16:colId xmlns:a16="http://schemas.microsoft.com/office/drawing/2014/main" xmlns="" val="20003"/>
                    </a:ext>
                  </a:extLst>
                </a:gridCol>
                <a:gridCol w="1080120">
                  <a:extLst>
                    <a:ext uri="{9D8B030D-6E8A-4147-A177-3AD203B41FA5}">
                      <a16:colId xmlns:a16="http://schemas.microsoft.com/office/drawing/2014/main" xmlns="" val="20004"/>
                    </a:ext>
                  </a:extLst>
                </a:gridCol>
                <a:gridCol w="2232248">
                  <a:extLst>
                    <a:ext uri="{9D8B030D-6E8A-4147-A177-3AD203B41FA5}">
                      <a16:colId xmlns:a16="http://schemas.microsoft.com/office/drawing/2014/main" xmlns="" val="20005"/>
                    </a:ext>
                  </a:extLst>
                </a:gridCol>
                <a:gridCol w="2376263">
                  <a:extLst>
                    <a:ext uri="{9D8B030D-6E8A-4147-A177-3AD203B41FA5}">
                      <a16:colId xmlns:a16="http://schemas.microsoft.com/office/drawing/2014/main" xmlns="" val="20006"/>
                    </a:ext>
                  </a:extLst>
                </a:gridCol>
              </a:tblGrid>
              <a:tr h="196652">
                <a:tc>
                  <a:txBody>
                    <a:bodyPr/>
                    <a:lstStyle/>
                    <a:p>
                      <a:pPr algn="ctr" rtl="0" fontAlgn="ct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國別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資料年度</a:t>
                      </a:r>
                      <a:endPar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endParaRPr>
                    </a:p>
                    <a:p>
                      <a:pPr algn="ctr" rtl="0" fontAlgn="ctr"/>
                      <a:r>
                        <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年</a:t>
                      </a:r>
                      <a:r>
                        <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a:solidFill>
                            <a:srgbClr val="000080"/>
                          </a:solidFill>
                          <a:effectLst/>
                          <a:latin typeface="Times New Roman" panose="02020603050405020304" pitchFamily="18" charset="0"/>
                          <a:ea typeface="+mn-ea"/>
                          <a:cs typeface="Times New Roman" panose="02020603050405020304" pitchFamily="18" charset="0"/>
                        </a:rPr>
                        <a:t>幣別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單位運維成本</a:t>
                      </a:r>
                      <a:endPar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endParaRPr>
                    </a:p>
                    <a:p>
                      <a:pPr algn="ctr" rtl="0" fontAlgn="ctr"/>
                      <a:r>
                        <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元</a:t>
                      </a:r>
                      <a:r>
                        <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rPr>
                        <a:t>/</a:t>
                      </a:r>
                      <a:r>
                        <a:rPr 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單位運維成本</a:t>
                      </a:r>
                      <a:endPar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endParaRPr>
                    </a:p>
                    <a:p>
                      <a:pPr algn="ctr" rtl="0" fontAlgn="ctr"/>
                      <a:r>
                        <a:rPr lang="en-US" altLang="zh-TW" sz="1200" b="1" i="0" u="none" strike="noStrike" dirty="0">
                          <a:solidFill>
                            <a:srgbClr val="000080"/>
                          </a:solidFill>
                          <a:effectLst/>
                          <a:latin typeface="Times New Roman" panose="02020603050405020304" pitchFamily="18" charset="0"/>
                          <a:ea typeface="+mn-ea"/>
                          <a:cs typeface="Times New Roman" panose="02020603050405020304" pitchFamily="18" charset="0"/>
                        </a:rPr>
                        <a:t>(</a:t>
                      </a:r>
                      <a:r>
                        <a:rPr lang="en-US" sz="1200" b="1" i="0" u="none" strike="noStrike" dirty="0">
                          <a:solidFill>
                            <a:srgbClr val="000080"/>
                          </a:solidFill>
                          <a:effectLst/>
                          <a:latin typeface="Times New Roman" panose="02020603050405020304" pitchFamily="18" charset="0"/>
                          <a:ea typeface="+mn-ea"/>
                          <a:cs typeface="Times New Roman" panose="02020603050405020304" pitchFamily="18" charset="0"/>
                        </a:rPr>
                        <a:t>NTD/kW)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a:solidFill>
                            <a:srgbClr val="000080"/>
                          </a:solidFill>
                          <a:effectLst/>
                          <a:latin typeface="Times New Roman" panose="02020603050405020304" pitchFamily="18" charset="0"/>
                          <a:ea typeface="+mn-ea"/>
                          <a:cs typeface="Times New Roman" panose="02020603050405020304" pitchFamily="18" charset="0"/>
                        </a:rPr>
                        <a:t>備註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200" b="1" i="0" u="none" strike="noStrike">
                          <a:solidFill>
                            <a:srgbClr val="000080"/>
                          </a:solidFill>
                          <a:effectLst/>
                          <a:latin typeface="Times New Roman" panose="02020603050405020304" pitchFamily="18" charset="0"/>
                          <a:ea typeface="+mn-ea"/>
                          <a:cs typeface="Times New Roman" panose="02020603050405020304" pitchFamily="18" charset="0"/>
                        </a:rPr>
                        <a:t>資料來源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96652">
                <a:tc>
                  <a:txBody>
                    <a:bodyPr/>
                    <a:lstStyle/>
                    <a:p>
                      <a:pPr algn="ctr" fontAlgn="ctr"/>
                      <a:r>
                        <a:rPr lang="zh-TW" altLang="en-US" sz="1200" b="0" i="0" u="none" strike="noStrike" dirty="0">
                          <a:effectLst/>
                          <a:latin typeface="Times New Roman" panose="02020603050405020304" pitchFamily="18" charset="0"/>
                          <a:ea typeface="+mn-ea"/>
                          <a:cs typeface="Times New Roman" panose="02020603050405020304" pitchFamily="18" charset="0"/>
                        </a:rPr>
                        <a:t>荷蘭</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233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panose="02020603050405020304" pitchFamily="18" charset="0"/>
                          <a:ea typeface="+mn-ea"/>
                          <a:cs typeface="Times New Roman" panose="02020603050405020304" pitchFamily="18" charset="0"/>
                        </a:rPr>
                        <a:t>7,076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2014</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5</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月西門子在荷蘭的</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600MW</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服務合約，該協議將持續</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15</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年，包括專門的船舶和直升機。</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effectLst/>
                          <a:latin typeface="Times New Roman" panose="02020603050405020304" pitchFamily="18" charset="0"/>
                          <a:ea typeface="+mn-ea"/>
                          <a:cs typeface="Times New Roman" panose="02020603050405020304" pitchFamily="18" charset="0"/>
                        </a:rPr>
                        <a:t>Navigant Consulting (2014), Offshore Wind Market and Economic Analysis - 2014 Annual Market Assessment. P42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98326">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美國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5,091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另外考慮</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20</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年物價上漲。</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effectLst/>
                          <a:latin typeface="Times New Roman" panose="02020603050405020304" pitchFamily="18" charset="0"/>
                          <a:ea typeface="+mn-ea"/>
                          <a:cs typeface="Times New Roman" panose="02020603050405020304" pitchFamily="18" charset="0"/>
                        </a:rPr>
                        <a:t>NREL(2015), 2014 Cost of Wind Energy.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96652">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GBP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158.483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7,729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ctr"/>
                      <a:r>
                        <a:rPr lang="en-US" altLang="zh-TW" sz="1200" b="0" i="0" u="none" strike="noStrike" dirty="0">
                          <a:solidFill>
                            <a:schemeClr val="tx1"/>
                          </a:solidFill>
                          <a:effectLst/>
                          <a:latin typeface="Times New Roman" panose="02020603050405020304" pitchFamily="18" charset="0"/>
                          <a:ea typeface="+mn-ea"/>
                          <a:cs typeface="Times New Roman" panose="02020603050405020304" pitchFamily="18" charset="0"/>
                        </a:rPr>
                        <a:t>A</a:t>
                      </a:r>
                      <a:r>
                        <a:rPr lang="zh-TW" altLang="en-US" sz="1200" b="0" i="0" u="none" strike="noStrike" dirty="0">
                          <a:solidFill>
                            <a:schemeClr val="tx1"/>
                          </a:solidFill>
                          <a:effectLst/>
                          <a:latin typeface="Times New Roman" panose="02020603050405020304" pitchFamily="18" charset="0"/>
                          <a:ea typeface="+mn-ea"/>
                          <a:cs typeface="Times New Roman" panose="02020603050405020304" pitchFamily="18" charset="0"/>
                        </a:rPr>
                        <a:t>公司提供之國外佐證報告。</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effectLst/>
                          <a:latin typeface="Times New Roman" panose="02020603050405020304" pitchFamily="18" charset="0"/>
                          <a:ea typeface="+mn-ea"/>
                          <a:cs typeface="Times New Roman" panose="02020603050405020304" pitchFamily="18" charset="0"/>
                        </a:rPr>
                        <a:t>Mahmood </a:t>
                      </a:r>
                      <a:r>
                        <a:rPr lang="en-US" sz="1000" b="0" i="0" u="none" strike="noStrike" dirty="0" err="1">
                          <a:effectLst/>
                          <a:latin typeface="Times New Roman" panose="02020603050405020304" pitchFamily="18" charset="0"/>
                          <a:ea typeface="+mn-ea"/>
                          <a:cs typeface="Times New Roman" panose="02020603050405020304" pitchFamily="18" charset="0"/>
                        </a:rPr>
                        <a:t>Shafiee</a:t>
                      </a:r>
                      <a:r>
                        <a:rPr lang="en-US" sz="1000" b="0" i="0" u="none" strike="noStrike" dirty="0">
                          <a:effectLst/>
                          <a:latin typeface="Times New Roman" panose="02020603050405020304" pitchFamily="18" charset="0"/>
                          <a:ea typeface="+mn-ea"/>
                          <a:cs typeface="Times New Roman" panose="02020603050405020304" pitchFamily="18" charset="0"/>
                        </a:rPr>
                        <a:t>, </a:t>
                      </a:r>
                      <a:r>
                        <a:rPr lang="en-US" sz="1000" b="0" i="0" u="none" strike="noStrike" dirty="0" err="1">
                          <a:effectLst/>
                          <a:latin typeface="Times New Roman" panose="02020603050405020304" pitchFamily="18" charset="0"/>
                          <a:ea typeface="+mn-ea"/>
                          <a:cs typeface="Times New Roman" panose="02020603050405020304" pitchFamily="18" charset="0"/>
                        </a:rPr>
                        <a:t>Feargal</a:t>
                      </a:r>
                      <a:r>
                        <a:rPr lang="en-US" sz="1000" b="0" i="0" u="none" strike="noStrike" dirty="0">
                          <a:effectLst/>
                          <a:latin typeface="Times New Roman" panose="02020603050405020304" pitchFamily="18" charset="0"/>
                          <a:ea typeface="+mn-ea"/>
                          <a:cs typeface="Times New Roman" panose="02020603050405020304" pitchFamily="18" charset="0"/>
                        </a:rPr>
                        <a:t> Brennan, Inés Armada Espinosa(2015), Whole Life-Cycle Costing of Large-Scale Offshore Wind Farms.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98326">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美國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6,937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固定式離岸風機，另外考慮</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20</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年物價上漲。</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en-US" sz="1000" b="0" i="0" u="none" strike="noStrike" dirty="0">
                          <a:effectLst/>
                          <a:latin typeface="Times New Roman" panose="02020603050405020304" pitchFamily="18" charset="0"/>
                          <a:ea typeface="+mn-ea"/>
                          <a:cs typeface="Times New Roman" panose="02020603050405020304" pitchFamily="18" charset="0"/>
                        </a:rPr>
                        <a:t>NREL(2017), 2015 Cost of Wind Energy Review.</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98326">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美國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5,348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漂浮式離岸風機，另外考慮</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20</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年物價上漲。</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en-US" sz="1200" b="0" i="0" u="none" strike="noStrike" dirty="0">
                        <a:effectLst/>
                        <a:latin typeface="新細明體"/>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98326">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GBP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117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5,706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chemeClr val="tx1"/>
                          </a:solidFill>
                          <a:effectLst/>
                          <a:latin typeface="Times New Roman" panose="02020603050405020304" pitchFamily="18" charset="0"/>
                          <a:ea typeface="+mn-ea"/>
                          <a:cs typeface="Times New Roman" panose="02020603050405020304" pitchFamily="18" charset="0"/>
                        </a:rPr>
                        <a:t>Offshore Wind Round Three 平均值</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effectLst/>
                          <a:latin typeface="Times New Roman" panose="02020603050405020304" pitchFamily="18" charset="0"/>
                          <a:ea typeface="+mn-ea"/>
                          <a:cs typeface="Times New Roman" panose="02020603050405020304" pitchFamily="18" charset="0"/>
                        </a:rPr>
                        <a:t>DECC(2016), Review of Renewable Electricity Generation Cost and Technical Assumptions.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98326">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歐洲</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EUR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dirty="0">
                          <a:solidFill>
                            <a:srgbClr val="000000"/>
                          </a:solidFill>
                          <a:effectLst/>
                          <a:latin typeface="Times New Roman" panose="02020603050405020304" pitchFamily="18" charset="0"/>
                          <a:ea typeface="+mn-ea"/>
                          <a:cs typeface="Times New Roman" panose="02020603050405020304" pitchFamily="18" charset="0"/>
                        </a:rPr>
                        <a:t>4,252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另外考慮</a:t>
                      </a:r>
                      <a:r>
                        <a:rPr lang="en-US" altLang="zh-TW" sz="1200" b="0" i="0" u="none" strike="noStrike">
                          <a:solidFill>
                            <a:schemeClr val="tx1"/>
                          </a:solidFill>
                          <a:effectLst/>
                          <a:latin typeface="Times New Roman" panose="02020603050405020304" pitchFamily="18" charset="0"/>
                          <a:ea typeface="+mn-ea"/>
                          <a:cs typeface="Times New Roman" panose="02020603050405020304" pitchFamily="18" charset="0"/>
                        </a:rPr>
                        <a:t>20</a:t>
                      </a:r>
                      <a:r>
                        <a:rPr lang="zh-TW" altLang="en-US" sz="1200" b="0" i="0" u="none" strike="noStrike">
                          <a:solidFill>
                            <a:schemeClr val="tx1"/>
                          </a:solidFill>
                          <a:effectLst/>
                          <a:latin typeface="Times New Roman" panose="02020603050405020304" pitchFamily="18" charset="0"/>
                          <a:ea typeface="+mn-ea"/>
                          <a:cs typeface="Times New Roman" panose="02020603050405020304" pitchFamily="18" charset="0"/>
                        </a:rPr>
                        <a:t>年物價上漲。</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effectLst/>
                          <a:latin typeface="Times New Roman" panose="02020603050405020304" pitchFamily="18" charset="0"/>
                          <a:ea typeface="+mn-ea"/>
                          <a:cs typeface="Times New Roman" panose="02020603050405020304" pitchFamily="18" charset="0"/>
                        </a:rPr>
                        <a:t>NREL(2016), IEA Wind Task 26 - Offshore Wind Farm Baseline Documentation.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196652">
                <a:tc>
                  <a:txBody>
                    <a:bodyPr/>
                    <a:lstStyle/>
                    <a:p>
                      <a:pPr algn="ctr" fontAlgn="ctr"/>
                      <a:r>
                        <a:rPr lang="zh-TW" altLang="en-US" sz="1200" b="0" i="0" u="none" strike="noStrike">
                          <a:effectLst/>
                          <a:latin typeface="Times New Roman" panose="02020603050405020304" pitchFamily="18" charset="0"/>
                          <a:ea typeface="+mn-ea"/>
                          <a:cs typeface="Times New Roman" panose="02020603050405020304" pitchFamily="18" charset="0"/>
                        </a:rPr>
                        <a:t>美國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dirty="0">
                          <a:effectLst/>
                          <a:latin typeface="Times New Roman" panose="02020603050405020304" pitchFamily="18" charset="0"/>
                          <a:ea typeface="+mn-ea"/>
                          <a:cs typeface="Times New Roman" panose="02020603050405020304" pitchFamily="18" charset="0"/>
                        </a:rPr>
                        <a:t>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effectLst/>
                          <a:latin typeface="Times New Roman" panose="02020603050405020304" pitchFamily="18" charset="0"/>
                          <a:ea typeface="+mn-ea"/>
                          <a:cs typeface="Times New Roman" panose="02020603050405020304" pitchFamily="18" charset="0"/>
                        </a:rPr>
                        <a:t>USD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zh-TW" sz="1200" b="0" i="0" u="none" strike="noStrike">
                          <a:effectLst/>
                          <a:latin typeface="Times New Roman" panose="02020603050405020304" pitchFamily="18" charset="0"/>
                          <a:ea typeface="+mn-ea"/>
                          <a:cs typeface="Times New Roman" panose="02020603050405020304" pitchFamily="18" charset="0"/>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TW" sz="1200" b="0" i="0" u="none" strike="noStrike">
                          <a:solidFill>
                            <a:srgbClr val="000000"/>
                          </a:solidFill>
                          <a:effectLst/>
                          <a:latin typeface="Times New Roman" panose="02020603050405020304" pitchFamily="18" charset="0"/>
                          <a:ea typeface="+mn-ea"/>
                          <a:cs typeface="Times New Roman" panose="02020603050405020304" pitchFamily="18" charset="0"/>
                        </a:rPr>
                        <a:t>3,393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zh-TW" altLang="en-US" sz="1200" b="0" i="0" u="none" strike="noStrike" dirty="0">
                          <a:solidFill>
                            <a:schemeClr val="tx1"/>
                          </a:solidFill>
                          <a:effectLst/>
                          <a:latin typeface="Times New Roman" panose="02020603050405020304" pitchFamily="18" charset="0"/>
                          <a:ea typeface="+mn-ea"/>
                          <a:cs typeface="Times New Roman" panose="02020603050405020304" pitchFamily="18" charset="0"/>
                        </a:rPr>
                        <a:t>假設</a:t>
                      </a:r>
                      <a:r>
                        <a:rPr lang="en-US" altLang="zh-TW" sz="1200" b="0" i="0" u="none" strike="noStrike" dirty="0">
                          <a:solidFill>
                            <a:schemeClr val="tx1"/>
                          </a:solidFill>
                          <a:effectLst/>
                          <a:latin typeface="Times New Roman" panose="02020603050405020304" pitchFamily="18" charset="0"/>
                          <a:ea typeface="+mn-ea"/>
                          <a:cs typeface="Times New Roman" panose="02020603050405020304" pitchFamily="18" charset="0"/>
                        </a:rPr>
                        <a:t>2023</a:t>
                      </a:r>
                      <a:r>
                        <a:rPr lang="zh-TW" altLang="en-US" sz="1200" b="0" i="0" u="none" strike="noStrike" dirty="0">
                          <a:solidFill>
                            <a:schemeClr val="tx1"/>
                          </a:solidFill>
                          <a:effectLst/>
                          <a:latin typeface="Times New Roman" panose="02020603050405020304" pitchFamily="18" charset="0"/>
                          <a:ea typeface="+mn-ea"/>
                          <a:cs typeface="Times New Roman" panose="02020603050405020304" pitchFamily="18" charset="0"/>
                        </a:rPr>
                        <a:t>年完工</a:t>
                      </a:r>
                    </a:p>
                  </a:txBody>
                  <a:tcPr marL="0" marR="0" marT="0"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effectLst/>
                          <a:latin typeface="Times New Roman" panose="02020603050405020304" pitchFamily="18" charset="0"/>
                          <a:ea typeface="+mn-ea"/>
                          <a:cs typeface="Times New Roman" panose="02020603050405020304" pitchFamily="18" charset="0"/>
                        </a:rPr>
                        <a:t>Willett Kempton, Stephanie McClellan &amp; </a:t>
                      </a:r>
                      <a:r>
                        <a:rPr lang="en-US" sz="1000" b="0" i="0" u="none" strike="noStrike" dirty="0" err="1">
                          <a:effectLst/>
                          <a:latin typeface="Times New Roman" panose="02020603050405020304" pitchFamily="18" charset="0"/>
                          <a:ea typeface="+mn-ea"/>
                          <a:cs typeface="Times New Roman" panose="02020603050405020304" pitchFamily="18" charset="0"/>
                        </a:rPr>
                        <a:t>Deniz</a:t>
                      </a:r>
                      <a:r>
                        <a:rPr lang="en-US" sz="1000" b="0" i="0" u="none" strike="noStrike" dirty="0">
                          <a:effectLst/>
                          <a:latin typeface="Times New Roman" panose="02020603050405020304" pitchFamily="18" charset="0"/>
                          <a:ea typeface="+mn-ea"/>
                          <a:cs typeface="Times New Roman" panose="02020603050405020304" pitchFamily="18" charset="0"/>
                        </a:rPr>
                        <a:t> </a:t>
                      </a:r>
                      <a:r>
                        <a:rPr lang="en-US" sz="1000" b="0" i="0" u="none" strike="noStrike" dirty="0" err="1">
                          <a:effectLst/>
                          <a:latin typeface="Times New Roman" panose="02020603050405020304" pitchFamily="18" charset="0"/>
                          <a:ea typeface="+mn-ea"/>
                          <a:cs typeface="Times New Roman" panose="02020603050405020304" pitchFamily="18" charset="0"/>
                        </a:rPr>
                        <a:t>Ozkan</a:t>
                      </a:r>
                      <a:r>
                        <a:rPr lang="en-US" sz="1000" b="0" i="0" u="none" strike="noStrike" dirty="0">
                          <a:effectLst/>
                          <a:latin typeface="Times New Roman" panose="02020603050405020304" pitchFamily="18" charset="0"/>
                          <a:ea typeface="+mn-ea"/>
                          <a:cs typeface="Times New Roman" panose="02020603050405020304" pitchFamily="18" charset="0"/>
                        </a:rPr>
                        <a:t> (2016), Massachusetts Offshore Wind Future Cost Study, Special Initiative on Offshore Wind, University of Delaware.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4292871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文字方塊 5"/>
          <p:cNvSpPr txBox="1">
            <a:spLocks noChangeArrowheads="1"/>
          </p:cNvSpPr>
          <p:nvPr/>
        </p:nvSpPr>
        <p:spPr bwMode="auto">
          <a:xfrm>
            <a:off x="247595" y="832058"/>
            <a:ext cx="8569325" cy="5909310"/>
          </a:xfrm>
          <a:prstGeom prst="rect">
            <a:avLst/>
          </a:prstGeom>
          <a:noFill/>
          <a:ln>
            <a:noFill/>
          </a:ln>
          <a:extLst/>
        </p:spPr>
        <p:txBody>
          <a:bodyPr>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eaLnBrk="0" hangingPunct="0">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三</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離岸型</a:t>
            </a:r>
            <a:endParaRPr kumimoji="0" lang="en-US" altLang="zh-TW" sz="2400" dirty="0">
              <a:solidFill>
                <a:srgbClr val="C00000"/>
              </a:solidFill>
              <a:latin typeface="Times New Roman" pitchFamily="18" charset="0"/>
              <a:ea typeface="標楷體" pitchFamily="65" charset="-120"/>
            </a:endParaRPr>
          </a:p>
          <a:p>
            <a:pPr eaLnBrk="0" hangingPunct="0">
              <a:spcBef>
                <a:spcPts val="0"/>
              </a:spcBef>
              <a:spcAft>
                <a:spcPts val="0"/>
              </a:spcAft>
              <a:defRPr/>
            </a:pPr>
            <a:r>
              <a:rPr lang="en-US" altLang="zh-TW" sz="2400" dirty="0">
                <a:solidFill>
                  <a:srgbClr val="C00000"/>
                </a:solidFill>
                <a:latin typeface="Times New Roman" pitchFamily="18" charset="0"/>
                <a:ea typeface="標楷體" pitchFamily="65" charset="-120"/>
              </a:rPr>
              <a:t>3.</a:t>
            </a:r>
            <a:r>
              <a:rPr lang="zh-TW" altLang="en-US" sz="2400" dirty="0">
                <a:solidFill>
                  <a:srgbClr val="CC0000"/>
                </a:solidFill>
                <a:latin typeface="Times New Roman" pitchFamily="18" charset="0"/>
                <a:ea typeface="標楷體" pitchFamily="65" charset="-120"/>
              </a:rPr>
              <a:t>年售</a:t>
            </a:r>
            <a:r>
              <a:rPr lang="zh-TW" altLang="en-US" sz="2400" dirty="0">
                <a:solidFill>
                  <a:srgbClr val="CC0000"/>
                </a:solidFill>
                <a:latin typeface="標楷體" pitchFamily="65" charset="-120"/>
                <a:ea typeface="標楷體" pitchFamily="65" charset="-120"/>
              </a:rPr>
              <a:t>電量</a:t>
            </a:r>
            <a:endParaRPr kumimoji="0" lang="en-US" altLang="zh-TW" sz="2400" dirty="0">
              <a:solidFill>
                <a:srgbClr val="000099"/>
              </a:solidFill>
              <a:latin typeface="標楷體" pitchFamily="65" charset="-120"/>
              <a:ea typeface="標楷體" pitchFamily="65" charset="-12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(1)106</a:t>
            </a:r>
            <a:r>
              <a:rPr lang="zh-TW" altLang="en-US" sz="2000" dirty="0">
                <a:solidFill>
                  <a:srgbClr val="000099"/>
                </a:solidFill>
                <a:latin typeface="Times New Roman" pitchFamily="18" charset="0"/>
                <a:ea typeface="標楷體" pitchFamily="65" charset="-120"/>
                <a:cs typeface="Times New Roman" pitchFamily="18" charset="0"/>
              </a:rPr>
              <a:t>年度審定會使用參數值：</a:t>
            </a:r>
            <a:r>
              <a:rPr lang="en-US" altLang="zh-TW" sz="2000" dirty="0">
                <a:solidFill>
                  <a:srgbClr val="000099"/>
                </a:solidFill>
                <a:latin typeface="Times New Roman" pitchFamily="18" charset="0"/>
                <a:ea typeface="標楷體" pitchFamily="65" charset="-120"/>
                <a:cs typeface="Times New Roman" pitchFamily="18" charset="0"/>
              </a:rPr>
              <a:t>3,600</a:t>
            </a:r>
            <a:r>
              <a:rPr lang="zh-TW" altLang="en-US" sz="2000" dirty="0">
                <a:solidFill>
                  <a:srgbClr val="000099"/>
                </a:solidFill>
                <a:latin typeface="Times New Roman" pitchFamily="18" charset="0"/>
                <a:ea typeface="標楷體" pitchFamily="65" charset="-120"/>
                <a:cs typeface="Times New Roman" pitchFamily="18" charset="0"/>
              </a:rPr>
              <a:t>度/瓩</a:t>
            </a:r>
            <a:endParaRPr lang="en-US" altLang="zh-TW" sz="2000" dirty="0">
              <a:solidFill>
                <a:srgbClr val="000099"/>
              </a:solidFill>
              <a:latin typeface="Times New Roman" pitchFamily="18" charset="0"/>
              <a:ea typeface="標楷體" pitchFamily="65" charset="-120"/>
              <a:cs typeface="Times New Roman" pitchFamily="18" charset="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(2)107</a:t>
            </a:r>
            <a:r>
              <a:rPr lang="zh-TW" altLang="en-US" sz="2000" dirty="0">
                <a:solidFill>
                  <a:srgbClr val="000099"/>
                </a:solidFill>
                <a:latin typeface="Times New Roman" pitchFamily="18" charset="0"/>
                <a:ea typeface="標楷體" pitchFamily="65" charset="-120"/>
                <a:cs typeface="Times New Roman" pitchFamily="18" charset="0"/>
              </a:rPr>
              <a:t>年度第二次審定會決議數值：</a:t>
            </a:r>
            <a:r>
              <a:rPr lang="en-US" altLang="zh-TW" sz="2000" dirty="0">
                <a:solidFill>
                  <a:srgbClr val="000099"/>
                </a:solidFill>
                <a:latin typeface="Times New Roman" pitchFamily="18" charset="0"/>
                <a:ea typeface="標楷體" pitchFamily="65" charset="-120"/>
                <a:cs typeface="Times New Roman" pitchFamily="18" charset="0"/>
              </a:rPr>
              <a:t>3,600</a:t>
            </a:r>
            <a:r>
              <a:rPr lang="zh-TW" altLang="en-US" sz="2000" dirty="0">
                <a:solidFill>
                  <a:srgbClr val="000099"/>
                </a:solidFill>
                <a:latin typeface="Times New Roman" pitchFamily="18" charset="0"/>
                <a:ea typeface="標楷體" pitchFamily="65" charset="-120"/>
                <a:cs typeface="Times New Roman" pitchFamily="18" charset="0"/>
              </a:rPr>
              <a:t>度/瓩</a:t>
            </a:r>
            <a:endParaRPr lang="en-US" altLang="zh-TW" sz="2000" dirty="0">
              <a:solidFill>
                <a:srgbClr val="000099"/>
              </a:solidFill>
              <a:latin typeface="Times New Roman" pitchFamily="18" charset="0"/>
              <a:ea typeface="標楷體" pitchFamily="65" charset="-120"/>
              <a:cs typeface="Times New Roman" pitchFamily="18" charset="0"/>
            </a:endParaRPr>
          </a:p>
          <a:p>
            <a:pPr>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zh-TW" sz="2000" dirty="0">
                <a:solidFill>
                  <a:srgbClr val="000099"/>
                </a:solidFill>
                <a:latin typeface="Times New Roman" pitchFamily="18" charset="0"/>
                <a:ea typeface="標楷體" pitchFamily="65" charset="-120"/>
                <a:cs typeface="Times New Roman" pitchFamily="18" charset="0"/>
              </a:rPr>
              <a:t>資料</a:t>
            </a:r>
            <a:r>
              <a:rPr lang="zh-TW" altLang="en-US" sz="2000" dirty="0">
                <a:solidFill>
                  <a:srgbClr val="000099"/>
                </a:solidFill>
                <a:latin typeface="Times New Roman" pitchFamily="18" charset="0"/>
                <a:ea typeface="標楷體" pitchFamily="65" charset="-120"/>
                <a:cs typeface="Times New Roman" pitchFamily="18" charset="0"/>
              </a:rPr>
              <a:t>參採說明</a:t>
            </a:r>
          </a:p>
          <a:p>
            <a:pPr marL="447675" lvl="0" indent="-271463" algn="just">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澎湖風場新建工程的保證年總發電量具有參考價值：</a:t>
            </a:r>
          </a:p>
          <a:p>
            <a:pPr marL="447675" lvl="0" indent="-271463" algn="just" hangingPunct="0">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澎湖風場新建工程之風機需進行「性能輸出」試驗，經空氣密度差異修正後，並以軟體計算年總發電量</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發電機輸出端</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，當數據比保證年總發電量的</a:t>
            </a:r>
            <a:r>
              <a:rPr lang="en-US" altLang="zh-TW" sz="1800" dirty="0">
                <a:solidFill>
                  <a:srgbClr val="000000"/>
                </a:solidFill>
                <a:latin typeface="Times New Roman" pitchFamily="18" charset="0"/>
                <a:ea typeface="標楷體" pitchFamily="65" charset="-120"/>
                <a:cs typeface="Times New Roman" pitchFamily="18" charset="0"/>
              </a:rPr>
              <a:t>97%</a:t>
            </a:r>
            <a:r>
              <a:rPr lang="zh-TW" altLang="en-US" sz="1800" dirty="0">
                <a:solidFill>
                  <a:srgbClr val="000000"/>
                </a:solidFill>
                <a:latin typeface="Times New Roman" pitchFamily="18" charset="0"/>
                <a:ea typeface="標楷體" pitchFamily="65" charset="-120"/>
                <a:cs typeface="Times New Roman" pitchFamily="18" charset="0"/>
              </a:rPr>
              <a:t>少時，須繳納設備性能違約金，每少</a:t>
            </a:r>
            <a:r>
              <a:rPr lang="en-US" altLang="zh-TW" sz="1800" dirty="0">
                <a:solidFill>
                  <a:srgbClr val="000000"/>
                </a:solidFill>
                <a:latin typeface="Times New Roman" pitchFamily="18" charset="0"/>
                <a:ea typeface="標楷體" pitchFamily="65" charset="-120"/>
                <a:cs typeface="Times New Roman" pitchFamily="18" charset="0"/>
              </a:rPr>
              <a:t>1</a:t>
            </a:r>
            <a:r>
              <a:rPr lang="zh-TW" altLang="en-US" sz="1800" dirty="0">
                <a:solidFill>
                  <a:srgbClr val="000000"/>
                </a:solidFill>
                <a:latin typeface="Times New Roman" pitchFamily="18" charset="0"/>
                <a:ea typeface="標楷體" pitchFamily="65" charset="-120"/>
                <a:cs typeface="Times New Roman" pitchFamily="18" charset="0"/>
              </a:rPr>
              <a:t>度扣繳新台幣 </a:t>
            </a:r>
            <a:r>
              <a:rPr lang="en-US" altLang="zh-TW" sz="1800" dirty="0">
                <a:solidFill>
                  <a:srgbClr val="000000"/>
                </a:solidFill>
                <a:latin typeface="Times New Roman" pitchFamily="18" charset="0"/>
                <a:ea typeface="標楷體" pitchFamily="65" charset="-120"/>
                <a:cs typeface="Times New Roman" pitchFamily="18" charset="0"/>
              </a:rPr>
              <a:t>50</a:t>
            </a:r>
            <a:r>
              <a:rPr lang="zh-TW" altLang="en-US" sz="1800" dirty="0">
                <a:solidFill>
                  <a:srgbClr val="000000"/>
                </a:solidFill>
                <a:latin typeface="Times New Roman" pitchFamily="18" charset="0"/>
                <a:ea typeface="標楷體" pitchFamily="65" charset="-120"/>
                <a:cs typeface="Times New Roman" pitchFamily="18" charset="0"/>
              </a:rPr>
              <a:t>元。</a:t>
            </a:r>
          </a:p>
          <a:p>
            <a:pPr marL="447675" lvl="0" indent="-271463" algn="just">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將澎湖風場新建工程的保證年發電量</a:t>
            </a:r>
            <a:r>
              <a:rPr lang="en-US" altLang="zh-TW" sz="1800" dirty="0">
                <a:solidFill>
                  <a:srgbClr val="000000"/>
                </a:solidFill>
                <a:latin typeface="Times New Roman" pitchFamily="18" charset="0"/>
                <a:ea typeface="標楷體" pitchFamily="65" charset="-120"/>
                <a:cs typeface="Times New Roman" pitchFamily="18" charset="0"/>
              </a:rPr>
              <a:t>3,867</a:t>
            </a:r>
            <a:r>
              <a:rPr lang="zh-TW" altLang="en-US" sz="1800" dirty="0">
                <a:solidFill>
                  <a:srgbClr val="000000"/>
                </a:solidFill>
                <a:latin typeface="Times New Roman" pitchFamily="18" charset="0"/>
                <a:ea typeface="標楷體" pitchFamily="65" charset="-120"/>
                <a:cs typeface="Times New Roman" pitchFamily="18" charset="0"/>
              </a:rPr>
              <a:t>度</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瓩，另行考量電力線損比例</a:t>
            </a:r>
            <a:r>
              <a:rPr lang="en-US" altLang="zh-TW" sz="1800" dirty="0">
                <a:solidFill>
                  <a:srgbClr val="000000"/>
                </a:solidFill>
                <a:latin typeface="Times New Roman" pitchFamily="18" charset="0"/>
                <a:ea typeface="標楷體" pitchFamily="65" charset="-120"/>
                <a:cs typeface="Times New Roman" pitchFamily="18" charset="0"/>
              </a:rPr>
              <a:t>2.859%</a:t>
            </a:r>
            <a:r>
              <a:rPr lang="zh-TW" altLang="en-US" sz="1800" dirty="0">
                <a:solidFill>
                  <a:srgbClr val="000000"/>
                </a:solidFill>
                <a:latin typeface="Times New Roman" pitchFamily="18" charset="0"/>
                <a:ea typeface="標楷體" pitchFamily="65" charset="-120"/>
                <a:cs typeface="Times New Roman" pitchFamily="18" charset="0"/>
              </a:rPr>
              <a:t>後，概估年售電量約</a:t>
            </a:r>
            <a:r>
              <a:rPr lang="en-US" altLang="zh-TW" sz="1800" u="sng" dirty="0">
                <a:solidFill>
                  <a:srgbClr val="FF0000"/>
                </a:solidFill>
                <a:latin typeface="Times New Roman" pitchFamily="18" charset="0"/>
                <a:ea typeface="標楷體" pitchFamily="65" charset="-120"/>
                <a:cs typeface="Times New Roman" pitchFamily="18" charset="0"/>
              </a:rPr>
              <a:t>3,756</a:t>
            </a:r>
            <a:r>
              <a:rPr lang="zh-TW" altLang="en-US" sz="1800" u="sng" dirty="0">
                <a:solidFill>
                  <a:srgbClr val="FF0000"/>
                </a:solidFill>
                <a:latin typeface="Times New Roman" pitchFamily="18" charset="0"/>
                <a:ea typeface="標楷體" pitchFamily="65" charset="-120"/>
                <a:cs typeface="Times New Roman" pitchFamily="18" charset="0"/>
              </a:rPr>
              <a:t>度</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，與澎湖風場</a:t>
            </a:r>
            <a:r>
              <a:rPr lang="en-US" altLang="zh-TW" sz="1800" dirty="0">
                <a:solidFill>
                  <a:srgbClr val="000000"/>
                </a:solidFill>
                <a:latin typeface="Times New Roman" pitchFamily="18" charset="0"/>
                <a:ea typeface="標楷體" pitchFamily="65" charset="-120"/>
                <a:cs typeface="Times New Roman" pitchFamily="18" charset="0"/>
              </a:rPr>
              <a:t>91~105</a:t>
            </a:r>
            <a:r>
              <a:rPr lang="zh-TW" altLang="en-US" sz="1800" dirty="0">
                <a:solidFill>
                  <a:srgbClr val="000000"/>
                </a:solidFill>
                <a:latin typeface="Times New Roman" pitchFamily="18" charset="0"/>
                <a:ea typeface="標楷體" pitchFamily="65" charset="-120"/>
                <a:cs typeface="Times New Roman" pitchFamily="18" charset="0"/>
              </a:rPr>
              <a:t>年的平均年發電量</a:t>
            </a:r>
            <a:r>
              <a:rPr lang="en-US" altLang="zh-TW" sz="1800" u="sng" dirty="0">
                <a:solidFill>
                  <a:srgbClr val="FF0000"/>
                </a:solidFill>
                <a:latin typeface="Times New Roman" pitchFamily="18" charset="0"/>
                <a:ea typeface="標楷體" pitchFamily="65" charset="-120"/>
                <a:cs typeface="Times New Roman" pitchFamily="18" charset="0"/>
              </a:rPr>
              <a:t>3,553</a:t>
            </a:r>
            <a:r>
              <a:rPr lang="zh-TW" altLang="en-US" sz="1800" u="sng" dirty="0">
                <a:solidFill>
                  <a:srgbClr val="FF0000"/>
                </a:solidFill>
                <a:latin typeface="Times New Roman" pitchFamily="18" charset="0"/>
                <a:ea typeface="標楷體" pitchFamily="65" charset="-120"/>
                <a:cs typeface="Times New Roman" pitchFamily="18" charset="0"/>
              </a:rPr>
              <a:t>度</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平均後，估計年售電量約</a:t>
            </a:r>
            <a:r>
              <a:rPr lang="en-US" altLang="zh-TW" sz="1800" u="sng" dirty="0">
                <a:solidFill>
                  <a:srgbClr val="FF0000"/>
                </a:solidFill>
                <a:latin typeface="Times New Roman" pitchFamily="18" charset="0"/>
                <a:ea typeface="標楷體" pitchFamily="65" charset="-120"/>
                <a:cs typeface="Times New Roman" pitchFamily="18" charset="0"/>
              </a:rPr>
              <a:t>3,655</a:t>
            </a:r>
            <a:r>
              <a:rPr lang="zh-TW" altLang="en-US" sz="1800" u="sng" dirty="0">
                <a:solidFill>
                  <a:srgbClr val="FF0000"/>
                </a:solidFill>
                <a:latin typeface="Times New Roman" pitchFamily="18" charset="0"/>
                <a:ea typeface="標楷體" pitchFamily="65" charset="-120"/>
                <a:cs typeface="Times New Roman" pitchFamily="18" charset="0"/>
              </a:rPr>
              <a:t>度</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p>
          <a:p>
            <a:pPr marL="447675" lvl="0" indent="-271463" algn="just">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海氣象觀測塔測風資料：</a:t>
            </a:r>
            <a:endParaRPr lang="en-US" altLang="zh-TW" sz="1800" dirty="0">
              <a:solidFill>
                <a:srgbClr val="000000"/>
              </a:solidFill>
              <a:latin typeface="Times New Roman" pitchFamily="18" charset="0"/>
              <a:ea typeface="標楷體" pitchFamily="65" charset="-120"/>
              <a:cs typeface="Times New Roman" pitchFamily="18" charset="0"/>
            </a:endParaRPr>
          </a:p>
          <a:p>
            <a:pPr marL="447675" lvl="0" indent="0" algn="just">
              <a:spcBef>
                <a:spcPts val="0"/>
              </a:spcBef>
              <a:spcAft>
                <a:spcPts val="0"/>
              </a:spcAft>
              <a:defRPr/>
            </a:pPr>
            <a:r>
              <a:rPr lang="zh-TW" altLang="en-US" sz="1800" dirty="0">
                <a:solidFill>
                  <a:srgbClr val="000000"/>
                </a:solidFill>
                <a:latin typeface="Times New Roman" pitchFamily="18" charset="0"/>
                <a:ea typeface="標楷體" pitchFamily="65" charset="-120"/>
                <a:cs typeface="Times New Roman" pitchFamily="18" charset="0"/>
              </a:rPr>
              <a:t>目前</a:t>
            </a:r>
            <a:r>
              <a:rPr lang="zh-TW" altLang="en-US" sz="1800" u="sng" dirty="0">
                <a:solidFill>
                  <a:srgbClr val="FF0000"/>
                </a:solidFill>
                <a:latin typeface="Times New Roman" pitchFamily="18" charset="0"/>
                <a:ea typeface="標楷體" pitchFamily="65" charset="-120"/>
                <a:cs typeface="Times New Roman" pitchFamily="18" charset="0"/>
              </a:rPr>
              <a:t>國內</a:t>
            </a:r>
            <a:r>
              <a:rPr lang="en-US" altLang="zh-TW" sz="1800" u="sng" dirty="0">
                <a:solidFill>
                  <a:srgbClr val="FF0000"/>
                </a:solidFill>
                <a:latin typeface="Times New Roman" pitchFamily="18" charset="0"/>
                <a:ea typeface="標楷體" pitchFamily="65" charset="-120"/>
                <a:cs typeface="Times New Roman" pitchFamily="18" charset="0"/>
              </a:rPr>
              <a:t>3</a:t>
            </a:r>
            <a:r>
              <a:rPr lang="zh-TW" altLang="en-US" sz="1800" u="sng" dirty="0">
                <a:solidFill>
                  <a:srgbClr val="FF0000"/>
                </a:solidFill>
                <a:latin typeface="Times New Roman" pitchFamily="18" charset="0"/>
                <a:ea typeface="標楷體" pitchFamily="65" charset="-120"/>
                <a:cs typeface="Times New Roman" pitchFamily="18" charset="0"/>
              </a:rPr>
              <a:t>座海氣象觀測塔的測風期間尚短，資料代表性均不夠充足</a:t>
            </a:r>
            <a:r>
              <a:rPr lang="zh-TW" altLang="en-US" sz="1800" dirty="0">
                <a:solidFill>
                  <a:srgbClr val="000000"/>
                </a:solidFill>
                <a:latin typeface="Times New Roman" pitchFamily="18" charset="0"/>
                <a:ea typeface="標楷體" pitchFamily="65" charset="-120"/>
                <a:cs typeface="Times New Roman" pitchFamily="18" charset="0"/>
              </a:rPr>
              <a:t>，爰建議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年度暫不將測風塔評估數據納入參採。</a:t>
            </a:r>
          </a:p>
          <a:p>
            <a:pPr marL="447675" lvl="0" indent="-271463" algn="just">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C.</a:t>
            </a:r>
            <a:r>
              <a:rPr lang="zh-TW" altLang="en-US" sz="1800" dirty="0">
                <a:solidFill>
                  <a:srgbClr val="000000"/>
                </a:solidFill>
                <a:latin typeface="Times New Roman" pitchFamily="18" charset="0"/>
                <a:ea typeface="標楷體" pitchFamily="65" charset="-120"/>
                <a:cs typeface="Times New Roman" pitchFamily="18" charset="0"/>
              </a:rPr>
              <a:t>目前國內測風數據及售電資料的期間尚短，難以評估標竿數值，且</a:t>
            </a:r>
            <a:r>
              <a:rPr lang="zh-TW" altLang="en-US" sz="1800" u="sng" dirty="0">
                <a:solidFill>
                  <a:srgbClr val="FF0000"/>
                </a:solidFill>
                <a:latin typeface="Times New Roman" pitchFamily="18" charset="0"/>
                <a:ea typeface="標楷體" pitchFamily="65" charset="-120"/>
                <a:cs typeface="Times New Roman" pitchFamily="18" charset="0"/>
              </a:rPr>
              <a:t>年售電量的估計誤差有可能會使業者獲得超額報酬，故未來需導入調整費率機制以合理評估躉購期間之發電量</a:t>
            </a:r>
            <a:r>
              <a:rPr lang="zh-TW" altLang="en-US" sz="1800" dirty="0">
                <a:solidFill>
                  <a:srgbClr val="000000"/>
                </a:solidFill>
                <a:latin typeface="Times New Roman" pitchFamily="18" charset="0"/>
                <a:ea typeface="標楷體" pitchFamily="65" charset="-120"/>
                <a:cs typeface="Times New Roman" pitchFamily="18" charset="0"/>
              </a:rPr>
              <a:t>。考量目前離岸風電前高後低費率機制難以同時結合費率調整機制，爰建議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年度離岸風電暫無須導入費率調整機制。</a:t>
            </a:r>
          </a:p>
          <a:p>
            <a:pPr marL="447675" lvl="0" indent="-271463" algn="just">
              <a:spcBef>
                <a:spcPts val="0"/>
              </a:spcBef>
              <a:spcAft>
                <a:spcPts val="0"/>
              </a:spcAft>
              <a:defRPr/>
            </a:pPr>
            <a:r>
              <a:rPr lang="en-US" altLang="zh-TW" sz="1800" dirty="0">
                <a:solidFill>
                  <a:srgbClr val="000000"/>
                </a:solidFill>
                <a:latin typeface="Times New Roman" pitchFamily="18" charset="0"/>
                <a:ea typeface="標楷體" pitchFamily="65" charset="-120"/>
                <a:cs typeface="Times New Roman" pitchFamily="18" charset="0"/>
              </a:rPr>
              <a:t>D.</a:t>
            </a:r>
            <a:r>
              <a:rPr lang="zh-TW" altLang="en-US" sz="1800" dirty="0">
                <a:solidFill>
                  <a:srgbClr val="000000"/>
                </a:solidFill>
                <a:latin typeface="Times New Roman" pitchFamily="18" charset="0"/>
                <a:ea typeface="標楷體" pitchFamily="65" charset="-120"/>
                <a:cs typeface="Times New Roman" pitchFamily="18" charset="0"/>
              </a:rPr>
              <a:t>綜上，建議</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年度年售電量參數可維持</a:t>
            </a:r>
            <a:r>
              <a:rPr lang="en-US" altLang="zh-TW" sz="1800" dirty="0">
                <a:solidFill>
                  <a:srgbClr val="000000"/>
                </a:solidFill>
                <a:latin typeface="Times New Roman" pitchFamily="18" charset="0"/>
                <a:ea typeface="標楷體" pitchFamily="65" charset="-120"/>
                <a:cs typeface="Times New Roman" pitchFamily="18" charset="0"/>
              </a:rPr>
              <a:t>106</a:t>
            </a:r>
            <a:r>
              <a:rPr lang="zh-TW" altLang="en-US" sz="1800" dirty="0">
                <a:solidFill>
                  <a:srgbClr val="000000"/>
                </a:solidFill>
                <a:latin typeface="Times New Roman" pitchFamily="18" charset="0"/>
                <a:ea typeface="標楷體" pitchFamily="65" charset="-120"/>
                <a:cs typeface="Times New Roman" pitchFamily="18" charset="0"/>
              </a:rPr>
              <a:t>年度數值採</a:t>
            </a:r>
            <a:r>
              <a:rPr lang="en-US" altLang="zh-TW" sz="1800" u="sng" dirty="0">
                <a:solidFill>
                  <a:srgbClr val="FF0000"/>
                </a:solidFill>
                <a:latin typeface="Times New Roman" pitchFamily="18" charset="0"/>
                <a:ea typeface="標楷體" pitchFamily="65" charset="-120"/>
                <a:cs typeface="Times New Roman" pitchFamily="18" charset="0"/>
              </a:rPr>
              <a:t>3,600</a:t>
            </a:r>
            <a:r>
              <a:rPr lang="zh-TW" altLang="en-US" sz="1800" u="sng" dirty="0">
                <a:solidFill>
                  <a:srgbClr val="FF0000"/>
                </a:solidFill>
                <a:latin typeface="Times New Roman" pitchFamily="18" charset="0"/>
                <a:ea typeface="標楷體" pitchFamily="65" charset="-120"/>
                <a:cs typeface="Times New Roman" pitchFamily="18" charset="0"/>
              </a:rPr>
              <a:t>度</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kern="0" dirty="0">
              <a:solidFill>
                <a:srgbClr val="000000"/>
              </a:solidFill>
              <a:latin typeface="Times New Roman" pitchFamily="18" charset="0"/>
              <a:ea typeface="標楷體"/>
              <a:cs typeface="Times New Roman" pitchFamily="18" charset="0"/>
            </a:endParaRPr>
          </a:p>
        </p:txBody>
      </p:sp>
      <p:sp>
        <p:nvSpPr>
          <p:cNvPr id="10"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22</a:t>
            </a:fld>
            <a:endParaRPr lang="en-US" altLang="zh-TW" sz="1400" b="0" dirty="0">
              <a:solidFill>
                <a:srgbClr val="000000"/>
              </a:solidFill>
            </a:endParaRPr>
          </a:p>
        </p:txBody>
      </p:sp>
      <p:sp>
        <p:nvSpPr>
          <p:cNvPr id="11"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0"/>
              </a:spcBef>
              <a:defRPr/>
            </a:pPr>
            <a:r>
              <a:rPr lang="zh-TW" altLang="en-US" sz="2400" kern="0" dirty="0">
                <a:solidFill>
                  <a:srgbClr val="C00000"/>
                </a:solidFill>
                <a:latin typeface="Times New Roman" pitchFamily="18" charset="0"/>
                <a:ea typeface="標楷體"/>
                <a:cs typeface="Times New Roman" pitchFamily="18" charset="0"/>
              </a:rPr>
              <a:t>五、風力發電使用參數</a:t>
            </a:r>
          </a:p>
        </p:txBody>
      </p:sp>
    </p:spTree>
    <p:extLst>
      <p:ext uri="{BB962C8B-B14F-4D97-AF65-F5344CB8AC3E}">
        <p14:creationId xmlns:p14="http://schemas.microsoft.com/office/powerpoint/2010/main" val="21803625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a:spLocks noChangeArrowheads="1"/>
          </p:cNvSpPr>
          <p:nvPr/>
        </p:nvSpPr>
        <p:spPr bwMode="auto">
          <a:xfrm>
            <a:off x="323528" y="548680"/>
            <a:ext cx="8424936" cy="4739759"/>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無厭氧消化設備</a:t>
            </a:r>
            <a:endParaRPr kumimoji="0" lang="en-US" altLang="zh-TW" sz="2400" dirty="0">
              <a:solidFill>
                <a:srgbClr val="C00000"/>
              </a:solidFill>
              <a:latin typeface="Times New Roman" pitchFamily="18" charset="0"/>
              <a:ea typeface="標楷體" pitchFamily="65" charset="-120"/>
            </a:endParaRPr>
          </a:p>
          <a:p>
            <a:pPr marL="0" indent="0"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1.</a:t>
            </a:r>
            <a:r>
              <a:rPr kumimoji="0" lang="zh-TW" altLang="en-US" sz="2400" dirty="0">
                <a:solidFill>
                  <a:srgbClr val="C00000"/>
                </a:solidFill>
                <a:latin typeface="Times New Roman" pitchFamily="18" charset="0"/>
                <a:ea typeface="標楷體" pitchFamily="65" charset="-120"/>
              </a:rPr>
              <a:t>期初設置成本</a:t>
            </a:r>
            <a:endParaRPr kumimoji="0" lang="en-US" altLang="zh-TW" sz="2400" dirty="0">
              <a:solidFill>
                <a:srgbClr val="C00000"/>
              </a:solidFill>
              <a:latin typeface="Times New Roman" pitchFamily="18" charset="0"/>
              <a:ea typeface="標楷體" pitchFamily="65" charset="-120"/>
            </a:endParaRP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(1)106</a:t>
            </a:r>
            <a:r>
              <a:rPr lang="zh-TW" altLang="en-US" sz="2000" dirty="0">
                <a:solidFill>
                  <a:srgbClr val="000099"/>
                </a:solidFill>
                <a:latin typeface="Times New Roman" pitchFamily="18" charset="0"/>
                <a:ea typeface="標楷體" pitchFamily="65" charset="-120"/>
                <a:cs typeface="Times New Roman" pitchFamily="18" charset="0"/>
              </a:rPr>
              <a:t>年度審定參數值：</a:t>
            </a:r>
            <a:r>
              <a:rPr lang="en-US" altLang="zh-TW" sz="2000" dirty="0">
                <a:solidFill>
                  <a:srgbClr val="000099"/>
                </a:solidFill>
                <a:latin typeface="Times New Roman" pitchFamily="18" charset="0"/>
                <a:ea typeface="標楷體" pitchFamily="65" charset="-120"/>
                <a:cs typeface="Times New Roman" pitchFamily="18" charset="0"/>
              </a:rPr>
              <a:t>5.7</a:t>
            </a:r>
            <a:r>
              <a:rPr lang="zh-TW" altLang="en-US" sz="2000" dirty="0">
                <a:solidFill>
                  <a:srgbClr val="000099"/>
                </a:solidFill>
                <a:latin typeface="Times New Roman" pitchFamily="18" charset="0"/>
                <a:ea typeface="標楷體" pitchFamily="65" charset="-120"/>
                <a:cs typeface="Times New Roman" pitchFamily="18" charset="0"/>
              </a:rPr>
              <a:t>萬</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(2)107</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第二次</a:t>
            </a:r>
            <a:r>
              <a:rPr lang="zh-TW" altLang="en-US" sz="2000" dirty="0">
                <a:solidFill>
                  <a:srgbClr val="000099"/>
                </a:solidFill>
                <a:latin typeface="Times New Roman" pitchFamily="18" charset="0"/>
                <a:ea typeface="標楷體" pitchFamily="65" charset="-120"/>
                <a:cs typeface="Times New Roman" pitchFamily="18" charset="0"/>
              </a:rPr>
              <a:t>審定會決議數值： </a:t>
            </a:r>
            <a:r>
              <a:rPr lang="en-US" altLang="zh-TW" sz="2000" dirty="0">
                <a:solidFill>
                  <a:srgbClr val="000099"/>
                </a:solidFill>
                <a:latin typeface="Times New Roman" pitchFamily="18" charset="0"/>
                <a:ea typeface="標楷體" pitchFamily="65" charset="-120"/>
                <a:cs typeface="Times New Roman" pitchFamily="18" charset="0"/>
              </a:rPr>
              <a:t>5.7</a:t>
            </a:r>
            <a:r>
              <a:rPr lang="zh-TW" altLang="en-US" sz="2000" dirty="0">
                <a:solidFill>
                  <a:srgbClr val="000099"/>
                </a:solidFill>
                <a:latin typeface="Times New Roman" pitchFamily="18" charset="0"/>
                <a:ea typeface="標楷體" pitchFamily="65" charset="-120"/>
                <a:cs typeface="Times New Roman" pitchFamily="18" charset="0"/>
              </a:rPr>
              <a:t>萬元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en-US" sz="2000" dirty="0">
                <a:solidFill>
                  <a:srgbClr val="000099"/>
                </a:solidFill>
                <a:latin typeface="Times New Roman" pitchFamily="18" charset="0"/>
                <a:ea typeface="標楷體" pitchFamily="65" charset="-120"/>
                <a:cs typeface="Times New Roman" pitchFamily="18" charset="0"/>
              </a:rPr>
              <a:t>資料參採說明</a:t>
            </a:r>
            <a:endParaRPr lang="en-US" altLang="zh-TW" sz="2000" dirty="0">
              <a:solidFill>
                <a:srgbClr val="000099"/>
              </a:solidFill>
              <a:latin typeface="Times New Roman" pitchFamily="18" charset="0"/>
              <a:ea typeface="標楷體" pitchFamily="65" charset="-120"/>
              <a:cs typeface="Times New Roman" pitchFamily="18" charset="0"/>
            </a:endParaRPr>
          </a:p>
          <a:p>
            <a:pPr marL="509588" indent="-242888" algn="just" fontAlgn="auto">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A.</a:t>
            </a:r>
            <a:r>
              <a:rPr lang="zh-TW" altLang="en-US" sz="2000" dirty="0">
                <a:solidFill>
                  <a:srgbClr val="000000"/>
                </a:solidFill>
                <a:latin typeface="Times New Roman" pitchFamily="18" charset="0"/>
                <a:ea typeface="標楷體" pitchFamily="65" charset="-120"/>
                <a:cs typeface="Times New Roman" pitchFamily="18" charset="0"/>
              </a:rPr>
              <a:t>本年度國內無新增無厭氧消化設備期初設置成本資料，依據參數資料參採原則「參數資料因缺乏近年實際案例或資訊不足者，以前期公告費率參酌國際成本變化及費率結構進行調整計算」，援用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年度審定會參採數值。</a:t>
            </a:r>
          </a:p>
          <a:p>
            <a:pPr marL="509588" indent="-242888" algn="just" fontAlgn="auto" hangingPunct="0">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B.</a:t>
            </a:r>
            <a:r>
              <a:rPr lang="zh-TW" altLang="en-US" sz="2000" dirty="0">
                <a:solidFill>
                  <a:srgbClr val="000000"/>
                </a:solidFill>
                <a:latin typeface="Times New Roman" pitchFamily="18" charset="0"/>
                <a:ea typeface="標楷體" pitchFamily="65" charset="-120"/>
                <a:cs typeface="Times New Roman" pitchFamily="18" charset="0"/>
              </a:rPr>
              <a:t>根據</a:t>
            </a:r>
            <a:r>
              <a:rPr lang="en-US" altLang="zh-TW" sz="2000" dirty="0">
                <a:solidFill>
                  <a:srgbClr val="000000"/>
                </a:solidFill>
                <a:latin typeface="Times New Roman" pitchFamily="18" charset="0"/>
                <a:ea typeface="標楷體" pitchFamily="65" charset="-120"/>
                <a:cs typeface="Times New Roman" pitchFamily="18" charset="0"/>
              </a:rPr>
              <a:t>DECC(2016)</a:t>
            </a:r>
            <a:r>
              <a:rPr lang="zh-TW" altLang="en-US" sz="2000" dirty="0">
                <a:solidFill>
                  <a:srgbClr val="000000"/>
                </a:solidFill>
                <a:latin typeface="Times New Roman" pitchFamily="18" charset="0"/>
                <a:ea typeface="標楷體" pitchFamily="65" charset="-120"/>
                <a:cs typeface="Times New Roman" pitchFamily="18" charset="0"/>
              </a:rPr>
              <a:t>報告預估生質能無厭氧消化設備期初設置成本變化趨勢為</a:t>
            </a:r>
            <a:r>
              <a:rPr lang="en-US" altLang="zh-TW" sz="2000" dirty="0">
                <a:solidFill>
                  <a:srgbClr val="000000"/>
                </a:solidFill>
                <a:latin typeface="Times New Roman" pitchFamily="18" charset="0"/>
                <a:ea typeface="標楷體" pitchFamily="65" charset="-120"/>
                <a:cs typeface="Times New Roman" pitchFamily="18" charset="0"/>
              </a:rPr>
              <a:t>0%</a:t>
            </a:r>
            <a:r>
              <a:rPr lang="zh-TW" altLang="en-US" sz="2000" dirty="0">
                <a:solidFill>
                  <a:srgbClr val="000000"/>
                </a:solidFill>
                <a:latin typeface="Times New Roman" pitchFamily="18" charset="0"/>
                <a:ea typeface="標楷體" pitchFamily="65" charset="-120"/>
                <a:cs typeface="Times New Roman" pitchFamily="18" charset="0"/>
              </a:rPr>
              <a:t>，故原則同意</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年度期初設置成本援用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年度水準，即為</a:t>
            </a:r>
            <a:r>
              <a:rPr lang="en-US" altLang="zh-TW" sz="2000" u="sng" dirty="0">
                <a:solidFill>
                  <a:srgbClr val="FF0000"/>
                </a:solidFill>
                <a:latin typeface="Times New Roman" pitchFamily="18" charset="0"/>
                <a:ea typeface="標楷體" pitchFamily="65" charset="-120"/>
                <a:cs typeface="Times New Roman" pitchFamily="18" charset="0"/>
              </a:rPr>
              <a:t>5.7</a:t>
            </a:r>
            <a:r>
              <a:rPr lang="zh-TW" altLang="en-US" sz="2000" u="sng" dirty="0">
                <a:solidFill>
                  <a:srgbClr val="FF0000"/>
                </a:solidFill>
                <a:latin typeface="Times New Roman" pitchFamily="18" charset="0"/>
                <a:ea typeface="標楷體" pitchFamily="65" charset="-120"/>
                <a:cs typeface="Times New Roman" pitchFamily="18" charset="0"/>
              </a:rPr>
              <a:t>萬元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p:txBody>
      </p:sp>
      <p:sp>
        <p:nvSpPr>
          <p:cNvPr id="7"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23</a:t>
            </a:fld>
            <a:endParaRPr lang="en-US" altLang="zh-TW" sz="1400" b="0" dirty="0">
              <a:solidFill>
                <a:srgbClr val="000000"/>
              </a:solidFill>
            </a:endParaRPr>
          </a:p>
        </p:txBody>
      </p:sp>
      <p:sp>
        <p:nvSpPr>
          <p:cNvPr id="5"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6653136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5"/>
          <p:cNvSpPr txBox="1">
            <a:spLocks noChangeArrowheads="1"/>
          </p:cNvSpPr>
          <p:nvPr/>
        </p:nvSpPr>
        <p:spPr bwMode="auto">
          <a:xfrm>
            <a:off x="251520" y="548680"/>
            <a:ext cx="8496944" cy="5355312"/>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marL="0" indent="0" fontAlgn="auto">
              <a:spcBef>
                <a:spcPts val="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marL="0" indent="0"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無厭氧消化設備</a:t>
            </a:r>
            <a:endParaRPr kumimoji="0" lang="en-US" altLang="zh-TW" sz="2400" dirty="0">
              <a:solidFill>
                <a:srgbClr val="C00000"/>
              </a:solidFill>
              <a:latin typeface="Times New Roman" pitchFamily="18" charset="0"/>
              <a:ea typeface="標楷體" pitchFamily="65" charset="-120"/>
            </a:endParaRPr>
          </a:p>
          <a:p>
            <a:pPr marL="0" indent="0"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2.</a:t>
            </a:r>
            <a:r>
              <a:rPr kumimoji="0" lang="zh-TW" altLang="en-US" sz="2400" dirty="0">
                <a:solidFill>
                  <a:srgbClr val="C00000"/>
                </a:solidFill>
                <a:latin typeface="Times New Roman" pitchFamily="18" charset="0"/>
                <a:ea typeface="標楷體" pitchFamily="65" charset="-120"/>
              </a:rPr>
              <a:t>年運轉維護費</a:t>
            </a:r>
            <a:endParaRPr kumimoji="0" lang="en-US" altLang="zh-TW" sz="2400" dirty="0">
              <a:solidFill>
                <a:srgbClr val="C00000"/>
              </a:solidFill>
              <a:latin typeface="Times New Roman" pitchFamily="18" charset="0"/>
              <a:ea typeface="標楷體" pitchFamily="65" charset="-120"/>
            </a:endParaRP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(1)106</a:t>
            </a:r>
            <a:r>
              <a:rPr lang="zh-TW" altLang="en-US" sz="2000" dirty="0">
                <a:solidFill>
                  <a:srgbClr val="000099"/>
                </a:solidFill>
                <a:latin typeface="Times New Roman" pitchFamily="18" charset="0"/>
                <a:ea typeface="標楷體" pitchFamily="65" charset="-120"/>
                <a:cs typeface="Times New Roman" pitchFamily="18" charset="0"/>
              </a:rPr>
              <a:t>年度審定參數值：占</a:t>
            </a:r>
            <a:r>
              <a:rPr lang="en-US" altLang="zh-TW" sz="2000" dirty="0">
                <a:solidFill>
                  <a:srgbClr val="000099"/>
                </a:solidFill>
                <a:latin typeface="Times New Roman" pitchFamily="18" charset="0"/>
                <a:ea typeface="標楷體" pitchFamily="65" charset="-120"/>
                <a:cs typeface="Times New Roman" pitchFamily="18" charset="0"/>
              </a:rPr>
              <a:t>期初設置成本15.76%</a:t>
            </a:r>
            <a:r>
              <a:rPr lang="zh-TW" altLang="en-US" sz="2000" dirty="0">
                <a:solidFill>
                  <a:srgbClr val="000099"/>
                </a:solidFill>
                <a:latin typeface="Times New Roman" pitchFamily="18" charset="0"/>
                <a:ea typeface="標楷體" pitchFamily="65" charset="-120"/>
                <a:cs typeface="Times New Roman" pitchFamily="18" charset="0"/>
              </a:rPr>
              <a:t>，即</a:t>
            </a:r>
            <a:r>
              <a:rPr lang="en-US" altLang="zh-TW" sz="2000" dirty="0">
                <a:solidFill>
                  <a:srgbClr val="000099"/>
                </a:solidFill>
                <a:latin typeface="Times New Roman" pitchFamily="18" charset="0"/>
                <a:ea typeface="標楷體" pitchFamily="65" charset="-120"/>
                <a:cs typeface="Times New Roman" pitchFamily="18" charset="0"/>
              </a:rPr>
              <a:t>8,984</a:t>
            </a:r>
            <a:r>
              <a:rPr lang="zh-TW" altLang="en-US" sz="2000" dirty="0">
                <a:solidFill>
                  <a:srgbClr val="000099"/>
                </a:solidFill>
                <a:latin typeface="Times New Roman" pitchFamily="18" charset="0"/>
                <a:ea typeface="標楷體" pitchFamily="65" charset="-120"/>
                <a:cs typeface="Times New Roman" pitchFamily="18" charset="0"/>
              </a:rPr>
              <a:t>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(2)107</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第二次</a:t>
            </a:r>
            <a:r>
              <a:rPr lang="zh-TW" altLang="en-US" sz="2000" dirty="0">
                <a:solidFill>
                  <a:srgbClr val="000099"/>
                </a:solidFill>
                <a:latin typeface="Times New Roman" pitchFamily="18" charset="0"/>
                <a:ea typeface="標楷體" pitchFamily="65" charset="-120"/>
                <a:cs typeface="Times New Roman" pitchFamily="18" charset="0"/>
              </a:rPr>
              <a:t>審定會決議數值：占</a:t>
            </a:r>
            <a:r>
              <a:rPr lang="en-US" altLang="zh-TW" sz="2000" dirty="0">
                <a:solidFill>
                  <a:srgbClr val="000099"/>
                </a:solidFill>
                <a:latin typeface="Times New Roman" pitchFamily="18" charset="0"/>
                <a:ea typeface="標楷體" pitchFamily="65" charset="-120"/>
                <a:cs typeface="Times New Roman" pitchFamily="18" charset="0"/>
              </a:rPr>
              <a:t>期初設置成本15.76%</a:t>
            </a:r>
            <a:r>
              <a:rPr lang="zh-TW" altLang="en-US" sz="2000" dirty="0">
                <a:solidFill>
                  <a:srgbClr val="000099"/>
                </a:solidFill>
                <a:latin typeface="Times New Roman" pitchFamily="18" charset="0"/>
                <a:ea typeface="標楷體" pitchFamily="65" charset="-120"/>
                <a:cs typeface="Times New Roman" pitchFamily="18" charset="0"/>
              </a:rPr>
              <a:t>，即</a:t>
            </a:r>
            <a:r>
              <a:rPr lang="en-US" altLang="zh-TW" sz="2000" dirty="0">
                <a:solidFill>
                  <a:srgbClr val="000099"/>
                </a:solidFill>
                <a:latin typeface="Times New Roman" pitchFamily="18" charset="0"/>
                <a:ea typeface="標楷體" pitchFamily="65" charset="-120"/>
                <a:cs typeface="Times New Roman" pitchFamily="18" charset="0"/>
              </a:rPr>
              <a:t>8,984</a:t>
            </a:r>
            <a:r>
              <a:rPr lang="zh-TW" altLang="en-US" sz="2000" dirty="0">
                <a:solidFill>
                  <a:srgbClr val="000099"/>
                </a:solidFill>
                <a:latin typeface="Times New Roman" pitchFamily="18" charset="0"/>
                <a:ea typeface="標楷體" pitchFamily="65" charset="-120"/>
                <a:cs typeface="Times New Roman" pitchFamily="18" charset="0"/>
              </a:rPr>
              <a:t>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182563" indent="-182563" fontAlgn="auto">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en-US" sz="2000" dirty="0">
                <a:solidFill>
                  <a:srgbClr val="000099"/>
                </a:solidFill>
                <a:latin typeface="Times New Roman" pitchFamily="18" charset="0"/>
                <a:ea typeface="標楷體" pitchFamily="65" charset="-120"/>
                <a:cs typeface="Times New Roman" pitchFamily="18" charset="0"/>
              </a:rPr>
              <a:t>資料參採說明</a:t>
            </a:r>
            <a:endParaRPr lang="en-US" altLang="zh-TW" sz="2000" dirty="0">
              <a:solidFill>
                <a:srgbClr val="000099"/>
              </a:solidFill>
              <a:latin typeface="Times New Roman" pitchFamily="18" charset="0"/>
              <a:ea typeface="標楷體" pitchFamily="65" charset="-120"/>
              <a:cs typeface="Times New Roman" pitchFamily="18" charset="0"/>
            </a:endParaRPr>
          </a:p>
          <a:p>
            <a:pPr marL="509588" indent="-242888" algn="just" fontAlgn="auto">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A.</a:t>
            </a:r>
            <a:r>
              <a:rPr lang="zh-TW" altLang="en-US" sz="2000" dirty="0">
                <a:solidFill>
                  <a:srgbClr val="000000"/>
                </a:solidFill>
                <a:latin typeface="Times New Roman" pitchFamily="18" charset="0"/>
                <a:ea typeface="標楷體" pitchFamily="65" charset="-120"/>
                <a:cs typeface="Times New Roman" pitchFamily="18" charset="0"/>
              </a:rPr>
              <a:t>本年度國內無新增無厭氧消化設備運轉維護資料，依據參數資料參採原則「參數資料因缺乏近年實際案例或資訊不足者，以前期公告費率參酌國際成本變化及費率結構進行調整計算」，援用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年度審定會參採數值。</a:t>
            </a:r>
          </a:p>
          <a:p>
            <a:pPr marL="509588" indent="-242888" algn="just" fontAlgn="auto" hangingPunct="0">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B.</a:t>
            </a:r>
            <a:r>
              <a:rPr lang="zh-TW" altLang="en-US" sz="2000" dirty="0">
                <a:solidFill>
                  <a:srgbClr val="000000"/>
                </a:solidFill>
                <a:latin typeface="Times New Roman" pitchFamily="18" charset="0"/>
                <a:ea typeface="標楷體" pitchFamily="65" charset="-120"/>
                <a:cs typeface="Times New Roman" pitchFamily="18" charset="0"/>
              </a:rPr>
              <a:t>考量援用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年度審定會數值亦介於國際資料區間，故原則同意</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年度生質能無厭氧消化設備年運轉維護費維持</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年度水準，即</a:t>
            </a:r>
            <a:r>
              <a:rPr lang="en-US" altLang="zh-TW" sz="2000" dirty="0">
                <a:solidFill>
                  <a:srgbClr val="000000"/>
                </a:solidFill>
                <a:latin typeface="Times New Roman" pitchFamily="18" charset="0"/>
                <a:ea typeface="標楷體" pitchFamily="65" charset="-120"/>
                <a:cs typeface="Times New Roman" pitchFamily="18" charset="0"/>
              </a:rPr>
              <a:t>7,395</a:t>
            </a:r>
            <a:r>
              <a:rPr lang="zh-TW" altLang="en-US" sz="2000" dirty="0">
                <a:solidFill>
                  <a:srgbClr val="000000"/>
                </a:solidFill>
                <a:latin typeface="Times New Roman" pitchFamily="18" charset="0"/>
                <a:ea typeface="標楷體" pitchFamily="65" charset="-120"/>
                <a:cs typeface="Times New Roman" pitchFamily="18" charset="0"/>
              </a:rPr>
              <a:t>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瓩，考量物價上漲因素</a:t>
            </a:r>
            <a:r>
              <a:rPr lang="en-US" altLang="zh-TW" sz="2000" dirty="0">
                <a:solidFill>
                  <a:srgbClr val="000000"/>
                </a:solidFill>
                <a:latin typeface="Times New Roman" pitchFamily="18" charset="0"/>
                <a:ea typeface="標楷體" pitchFamily="65" charset="-120"/>
                <a:cs typeface="Times New Roman" pitchFamily="18" charset="0"/>
              </a:rPr>
              <a:t>2%</a:t>
            </a:r>
            <a:r>
              <a:rPr lang="zh-TW" altLang="en-US" sz="2000" dirty="0">
                <a:solidFill>
                  <a:srgbClr val="000000"/>
                </a:solidFill>
                <a:latin typeface="Times New Roman" pitchFamily="18" charset="0"/>
                <a:ea typeface="標楷體" pitchFamily="65" charset="-120"/>
                <a:cs typeface="Times New Roman" pitchFamily="18" charset="0"/>
              </a:rPr>
              <a:t>計算，</a:t>
            </a:r>
            <a:r>
              <a:rPr lang="en-US" altLang="zh-TW" sz="2000" dirty="0">
                <a:solidFill>
                  <a:srgbClr val="000000"/>
                </a:solidFill>
                <a:latin typeface="Times New Roman" pitchFamily="18" charset="0"/>
                <a:ea typeface="標楷體" pitchFamily="65" charset="-120"/>
                <a:cs typeface="Times New Roman" pitchFamily="18" charset="0"/>
              </a:rPr>
              <a:t>20</a:t>
            </a:r>
            <a:r>
              <a:rPr lang="zh-TW" altLang="en-US" sz="2000" dirty="0">
                <a:solidFill>
                  <a:srgbClr val="000000"/>
                </a:solidFill>
                <a:latin typeface="Times New Roman" pitchFamily="18" charset="0"/>
                <a:ea typeface="標楷體" pitchFamily="65" charset="-120"/>
                <a:cs typeface="Times New Roman" pitchFamily="18" charset="0"/>
              </a:rPr>
              <a:t>年均化後之運轉維護費為</a:t>
            </a:r>
            <a:r>
              <a:rPr lang="en-US" altLang="zh-TW" sz="2000" dirty="0">
                <a:solidFill>
                  <a:srgbClr val="000000"/>
                </a:solidFill>
                <a:latin typeface="Times New Roman" pitchFamily="18" charset="0"/>
                <a:ea typeface="標楷體" pitchFamily="65" charset="-120"/>
                <a:cs typeface="Times New Roman" pitchFamily="18" charset="0"/>
              </a:rPr>
              <a:t>8,984</a:t>
            </a:r>
            <a:r>
              <a:rPr lang="zh-TW" altLang="en-US" sz="2000" dirty="0">
                <a:solidFill>
                  <a:srgbClr val="000000"/>
                </a:solidFill>
                <a:latin typeface="Times New Roman" pitchFamily="18" charset="0"/>
                <a:ea typeface="標楷體" pitchFamily="65" charset="-120"/>
                <a:cs typeface="Times New Roman" pitchFamily="18" charset="0"/>
              </a:rPr>
              <a:t>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瓩，占</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年度審定會建議之期初設置成本</a:t>
            </a:r>
            <a:r>
              <a:rPr lang="en-US" altLang="zh-TW" sz="2000" dirty="0">
                <a:solidFill>
                  <a:srgbClr val="000000"/>
                </a:solidFill>
                <a:latin typeface="Times New Roman" pitchFamily="18" charset="0"/>
                <a:ea typeface="標楷體" pitchFamily="65" charset="-120"/>
                <a:cs typeface="Times New Roman" pitchFamily="18" charset="0"/>
              </a:rPr>
              <a:t>5.7</a:t>
            </a:r>
            <a:r>
              <a:rPr lang="zh-TW" altLang="en-US" sz="2000" dirty="0">
                <a:solidFill>
                  <a:srgbClr val="000000"/>
                </a:solidFill>
                <a:latin typeface="Times New Roman" pitchFamily="18" charset="0"/>
                <a:ea typeface="標楷體" pitchFamily="65" charset="-120"/>
                <a:cs typeface="Times New Roman" pitchFamily="18" charset="0"/>
              </a:rPr>
              <a:t>萬元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瓩之比例為</a:t>
            </a:r>
            <a:r>
              <a:rPr lang="en-US" altLang="zh-TW" sz="2000" u="sng" dirty="0">
                <a:solidFill>
                  <a:srgbClr val="FF0000"/>
                </a:solidFill>
                <a:latin typeface="Times New Roman" pitchFamily="18" charset="0"/>
                <a:ea typeface="標楷體" pitchFamily="65" charset="-120"/>
                <a:cs typeface="Times New Roman" pitchFamily="18" charset="0"/>
              </a:rPr>
              <a:t>15.76%</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p:txBody>
      </p:sp>
      <p:sp>
        <p:nvSpPr>
          <p:cNvPr id="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24</a:t>
            </a:fld>
            <a:endParaRPr lang="en-US" altLang="zh-TW" sz="1400" b="0" dirty="0">
              <a:solidFill>
                <a:srgbClr val="000000"/>
              </a:solidFill>
            </a:endParaRPr>
          </a:p>
        </p:txBody>
      </p:sp>
      <p:sp>
        <p:nvSpPr>
          <p:cNvPr id="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2322735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5"/>
          <p:cNvSpPr txBox="1">
            <a:spLocks noChangeArrowheads="1"/>
          </p:cNvSpPr>
          <p:nvPr/>
        </p:nvSpPr>
        <p:spPr bwMode="auto">
          <a:xfrm>
            <a:off x="323528" y="548680"/>
            <a:ext cx="8568952" cy="4431983"/>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lang="zh-TW" altLang="en-US" sz="2400" dirty="0">
                <a:solidFill>
                  <a:srgbClr val="C00000"/>
                </a:solidFill>
                <a:latin typeface="Times New Roman" pitchFamily="18" charset="0"/>
                <a:ea typeface="標楷體" pitchFamily="65" charset="-120"/>
              </a:rPr>
              <a:t>無厭氧消化設備</a:t>
            </a:r>
            <a:endParaRPr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lang="en-US" altLang="zh-TW" sz="2400" dirty="0">
                <a:solidFill>
                  <a:srgbClr val="C00000"/>
                </a:solidFill>
                <a:latin typeface="Times New Roman" pitchFamily="18" charset="0"/>
                <a:ea typeface="標楷體" pitchFamily="65" charset="-120"/>
              </a:rPr>
              <a:t>3.</a:t>
            </a:r>
            <a:r>
              <a:rPr lang="zh-TW" altLang="en-US" sz="2400" dirty="0">
                <a:solidFill>
                  <a:srgbClr val="C0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marL="180975" indent="-180975" fontAlgn="auto">
              <a:spcBef>
                <a:spcPts val="60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5,300</a:t>
            </a:r>
            <a:r>
              <a:rPr lang="zh-TW" altLang="en-US" sz="2000" dirty="0">
                <a:solidFill>
                  <a:srgbClr val="000099"/>
                </a:solidFill>
                <a:latin typeface="Times New Roman" pitchFamily="18" charset="0"/>
                <a:ea typeface="標楷體" pitchFamily="65" charset="-120"/>
              </a:rPr>
              <a:t>度</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p>
          <a:p>
            <a:pPr marL="180975" indent="-180975" fontAlgn="auto">
              <a:spcBef>
                <a:spcPts val="60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5,300</a:t>
            </a:r>
            <a:r>
              <a:rPr lang="zh-TW" altLang="en-US" sz="2000" dirty="0">
                <a:solidFill>
                  <a:srgbClr val="000099"/>
                </a:solidFill>
                <a:latin typeface="Times New Roman" pitchFamily="18" charset="0"/>
                <a:ea typeface="標楷體" pitchFamily="65" charset="-120"/>
              </a:rPr>
              <a:t>度</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p>
          <a:p>
            <a:pPr marL="180975" indent="-180975" fontAlgn="auto">
              <a:spcBef>
                <a:spcPts val="60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p>
          <a:p>
            <a:pPr marL="509588" indent="-242888" algn="just" fontAlgn="auto">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A.</a:t>
            </a:r>
            <a:r>
              <a:rPr lang="zh-TW" altLang="en-US" sz="2000" dirty="0">
                <a:solidFill>
                  <a:srgbClr val="000000"/>
                </a:solidFill>
                <a:latin typeface="Times New Roman" pitchFamily="18" charset="0"/>
                <a:ea typeface="標楷體" pitchFamily="65" charset="-120"/>
                <a:cs typeface="Times New Roman" pitchFamily="18" charset="0"/>
              </a:rPr>
              <a:t>本年度國內無新增無厭氧消化設備年售電量資料，依據參數資料參採原則「參數資料因缺乏近年實際案例或資訊不足者，以前期公告費率參酌國際成本變化及費率結構進行調整計算」，援用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年度審定會參採數值。</a:t>
            </a:r>
          </a:p>
          <a:p>
            <a:pPr marL="509588" indent="-242888" algn="just" fontAlgn="auto" hangingPunct="0">
              <a:spcBef>
                <a:spcPts val="600"/>
              </a:spcBef>
              <a:spcAft>
                <a:spcPts val="600"/>
              </a:spcAft>
              <a:defRPr/>
            </a:pPr>
            <a:r>
              <a:rPr lang="en-US" altLang="zh-TW" sz="2000" dirty="0">
                <a:solidFill>
                  <a:srgbClr val="000000"/>
                </a:solidFill>
                <a:latin typeface="Times New Roman" pitchFamily="18" charset="0"/>
                <a:ea typeface="標楷體" pitchFamily="65" charset="-120"/>
                <a:cs typeface="Times New Roman" pitchFamily="18" charset="0"/>
              </a:rPr>
              <a:t>B.</a:t>
            </a:r>
            <a:r>
              <a:rPr lang="zh-TW" altLang="en-US" sz="2000" dirty="0">
                <a:solidFill>
                  <a:srgbClr val="000000"/>
                </a:solidFill>
                <a:latin typeface="Times New Roman" pitchFamily="18" charset="0"/>
                <a:ea typeface="標楷體" pitchFamily="65" charset="-120"/>
                <a:cs typeface="Times New Roman" pitchFamily="18" charset="0"/>
              </a:rPr>
              <a:t>考量援用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年度審定會數值亦介於國際資料區間，故原則同意</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年度生質能無厭氧消化設備年售電量援用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年度水準，即為</a:t>
            </a:r>
            <a:r>
              <a:rPr lang="en-US" altLang="zh-TW" sz="2000" u="sng" dirty="0">
                <a:solidFill>
                  <a:srgbClr val="FF0000"/>
                </a:solidFill>
                <a:latin typeface="Times New Roman" pitchFamily="18" charset="0"/>
                <a:ea typeface="標楷體" pitchFamily="65" charset="-120"/>
                <a:cs typeface="Times New Roman" pitchFamily="18" charset="0"/>
              </a:rPr>
              <a:t>5,300</a:t>
            </a:r>
            <a:r>
              <a:rPr lang="zh-TW" altLang="en-US" sz="2000" u="sng" dirty="0">
                <a:solidFill>
                  <a:srgbClr val="FF0000"/>
                </a:solidFill>
                <a:latin typeface="Times New Roman" pitchFamily="18" charset="0"/>
                <a:ea typeface="標楷體" pitchFamily="65" charset="-120"/>
                <a:cs typeface="Times New Roman" pitchFamily="18" charset="0"/>
              </a:rPr>
              <a:t>度</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p:txBody>
      </p:sp>
      <p:sp>
        <p:nvSpPr>
          <p:cNvPr id="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25</a:t>
            </a:fld>
            <a:endParaRPr lang="en-US" altLang="zh-TW" sz="1400" b="0" dirty="0">
              <a:solidFill>
                <a:srgbClr val="000000"/>
              </a:solidFill>
            </a:endParaRPr>
          </a:p>
        </p:txBody>
      </p:sp>
      <p:sp>
        <p:nvSpPr>
          <p:cNvPr id="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630053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5"/>
          <p:cNvSpPr txBox="1">
            <a:spLocks noChangeArrowheads="1"/>
          </p:cNvSpPr>
          <p:nvPr/>
        </p:nvSpPr>
        <p:spPr bwMode="auto">
          <a:xfrm>
            <a:off x="251520" y="404664"/>
            <a:ext cx="8712968" cy="3123932"/>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lnSpc>
                <a:spcPts val="2000"/>
              </a:lnSpc>
              <a:spcBef>
                <a:spcPts val="60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fontAlgn="auto">
              <a:lnSpc>
                <a:spcPts val="2000"/>
              </a:lnSpc>
              <a:spcBef>
                <a:spcPts val="60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有厭氧消化設備</a:t>
            </a:r>
            <a:endParaRPr kumimoji="0" lang="en-US" altLang="zh-TW" sz="2400" dirty="0">
              <a:solidFill>
                <a:srgbClr val="C00000"/>
              </a:solidFill>
              <a:latin typeface="Times New Roman" pitchFamily="18" charset="0"/>
              <a:ea typeface="標楷體" pitchFamily="65" charset="-120"/>
            </a:endParaRPr>
          </a:p>
          <a:p>
            <a:pPr fontAlgn="auto">
              <a:lnSpc>
                <a:spcPts val="2000"/>
              </a:lnSpc>
              <a:spcBef>
                <a:spcPts val="600"/>
              </a:spcBef>
              <a:spcAft>
                <a:spcPts val="0"/>
              </a:spcAft>
              <a:defRPr/>
            </a:pPr>
            <a:r>
              <a:rPr kumimoji="0" lang="en-US" altLang="zh-TW" sz="2400" dirty="0">
                <a:solidFill>
                  <a:srgbClr val="C00000"/>
                </a:solidFill>
                <a:latin typeface="Times New Roman" pitchFamily="18" charset="0"/>
                <a:ea typeface="標楷體" pitchFamily="65" charset="-120"/>
              </a:rPr>
              <a:t>1.</a:t>
            </a:r>
            <a:r>
              <a:rPr kumimoji="0" lang="zh-TW" altLang="en-US" sz="2400" dirty="0">
                <a:solidFill>
                  <a:srgbClr val="C00000"/>
                </a:solidFill>
                <a:latin typeface="Times New Roman" pitchFamily="18" charset="0"/>
                <a:ea typeface="標楷體" pitchFamily="65" charset="-120"/>
              </a:rPr>
              <a:t>期初設置成本</a:t>
            </a:r>
            <a:endParaRPr kumimoji="0" lang="en-US" altLang="zh-TW" sz="2400" dirty="0">
              <a:solidFill>
                <a:srgbClr val="C00000"/>
              </a:solidFill>
              <a:latin typeface="Times New Roman" pitchFamily="18" charset="0"/>
              <a:ea typeface="標楷體" pitchFamily="65" charset="-120"/>
            </a:endParaRPr>
          </a:p>
          <a:p>
            <a:pPr marL="180975" indent="-180975" fontAlgn="auto">
              <a:lnSpc>
                <a:spcPts val="2000"/>
              </a:lnSpc>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(1)106</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審定參數值</a:t>
            </a:r>
            <a:r>
              <a:rPr lang="zh-TW" altLang="en-US" sz="2000" dirty="0">
                <a:solidFill>
                  <a:srgbClr val="000099"/>
                </a:solidFill>
                <a:latin typeface="Times New Roman" pitchFamily="18" charset="0"/>
                <a:ea typeface="標楷體" pitchFamily="65" charset="-120"/>
                <a:cs typeface="Times New Roman" pitchFamily="18" charset="0"/>
              </a:rPr>
              <a:t>：</a:t>
            </a:r>
            <a:r>
              <a:rPr lang="en-US" altLang="zh-TW" sz="2000" dirty="0">
                <a:solidFill>
                  <a:srgbClr val="000099"/>
                </a:solidFill>
                <a:latin typeface="Times New Roman" pitchFamily="18" charset="0"/>
                <a:ea typeface="標楷體" pitchFamily="65" charset="-120"/>
                <a:cs typeface="Times New Roman" pitchFamily="18" charset="0"/>
              </a:rPr>
              <a:t>20.48</a:t>
            </a:r>
            <a:r>
              <a:rPr lang="zh-TW" altLang="en-US" sz="2000" dirty="0">
                <a:solidFill>
                  <a:srgbClr val="000099"/>
                </a:solidFill>
                <a:latin typeface="Times New Roman" pitchFamily="18" charset="0"/>
                <a:ea typeface="標楷體" pitchFamily="65" charset="-120"/>
                <a:cs typeface="Times New Roman" pitchFamily="18" charset="0"/>
              </a:rPr>
              <a:t>萬元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180975" indent="-180975" fontAlgn="auto">
              <a:lnSpc>
                <a:spcPts val="2000"/>
              </a:lnSpc>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(2)107</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第二次</a:t>
            </a:r>
            <a:r>
              <a:rPr lang="zh-TW" altLang="en-US" sz="2000" dirty="0">
                <a:solidFill>
                  <a:srgbClr val="000099"/>
                </a:solidFill>
                <a:latin typeface="Times New Roman" pitchFamily="18" charset="0"/>
                <a:ea typeface="標楷體" pitchFamily="65" charset="-120"/>
                <a:cs typeface="Times New Roman" pitchFamily="18" charset="0"/>
              </a:rPr>
              <a:t>審定會決議數值：</a:t>
            </a:r>
            <a:r>
              <a:rPr lang="en-US" altLang="zh-TW" sz="2000" dirty="0">
                <a:solidFill>
                  <a:srgbClr val="000099"/>
                </a:solidFill>
                <a:latin typeface="Times New Roman" pitchFamily="18" charset="0"/>
                <a:ea typeface="標楷體" pitchFamily="65" charset="-120"/>
                <a:cs typeface="Times New Roman" pitchFamily="18" charset="0"/>
              </a:rPr>
              <a:t>20.83</a:t>
            </a:r>
            <a:r>
              <a:rPr lang="zh-TW" altLang="en-US" sz="2000" dirty="0">
                <a:solidFill>
                  <a:srgbClr val="000099"/>
                </a:solidFill>
                <a:latin typeface="Times New Roman" pitchFamily="18" charset="0"/>
                <a:ea typeface="標楷體" pitchFamily="65" charset="-120"/>
                <a:cs typeface="Times New Roman" pitchFamily="18" charset="0"/>
              </a:rPr>
              <a:t>萬元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180975" indent="-180975" fontAlgn="auto">
              <a:lnSpc>
                <a:spcPts val="2000"/>
              </a:lnSpc>
              <a:spcBef>
                <a:spcPts val="60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en-US" sz="2000" dirty="0">
                <a:solidFill>
                  <a:srgbClr val="000099"/>
                </a:solidFill>
                <a:latin typeface="Times New Roman" pitchFamily="18" charset="0"/>
                <a:ea typeface="標楷體" pitchFamily="65" charset="-120"/>
                <a:cs typeface="Times New Roman" pitchFamily="18" charset="0"/>
              </a:rPr>
              <a:t>資料參採說明</a:t>
            </a:r>
            <a:endParaRPr lang="en-US" altLang="zh-TW" sz="2000" dirty="0">
              <a:solidFill>
                <a:srgbClr val="000000"/>
              </a:solidFill>
              <a:latin typeface="Times New Roman" pitchFamily="18" charset="0"/>
              <a:ea typeface="標楷體" pitchFamily="65" charset="-120"/>
              <a:cs typeface="Times New Roman" pitchFamily="18" charset="0"/>
            </a:endParaRPr>
          </a:p>
          <a:p>
            <a:pPr marL="509588" indent="-242888" algn="just" fontAlgn="auto">
              <a:lnSpc>
                <a:spcPts val="2000"/>
              </a:lnSpc>
              <a:spcBef>
                <a:spcPts val="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A.</a:t>
            </a:r>
            <a:r>
              <a:rPr lang="zh-TW" altLang="en-US" sz="1800" dirty="0">
                <a:solidFill>
                  <a:srgbClr val="000000"/>
                </a:solidFill>
                <a:latin typeface="Times New Roman" pitchFamily="18" charset="0"/>
                <a:ea typeface="標楷體" pitchFamily="65" charset="-120"/>
                <a:cs typeface="Times New Roman" pitchFamily="18" charset="0"/>
              </a:rPr>
              <a:t>蒐集國內近三年期初設置成本資料共</a:t>
            </a:r>
            <a:r>
              <a:rPr lang="en-US" altLang="zh-TW" sz="1800" dirty="0">
                <a:solidFill>
                  <a:srgbClr val="000000"/>
                </a:solidFill>
                <a:latin typeface="Times New Roman" pitchFamily="18" charset="0"/>
                <a:ea typeface="標楷體" pitchFamily="65" charset="-120"/>
                <a:cs typeface="Times New Roman" pitchFamily="18" charset="0"/>
              </a:rPr>
              <a:t>12</a:t>
            </a:r>
            <a:r>
              <a:rPr lang="zh-TW" altLang="en-US" sz="1800" dirty="0">
                <a:solidFill>
                  <a:srgbClr val="000000"/>
                </a:solidFill>
                <a:latin typeface="Times New Roman" pitchFamily="18" charset="0"/>
                <a:ea typeface="標楷體" pitchFamily="65" charset="-120"/>
                <a:cs typeface="Times New Roman" pitchFamily="18" charset="0"/>
              </a:rPr>
              <a:t>筆，依據參數資料參採原則「應以可佐證之數據或市場實際成交價格為主」，剔除未提供實際可佐證資訊</a:t>
            </a:r>
            <a:r>
              <a:rPr lang="en-US" altLang="zh-TW" sz="1800" dirty="0">
                <a:solidFill>
                  <a:srgbClr val="000000"/>
                </a:solidFill>
                <a:latin typeface="Times New Roman" pitchFamily="18" charset="0"/>
                <a:ea typeface="標楷體" pitchFamily="65" charset="-120"/>
                <a:cs typeface="Times New Roman" pitchFamily="18" charset="0"/>
              </a:rPr>
              <a:t>5</a:t>
            </a:r>
            <a:r>
              <a:rPr lang="zh-TW" altLang="en-US" sz="1800" dirty="0">
                <a:solidFill>
                  <a:srgbClr val="000000"/>
                </a:solidFill>
                <a:latin typeface="Times New Roman" pitchFamily="18" charset="0"/>
                <a:ea typeface="標楷體" pitchFamily="65" charset="-120"/>
                <a:cs typeface="Times New Roman" pitchFamily="18" charset="0"/>
              </a:rPr>
              <a:t>筆及佐證資訊無法釐清期初設置成本項目</a:t>
            </a:r>
            <a:r>
              <a:rPr lang="en-US" altLang="zh-TW" sz="1800" dirty="0">
                <a:solidFill>
                  <a:srgbClr val="000000"/>
                </a:solidFill>
                <a:latin typeface="Times New Roman" pitchFamily="18" charset="0"/>
                <a:ea typeface="標楷體" pitchFamily="65" charset="-120"/>
                <a:cs typeface="Times New Roman" pitchFamily="18" charset="0"/>
              </a:rPr>
              <a:t>3</a:t>
            </a:r>
            <a:r>
              <a:rPr lang="zh-TW" altLang="en-US" sz="1800" dirty="0">
                <a:solidFill>
                  <a:srgbClr val="000000"/>
                </a:solidFill>
                <a:latin typeface="Times New Roman" pitchFamily="18" charset="0"/>
                <a:ea typeface="標楷體" pitchFamily="65" charset="-120"/>
                <a:cs typeface="Times New Roman" pitchFamily="18" charset="0"/>
              </a:rPr>
              <a:t>筆案例後，參採其餘</a:t>
            </a:r>
            <a:r>
              <a:rPr lang="en-US" altLang="zh-TW" sz="1800" dirty="0">
                <a:solidFill>
                  <a:srgbClr val="000000"/>
                </a:solidFill>
                <a:latin typeface="Times New Roman" pitchFamily="18" charset="0"/>
                <a:ea typeface="標楷體" pitchFamily="65" charset="-120"/>
                <a:cs typeface="Times New Roman" pitchFamily="18" charset="0"/>
              </a:rPr>
              <a:t>4</a:t>
            </a:r>
            <a:r>
              <a:rPr lang="zh-TW" altLang="en-US" sz="1800" dirty="0">
                <a:solidFill>
                  <a:srgbClr val="000000"/>
                </a:solidFill>
                <a:latin typeface="Times New Roman" pitchFamily="18" charset="0"/>
                <a:ea typeface="標楷體" pitchFamily="65" charset="-120"/>
                <a:cs typeface="Times New Roman" pitchFamily="18" charset="0"/>
              </a:rPr>
              <a:t>筆實際發生之期初設置成本資料，計算平均單位期初設置成本為</a:t>
            </a:r>
            <a:r>
              <a:rPr lang="en-US" altLang="zh-TW" sz="1800" dirty="0">
                <a:solidFill>
                  <a:srgbClr val="000000"/>
                </a:solidFill>
                <a:latin typeface="Times New Roman" pitchFamily="18" charset="0"/>
                <a:ea typeface="標楷體" pitchFamily="65" charset="-120"/>
                <a:cs typeface="Times New Roman" pitchFamily="18" charset="0"/>
              </a:rPr>
              <a:t>20.83</a:t>
            </a:r>
            <a:r>
              <a:rPr lang="zh-TW" altLang="en-US" sz="1800" dirty="0">
                <a:solidFill>
                  <a:srgbClr val="000000"/>
                </a:solidFill>
                <a:latin typeface="Times New Roman" pitchFamily="18" charset="0"/>
                <a:ea typeface="標楷體" pitchFamily="65" charset="-120"/>
                <a:cs typeface="Times New Roman" pitchFamily="18" charset="0"/>
              </a:rPr>
              <a:t>萬元</a:t>
            </a:r>
            <a:r>
              <a:rPr lang="en-US" altLang="zh-TW" sz="1800" dirty="0">
                <a:solidFill>
                  <a:srgbClr val="000000"/>
                </a:solidFill>
                <a:latin typeface="Times New Roman" pitchFamily="18" charset="0"/>
                <a:ea typeface="標楷體" pitchFamily="65" charset="-120"/>
                <a:cs typeface="Times New Roman" pitchFamily="18" charset="0"/>
              </a:rPr>
              <a:t>/</a:t>
            </a:r>
            <a:r>
              <a:rPr lang="zh-TW" altLang="en-US" sz="1800" dirty="0">
                <a:solidFill>
                  <a:srgbClr val="000000"/>
                </a:solidFill>
                <a:latin typeface="Times New Roman" pitchFamily="18" charset="0"/>
                <a:ea typeface="標楷體" pitchFamily="65" charset="-120"/>
                <a:cs typeface="Times New Roman" pitchFamily="18" charset="0"/>
              </a:rPr>
              <a:t>瓩。</a:t>
            </a: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7"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26</a:t>
            </a:fld>
            <a:endParaRPr lang="en-US" altLang="zh-TW" sz="1400" b="0" dirty="0">
              <a:solidFill>
                <a:srgbClr val="000000"/>
              </a:solidFill>
            </a:endParaRPr>
          </a:p>
        </p:txBody>
      </p:sp>
      <p:sp>
        <p:nvSpPr>
          <p:cNvPr id="12" name="Rectangle 2"/>
          <p:cNvSpPr txBox="1">
            <a:spLocks noChangeArrowheads="1"/>
          </p:cNvSpPr>
          <p:nvPr/>
        </p:nvSpPr>
        <p:spPr bwMode="auto">
          <a:xfrm>
            <a:off x="251521" y="-2738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5" name="Group 38"/>
          <p:cNvGraphicFramePr>
            <a:graphicFrameLocks noGrp="1"/>
          </p:cNvGraphicFramePr>
          <p:nvPr>
            <p:extLst/>
          </p:nvPr>
        </p:nvGraphicFramePr>
        <p:xfrm>
          <a:off x="273905" y="3404032"/>
          <a:ext cx="8690583" cy="1859076"/>
        </p:xfrm>
        <a:graphic>
          <a:graphicData uri="http://schemas.openxmlformats.org/drawingml/2006/table">
            <a:tbl>
              <a:tblPr/>
              <a:tblGrid>
                <a:gridCol w="504056">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0001"/>
                    </a:ext>
                  </a:extLst>
                </a:gridCol>
                <a:gridCol w="792088">
                  <a:extLst>
                    <a:ext uri="{9D8B030D-6E8A-4147-A177-3AD203B41FA5}">
                      <a16:colId xmlns:a16="http://schemas.microsoft.com/office/drawing/2014/main" xmlns="" val="20002"/>
                    </a:ext>
                  </a:extLst>
                </a:gridCol>
                <a:gridCol w="1008112">
                  <a:extLst>
                    <a:ext uri="{9D8B030D-6E8A-4147-A177-3AD203B41FA5}">
                      <a16:colId xmlns:a16="http://schemas.microsoft.com/office/drawing/2014/main" xmlns="" val="20003"/>
                    </a:ext>
                  </a:extLst>
                </a:gridCol>
                <a:gridCol w="864096">
                  <a:extLst>
                    <a:ext uri="{9D8B030D-6E8A-4147-A177-3AD203B41FA5}">
                      <a16:colId xmlns:a16="http://schemas.microsoft.com/office/drawing/2014/main" xmlns="" val="20005"/>
                    </a:ext>
                  </a:extLst>
                </a:gridCol>
                <a:gridCol w="1008112">
                  <a:extLst>
                    <a:ext uri="{9D8B030D-6E8A-4147-A177-3AD203B41FA5}">
                      <a16:colId xmlns:a16="http://schemas.microsoft.com/office/drawing/2014/main" xmlns="" val="20006"/>
                    </a:ext>
                  </a:extLst>
                </a:gridCol>
                <a:gridCol w="1008112">
                  <a:extLst>
                    <a:ext uri="{9D8B030D-6E8A-4147-A177-3AD203B41FA5}">
                      <a16:colId xmlns:a16="http://schemas.microsoft.com/office/drawing/2014/main" xmlns="" val="20007"/>
                    </a:ext>
                  </a:extLst>
                </a:gridCol>
                <a:gridCol w="804145">
                  <a:extLst>
                    <a:ext uri="{9D8B030D-6E8A-4147-A177-3AD203B41FA5}">
                      <a16:colId xmlns:a16="http://schemas.microsoft.com/office/drawing/2014/main" xmlns="" val="20008"/>
                    </a:ext>
                  </a:extLst>
                </a:gridCol>
                <a:gridCol w="1981782">
                  <a:extLst>
                    <a:ext uri="{9D8B030D-6E8A-4147-A177-3AD203B41FA5}">
                      <a16:colId xmlns:a16="http://schemas.microsoft.com/office/drawing/2014/main" xmlns="" val="20009"/>
                    </a:ext>
                  </a:extLst>
                </a:gridCol>
              </a:tblGrid>
              <a:tr h="335955">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標號</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資料提供年度</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總裝置容量</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瓩</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厭氧消化設備成本</a:t>
                      </a:r>
                      <a:r>
                        <a:rPr kumimoji="1" lang="zh-TW" altLang="en-US" sz="1200" b="1" i="0" u="none" strike="noStrike" cap="none" normalizeH="0" baseline="3000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註</a:t>
                      </a:r>
                      <a:r>
                        <a:rPr kumimoji="1" lang="en-US" altLang="zh-TW" sz="1200" b="1" i="0" u="none" strike="noStrike" cap="none" normalizeH="0" baseline="3000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a:t>
                      </a: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萬元</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純化系統</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費用</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萬元</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發電機成本費用</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萬元</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發電機相關費用</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萬元</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其他費用</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0" fontAlgn="ctr" latinLnBrk="0" hangingPunct="0">
                        <a:lnSpc>
                          <a:spcPct val="1000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萬元</a:t>
                      </a: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1" lang="zh-TW" altLang="en-US"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資料來源</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CC"/>
                    </a:solidFill>
                  </a:tcPr>
                </a:tc>
                <a:extLst>
                  <a:ext uri="{0D108BD9-81ED-4DB2-BD59-A6C34878D82A}">
                    <a16:rowId xmlns:a16="http://schemas.microsoft.com/office/drawing/2014/main" xmlns="" val="10000"/>
                  </a:ext>
                </a:extLst>
              </a:tr>
              <a:tr h="131972">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104</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195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1,769</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616</a:t>
                      </a:r>
                    </a:p>
                  </a:txBody>
                  <a:tcPr marL="91438" marR="91438" marT="45703" marB="4570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990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470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103</a:t>
                      </a:r>
                      <a:endParaRPr kumimoji="1" lang="en-US" altLang="zh-TW" sz="1200" b="1" i="0" u="none" strike="noStrike" cap="none" normalizeH="0" baseline="3000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A</a:t>
                      </a:r>
                      <a:r>
                        <a:rPr kumimoji="1" lang="zh-TW" altLang="en-US"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場址</a:t>
                      </a:r>
                      <a:endPar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31972">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104</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800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7,256</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1,387</a:t>
                      </a:r>
                    </a:p>
                  </a:txBody>
                  <a:tcPr marL="91438" marR="91438" marT="45703" marB="4570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2,098</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5,553</a:t>
                      </a:r>
                      <a:endParaRPr kumimoji="1" lang="en-US" altLang="zh-TW" sz="1200" b="1" i="0" u="none" strike="noStrike" cap="none" normalizeH="0" baseline="3000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1,341</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B</a:t>
                      </a:r>
                      <a:r>
                        <a:rPr kumimoji="1" lang="zh-TW" altLang="en-US"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場址</a:t>
                      </a:r>
                      <a:endPar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31972">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335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3,038</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1,450</a:t>
                      </a:r>
                    </a:p>
                  </a:txBody>
                  <a:tcPr marL="91438" marR="91438" marT="45703" marB="4570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1,500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805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350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C</a:t>
                      </a:r>
                      <a:r>
                        <a:rPr kumimoji="1" lang="zh-TW" altLang="en-US"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場址</a:t>
                      </a:r>
                      <a:endPar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131972">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106</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defRPr/>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195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1,769</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558</a:t>
                      </a:r>
                    </a:p>
                  </a:txBody>
                  <a:tcPr marL="91438" marR="91438" marT="45703" marB="4570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990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515</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10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D</a:t>
                      </a:r>
                      <a:r>
                        <a:rPr kumimoji="1" lang="zh-TW" altLang="en-US"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場址</a:t>
                      </a:r>
                      <a:endPar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473569758"/>
                  </a:ext>
                </a:extLst>
              </a:tr>
              <a:tr h="131972">
                <a:tc gridSpan="3">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zh-TW" altLang="en-US"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平均單位成本</a:t>
                      </a:r>
                      <a:endPar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ctr" latinLnBrk="0" hangingPunct="0">
                        <a:lnSpc>
                          <a:spcPts val="1300"/>
                        </a:lnSpc>
                        <a:spcBef>
                          <a:spcPct val="0"/>
                        </a:spcBef>
                        <a:spcAft>
                          <a:spcPct val="0"/>
                        </a:spcAft>
                        <a:buClrTx/>
                        <a:buSzTx/>
                        <a:buFontTx/>
                        <a:buNone/>
                        <a:tabLst/>
                      </a:pPr>
                      <a:endParaRPr kumimoji="1" lang="en-US" altLang="zh-TW" sz="1200" b="1" i="0" u="none" strike="noStrike" cap="none" normalizeH="0" baseline="0" dirty="0">
                        <a:ln>
                          <a:noFill/>
                        </a:ln>
                        <a:solidFill>
                          <a:schemeClr val="tx1"/>
                        </a:solidFill>
                        <a:effectLst/>
                        <a:latin typeface="Times New Roman" pitchFamily="18" charset="0"/>
                        <a:ea typeface="標楷體"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ctr" latinLnBrk="0" hangingPunct="0">
                        <a:lnSpc>
                          <a:spcPts val="1300"/>
                        </a:lnSpc>
                        <a:spcBef>
                          <a:spcPct val="0"/>
                        </a:spcBef>
                        <a:spcAft>
                          <a:spcPct val="0"/>
                        </a:spcAft>
                        <a:buClrTx/>
                        <a:buSzTx/>
                        <a:buFontTx/>
                        <a:buNone/>
                        <a:tabLst/>
                        <a:defRPr/>
                      </a:pPr>
                      <a:endParaRPr kumimoji="1" lang="en-US" altLang="zh-TW" sz="1200" b="1" i="0" u="none" strike="noStrike" cap="none" normalizeH="0" baseline="0" dirty="0">
                        <a:ln>
                          <a:noFill/>
                        </a:ln>
                        <a:solidFill>
                          <a:schemeClr val="tx1"/>
                        </a:solidFill>
                        <a:effectLst/>
                        <a:latin typeface="Times New Roman" pitchFamily="18" charset="0"/>
                        <a:ea typeface="標楷體"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9.07</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3.02</a:t>
                      </a:r>
                    </a:p>
                  </a:txBody>
                  <a:tcPr marL="91438" marR="91438" marT="45703" marB="45703"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4.31</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3.60</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200"/>
                        </a:lnSpc>
                        <a:spcBef>
                          <a:spcPct val="0"/>
                        </a:spcBef>
                        <a:spcAft>
                          <a:spcPct val="0"/>
                        </a:spcAft>
                        <a:buClrTx/>
                        <a:buSzTx/>
                        <a:buFontTx/>
                        <a:buNone/>
                        <a:tabLst/>
                      </a:pPr>
                      <a:r>
                        <a:rPr kumimoji="1" lang="en-US" altLang="zh-TW" sz="1200" b="1" i="0" u="none" strike="noStrike"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rPr>
                        <a:t>0.82</a:t>
                      </a: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200"/>
                        </a:lnSpc>
                        <a:spcBef>
                          <a:spcPct val="0"/>
                        </a:spcBef>
                        <a:spcAft>
                          <a:spcPct val="0"/>
                        </a:spcAft>
                        <a:buClrTx/>
                        <a:buSzTx/>
                        <a:buFontTx/>
                        <a:buNone/>
                        <a:tabLst/>
                      </a:pPr>
                      <a:endParaRPr kumimoji="1" lang="en-US" altLang="zh-TW" sz="1200" b="1" i="0" u="none" strike="noStrike" kern="1200" cap="none" normalizeH="0" baseline="0" dirty="0">
                        <a:ln>
                          <a:noFill/>
                        </a:ln>
                        <a:solidFill>
                          <a:schemeClr val="tx1"/>
                        </a:solidFill>
                        <a:effectLst/>
                        <a:latin typeface="Times New Roman" panose="02020603050405020304" pitchFamily="18" charset="0"/>
                        <a:ea typeface="標楷體" panose="03000509000000000000" pitchFamily="65" charset="-120"/>
                        <a:cs typeface="Times New Roman" panose="02020603050405020304" pitchFamily="18" charset="0"/>
                      </a:endParaRPr>
                    </a:p>
                  </a:txBody>
                  <a:tcPr marL="91438" marR="91438"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6" name="矩形 5"/>
          <p:cNvSpPr/>
          <p:nvPr/>
        </p:nvSpPr>
        <p:spPr>
          <a:xfrm>
            <a:off x="251520" y="5301208"/>
            <a:ext cx="8690583" cy="634020"/>
          </a:xfrm>
          <a:prstGeom prst="rect">
            <a:avLst/>
          </a:prstGeom>
        </p:spPr>
        <p:txBody>
          <a:bodyPr wrap="square">
            <a:spAutoFit/>
          </a:bodyPr>
          <a:lstStyle/>
          <a:p>
            <a:pPr marL="355600" lvl="1" indent="-355600" algn="just">
              <a:lnSpc>
                <a:spcPct val="80000"/>
              </a:lnSpc>
              <a:spcBef>
                <a:spcPts val="0"/>
              </a:spcBef>
              <a:spcAft>
                <a:spcPts val="0"/>
              </a:spcAft>
              <a:defRPr/>
            </a:pP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上述計算之總合與細項和或有不符，係小數點以下採四捨五入進位所致。</a:t>
            </a:r>
            <a:endPar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352425" indent="-352425" algn="just" hangingPunct="0">
              <a:lnSpc>
                <a:spcPct val="80000"/>
              </a:lnSpc>
              <a:spcBef>
                <a:spcPts val="0"/>
              </a:spcBef>
              <a:spcAft>
                <a:spcPts val="0"/>
              </a:spcAft>
              <a:buClr>
                <a:srgbClr val="006633"/>
              </a:buClr>
              <a:buSzPct val="80000"/>
              <a:defRPr/>
            </a:pP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註</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：厭氧消化設備成本計算係採</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102</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年度審定會認定之厭氧消化設備改建費用，併參酌經濟部「沼氣發電系統推廣計畫補助作業要點」示範補助申請案件領取之補助款計算，故</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年度審定會參採案例係採</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9.07</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(5.57</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+3.05</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乘以裝置容量計算；</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年度審定會參採案例則採</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9.59</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(5.57</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+4.02</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萬元</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100" b="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乘以裝置容量計算之。</a:t>
            </a:r>
          </a:p>
        </p:txBody>
      </p:sp>
      <p:sp>
        <p:nvSpPr>
          <p:cNvPr id="8" name="文字方塊 5"/>
          <p:cNvSpPr txBox="1">
            <a:spLocks noChangeArrowheads="1"/>
          </p:cNvSpPr>
          <p:nvPr/>
        </p:nvSpPr>
        <p:spPr bwMode="auto">
          <a:xfrm>
            <a:off x="251520" y="5877272"/>
            <a:ext cx="8712968" cy="861774"/>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marL="509588" indent="-242888" algn="just" fontAlgn="auto" hangingPunct="0">
              <a:lnSpc>
                <a:spcPts val="2000"/>
              </a:lnSpc>
              <a:spcBef>
                <a:spcPts val="600"/>
              </a:spcBef>
              <a:spcAft>
                <a:spcPts val="600"/>
              </a:spcAft>
              <a:defRPr/>
            </a:pPr>
            <a:r>
              <a:rPr lang="en-US" altLang="zh-TW" sz="1800" dirty="0">
                <a:solidFill>
                  <a:srgbClr val="000000"/>
                </a:solidFill>
                <a:latin typeface="Times New Roman" pitchFamily="18" charset="0"/>
                <a:ea typeface="標楷體" pitchFamily="65" charset="-120"/>
                <a:cs typeface="Times New Roman" pitchFamily="18" charset="0"/>
              </a:rPr>
              <a:t>B.</a:t>
            </a:r>
            <a:r>
              <a:rPr lang="zh-TW" altLang="en-US" sz="1800" dirty="0">
                <a:solidFill>
                  <a:srgbClr val="000000"/>
                </a:solidFill>
                <a:latin typeface="Times New Roman" pitchFamily="18" charset="0"/>
                <a:ea typeface="標楷體" pitchFamily="65" charset="-120"/>
                <a:cs typeface="Times New Roman" pitchFamily="18" charset="0"/>
              </a:rPr>
              <a:t>根據歐盟聯合研究中心及</a:t>
            </a:r>
            <a:r>
              <a:rPr lang="en-US" altLang="zh-TW" sz="1800" dirty="0">
                <a:solidFill>
                  <a:srgbClr val="000000"/>
                </a:solidFill>
                <a:latin typeface="Times New Roman" pitchFamily="18" charset="0"/>
                <a:ea typeface="標楷體" pitchFamily="65" charset="-120"/>
                <a:cs typeface="Times New Roman" pitchFamily="18" charset="0"/>
              </a:rPr>
              <a:t>IEA</a:t>
            </a:r>
            <a:r>
              <a:rPr lang="zh-TW" altLang="en-US" sz="1800" dirty="0">
                <a:solidFill>
                  <a:srgbClr val="000000"/>
                </a:solidFill>
                <a:latin typeface="Times New Roman" pitchFamily="18" charset="0"/>
                <a:ea typeface="標楷體" pitchFamily="65" charset="-120"/>
                <a:cs typeface="Times New Roman" pitchFamily="18" charset="0"/>
              </a:rPr>
              <a:t>預估生質能有厭氧消化設備期初設置成本降幅介於</a:t>
            </a:r>
            <a:r>
              <a:rPr lang="en-US" altLang="zh-TW" sz="1800" dirty="0">
                <a:solidFill>
                  <a:srgbClr val="000000"/>
                </a:solidFill>
                <a:latin typeface="Times New Roman" pitchFamily="18" charset="0"/>
                <a:ea typeface="標楷體" pitchFamily="65" charset="-120"/>
                <a:cs typeface="Times New Roman" pitchFamily="18" charset="0"/>
              </a:rPr>
              <a:t>0.40~2.80%</a:t>
            </a:r>
            <a:r>
              <a:rPr lang="zh-TW" altLang="en-US" sz="1800" dirty="0">
                <a:solidFill>
                  <a:srgbClr val="000000"/>
                </a:solidFill>
                <a:latin typeface="Times New Roman" pitchFamily="18" charset="0"/>
                <a:ea typeface="標楷體" pitchFamily="65" charset="-120"/>
                <a:cs typeface="Times New Roman" pitchFamily="18" charset="0"/>
              </a:rPr>
              <a:t>。惟為鼓勵發展，建議不依國際趨勢調降，即</a:t>
            </a:r>
            <a:r>
              <a:rPr lang="en-US" altLang="zh-TW" sz="1800" dirty="0">
                <a:solidFill>
                  <a:srgbClr val="000000"/>
                </a:solidFill>
                <a:latin typeface="Times New Roman" pitchFamily="18" charset="0"/>
                <a:ea typeface="標楷體" pitchFamily="65" charset="-120"/>
                <a:cs typeface="Times New Roman" pitchFamily="18" charset="0"/>
              </a:rPr>
              <a:t>107</a:t>
            </a:r>
            <a:r>
              <a:rPr lang="zh-TW" altLang="en-US" sz="1800" dirty="0">
                <a:solidFill>
                  <a:srgbClr val="000000"/>
                </a:solidFill>
                <a:latin typeface="Times New Roman" pitchFamily="18" charset="0"/>
                <a:ea typeface="標楷體" pitchFamily="65" charset="-120"/>
                <a:cs typeface="Times New Roman" pitchFamily="18" charset="0"/>
              </a:rPr>
              <a:t>年度生質能有厭氧消化設備期初設置成本為</a:t>
            </a:r>
            <a:r>
              <a:rPr lang="en-US" altLang="zh-TW" sz="1800" u="sng" dirty="0">
                <a:solidFill>
                  <a:srgbClr val="FF0000"/>
                </a:solidFill>
                <a:latin typeface="Times New Roman" pitchFamily="18" charset="0"/>
                <a:ea typeface="標楷體" pitchFamily="65" charset="-120"/>
                <a:cs typeface="Times New Roman" pitchFamily="18" charset="0"/>
              </a:rPr>
              <a:t>20.83</a:t>
            </a:r>
            <a:r>
              <a:rPr lang="zh-TW" altLang="en-US" sz="1800" u="sng" dirty="0">
                <a:solidFill>
                  <a:srgbClr val="FF0000"/>
                </a:solidFill>
                <a:latin typeface="Times New Roman" pitchFamily="18" charset="0"/>
                <a:ea typeface="標楷體" pitchFamily="65" charset="-120"/>
                <a:cs typeface="Times New Roman" pitchFamily="18" charset="0"/>
              </a:rPr>
              <a:t>萬元</a:t>
            </a:r>
            <a:r>
              <a:rPr lang="en-US" altLang="zh-TW" sz="1800" u="sng" dirty="0">
                <a:solidFill>
                  <a:srgbClr val="FF0000"/>
                </a:solidFill>
                <a:latin typeface="Times New Roman" pitchFamily="18" charset="0"/>
                <a:ea typeface="標楷體" pitchFamily="65" charset="-120"/>
                <a:cs typeface="Times New Roman" pitchFamily="18" charset="0"/>
              </a:rPr>
              <a:t>/</a:t>
            </a:r>
            <a:r>
              <a:rPr lang="zh-TW" altLang="en-US" sz="1800" u="sng" dirty="0">
                <a:solidFill>
                  <a:srgbClr val="FF0000"/>
                </a:solidFill>
                <a:latin typeface="Times New Roman" pitchFamily="18" charset="0"/>
                <a:ea typeface="標楷體" pitchFamily="65" charset="-120"/>
                <a:cs typeface="Times New Roman" pitchFamily="18" charset="0"/>
              </a:rPr>
              <a:t>瓩</a:t>
            </a:r>
            <a:r>
              <a:rPr lang="zh-TW" altLang="en-US" sz="1800" dirty="0">
                <a:solidFill>
                  <a:srgbClr val="000000"/>
                </a:solidFill>
                <a:latin typeface="Times New Roman" pitchFamily="18" charset="0"/>
                <a:ea typeface="標楷體" pitchFamily="65" charset="-120"/>
                <a:cs typeface="Times New Roman" pitchFamily="18" charset="0"/>
              </a:rPr>
              <a:t>。</a:t>
            </a:r>
            <a:endParaRPr lang="en-US" altLang="zh-TW" sz="1800" dirty="0">
              <a:solidFill>
                <a:srgbClr val="000000"/>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1517260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5"/>
          <p:cNvSpPr txBox="1">
            <a:spLocks noChangeArrowheads="1"/>
          </p:cNvSpPr>
          <p:nvPr/>
        </p:nvSpPr>
        <p:spPr bwMode="auto">
          <a:xfrm>
            <a:off x="179512" y="476672"/>
            <a:ext cx="8569325" cy="5373779"/>
          </a:xfrm>
          <a:prstGeom prst="rect">
            <a:avLst/>
          </a:prstGeom>
          <a:noFill/>
          <a:ln>
            <a:noFill/>
          </a:ln>
          <a:extLst/>
        </p:spPr>
        <p:txBody>
          <a:bodyPr>
            <a:spAutoFit/>
          </a:bodyPr>
          <a:lstStyle>
            <a:lvl1pPr marL="352425" indent="-352425" eaLnBrk="0" hangingPunct="0">
              <a:defRPr kumimoji="1">
                <a:solidFill>
                  <a:schemeClr val="tx1"/>
                </a:solidFill>
                <a:latin typeface="Arial" charset="0"/>
                <a:ea typeface="新細明體" charset="-120"/>
              </a:defRPr>
            </a:lvl1pPr>
            <a:lvl2pPr marL="387350" indent="-249238"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fontAlgn="auto">
              <a:lnSpc>
                <a:spcPct val="110000"/>
              </a:lnSpc>
              <a:spcBef>
                <a:spcPts val="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fontAlgn="auto">
              <a:lnSpc>
                <a:spcPct val="110000"/>
              </a:lnSpc>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有厭氧消化設備</a:t>
            </a:r>
            <a:endParaRPr kumimoji="0" lang="en-US" altLang="zh-TW" sz="2400" dirty="0">
              <a:solidFill>
                <a:srgbClr val="C00000"/>
              </a:solidFill>
              <a:latin typeface="Times New Roman" pitchFamily="18" charset="0"/>
              <a:ea typeface="標楷體" pitchFamily="65" charset="-120"/>
            </a:endParaRPr>
          </a:p>
          <a:p>
            <a:pPr fontAlgn="auto">
              <a:lnSpc>
                <a:spcPct val="110000"/>
              </a:lnSpc>
              <a:spcBef>
                <a:spcPts val="0"/>
              </a:spcBef>
              <a:spcAft>
                <a:spcPts val="0"/>
              </a:spcAft>
              <a:defRPr/>
            </a:pPr>
            <a:r>
              <a:rPr lang="en-US" altLang="zh-TW" sz="2400" dirty="0">
                <a:solidFill>
                  <a:srgbClr val="C00000"/>
                </a:solidFill>
                <a:latin typeface="Times New Roman" pitchFamily="18" charset="0"/>
                <a:ea typeface="標楷體" pitchFamily="65" charset="-120"/>
              </a:rPr>
              <a:t>2.</a:t>
            </a:r>
            <a:r>
              <a:rPr lang="zh-TW" altLang="en-US" sz="2400" dirty="0">
                <a:solidFill>
                  <a:srgbClr val="C00000"/>
                </a:solidFill>
                <a:latin typeface="Times New Roman" pitchFamily="18" charset="0"/>
                <a:ea typeface="標楷體" pitchFamily="65" charset="-120"/>
              </a:rPr>
              <a:t>年運轉維護費</a:t>
            </a:r>
            <a:endParaRPr lang="en-US" altLang="zh-TW" sz="2400" dirty="0">
              <a:solidFill>
                <a:srgbClr val="C00000"/>
              </a:solidFill>
              <a:latin typeface="Times New Roman" pitchFamily="18" charset="0"/>
              <a:ea typeface="標楷體" pitchFamily="65" charset="-120"/>
            </a:endParaRPr>
          </a:p>
          <a:p>
            <a:pPr marL="266700" indent="-266700" fontAlgn="auto">
              <a:lnSpc>
                <a:spcPct val="110000"/>
              </a:lnSpc>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(1)106</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審定參數值</a:t>
            </a:r>
            <a:r>
              <a:rPr lang="zh-TW" altLang="en-US" sz="2000" dirty="0">
                <a:solidFill>
                  <a:srgbClr val="000099"/>
                </a:solidFill>
                <a:latin typeface="Times New Roman" pitchFamily="18" charset="0"/>
                <a:ea typeface="標楷體" pitchFamily="65" charset="-120"/>
                <a:cs typeface="Times New Roman" pitchFamily="18" charset="0"/>
              </a:rPr>
              <a:t>：占</a:t>
            </a:r>
            <a:r>
              <a:rPr lang="en-US" altLang="zh-TW" sz="2000" dirty="0">
                <a:solidFill>
                  <a:srgbClr val="000099"/>
                </a:solidFill>
                <a:latin typeface="Times New Roman" pitchFamily="18" charset="0"/>
                <a:ea typeface="標楷體" pitchFamily="65" charset="-120"/>
                <a:cs typeface="Times New Roman" pitchFamily="18" charset="0"/>
              </a:rPr>
              <a:t>期初設置成本7.58%</a:t>
            </a:r>
            <a:r>
              <a:rPr lang="zh-TW" altLang="en-US" sz="2000" dirty="0">
                <a:solidFill>
                  <a:srgbClr val="000099"/>
                </a:solidFill>
                <a:latin typeface="Times New Roman" pitchFamily="18" charset="0"/>
                <a:ea typeface="標楷體" pitchFamily="65" charset="-120"/>
                <a:cs typeface="Times New Roman" pitchFamily="18" charset="0"/>
              </a:rPr>
              <a:t>，即</a:t>
            </a:r>
            <a:r>
              <a:rPr lang="en-US" altLang="zh-TW" sz="2000" dirty="0">
                <a:solidFill>
                  <a:srgbClr val="000099"/>
                </a:solidFill>
                <a:latin typeface="Times New Roman" pitchFamily="18" charset="0"/>
                <a:ea typeface="標楷體" pitchFamily="65" charset="-120"/>
                <a:cs typeface="Times New Roman" pitchFamily="18" charset="0"/>
              </a:rPr>
              <a:t>15,522</a:t>
            </a:r>
            <a:r>
              <a:rPr lang="zh-TW" altLang="en-US" sz="2000" dirty="0">
                <a:solidFill>
                  <a:srgbClr val="000099"/>
                </a:solidFill>
                <a:latin typeface="Times New Roman" pitchFamily="18" charset="0"/>
                <a:ea typeface="標楷體" pitchFamily="65" charset="-120"/>
                <a:cs typeface="Times New Roman" pitchFamily="18" charset="0"/>
              </a:rPr>
              <a:t>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266700" indent="-266700" fontAlgn="auto">
              <a:lnSpc>
                <a:spcPct val="110000"/>
              </a:lnSpc>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(2)107</a:t>
            </a:r>
            <a:r>
              <a:rPr lang="zh-TW" altLang="en-US" sz="2000" dirty="0">
                <a:solidFill>
                  <a:srgbClr val="000099"/>
                </a:solidFill>
                <a:latin typeface="Times New Roman" pitchFamily="18" charset="0"/>
                <a:ea typeface="標楷體" pitchFamily="65" charset="-120"/>
                <a:cs typeface="Times New Roman" pitchFamily="18" charset="0"/>
              </a:rPr>
              <a:t>年度</a:t>
            </a:r>
            <a:r>
              <a:rPr lang="zh-TW" altLang="en-US" sz="2000" dirty="0">
                <a:solidFill>
                  <a:srgbClr val="000099"/>
                </a:solidFill>
                <a:latin typeface="Times New Roman" pitchFamily="18" charset="0"/>
                <a:ea typeface="標楷體" pitchFamily="65" charset="-120"/>
              </a:rPr>
              <a:t>第二次</a:t>
            </a:r>
            <a:r>
              <a:rPr lang="zh-TW" altLang="en-US" sz="2000" dirty="0">
                <a:solidFill>
                  <a:srgbClr val="000099"/>
                </a:solidFill>
                <a:latin typeface="Times New Roman" pitchFamily="18" charset="0"/>
                <a:ea typeface="標楷體" pitchFamily="65" charset="-120"/>
                <a:cs typeface="Times New Roman" pitchFamily="18" charset="0"/>
              </a:rPr>
              <a:t>審定會決議數值：占</a:t>
            </a:r>
            <a:r>
              <a:rPr lang="en-US" altLang="zh-TW" sz="2000" dirty="0">
                <a:solidFill>
                  <a:srgbClr val="000099"/>
                </a:solidFill>
                <a:latin typeface="Times New Roman" pitchFamily="18" charset="0"/>
                <a:ea typeface="標楷體" pitchFamily="65" charset="-120"/>
                <a:cs typeface="Times New Roman" pitchFamily="18" charset="0"/>
              </a:rPr>
              <a:t>期初設置成本7.34%</a:t>
            </a:r>
            <a:r>
              <a:rPr lang="zh-TW" altLang="en-US" sz="2000" dirty="0">
                <a:solidFill>
                  <a:srgbClr val="000099"/>
                </a:solidFill>
                <a:latin typeface="Times New Roman" pitchFamily="18" charset="0"/>
                <a:ea typeface="標楷體" pitchFamily="65" charset="-120"/>
                <a:cs typeface="Times New Roman" pitchFamily="18" charset="0"/>
              </a:rPr>
              <a:t>，即</a:t>
            </a:r>
            <a:r>
              <a:rPr lang="en-US" altLang="zh-TW" sz="2000" dirty="0">
                <a:solidFill>
                  <a:srgbClr val="000099"/>
                </a:solidFill>
                <a:latin typeface="Times New Roman" pitchFamily="18" charset="0"/>
                <a:ea typeface="標楷體" pitchFamily="65" charset="-120"/>
                <a:cs typeface="Times New Roman" pitchFamily="18" charset="0"/>
              </a:rPr>
              <a:t>15,283</a:t>
            </a:r>
            <a:r>
              <a:rPr lang="zh-TW" altLang="en-US" sz="2000" dirty="0">
                <a:solidFill>
                  <a:srgbClr val="000099"/>
                </a:solidFill>
                <a:latin typeface="Times New Roman" pitchFamily="18" charset="0"/>
                <a:ea typeface="標楷體" pitchFamily="65" charset="-120"/>
                <a:cs typeface="Times New Roman" pitchFamily="18" charset="0"/>
              </a:rPr>
              <a:t>元</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瓩</a:t>
            </a:r>
            <a:endParaRPr lang="en-US" altLang="zh-TW" sz="2000" dirty="0">
              <a:solidFill>
                <a:srgbClr val="000099"/>
              </a:solidFill>
              <a:latin typeface="Times New Roman" pitchFamily="18" charset="0"/>
              <a:ea typeface="標楷體" pitchFamily="65" charset="-120"/>
              <a:cs typeface="Times New Roman" pitchFamily="18" charset="0"/>
            </a:endParaRPr>
          </a:p>
          <a:p>
            <a:pPr marL="266700" indent="-266700" fontAlgn="auto">
              <a:lnSpc>
                <a:spcPct val="110000"/>
              </a:lnSpc>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(3)</a:t>
            </a:r>
            <a:r>
              <a:rPr lang="zh-TW" altLang="en-US" sz="2000" dirty="0">
                <a:solidFill>
                  <a:srgbClr val="000099"/>
                </a:solidFill>
                <a:latin typeface="Times New Roman" pitchFamily="18" charset="0"/>
                <a:ea typeface="標楷體" pitchFamily="65" charset="-120"/>
                <a:cs typeface="Times New Roman" pitchFamily="18" charset="0"/>
              </a:rPr>
              <a:t>資料參採說明</a:t>
            </a:r>
            <a:endParaRPr lang="en-US" altLang="zh-TW" sz="2000" dirty="0">
              <a:solidFill>
                <a:srgbClr val="000099"/>
              </a:solidFill>
              <a:latin typeface="Times New Roman" pitchFamily="18" charset="0"/>
              <a:ea typeface="標楷體" pitchFamily="65" charset="-120"/>
              <a:cs typeface="Times New Roman" pitchFamily="18" charset="0"/>
            </a:endParaRPr>
          </a:p>
          <a:p>
            <a:pPr marL="657225" lvl="1" indent="-296863" algn="just" eaLnBrk="1" hangingPunct="1">
              <a:lnSpc>
                <a:spcPct val="110000"/>
              </a:lnSpc>
              <a:spcBef>
                <a:spcPts val="0"/>
              </a:spcBef>
              <a:defRPr/>
            </a:pPr>
            <a:r>
              <a:rPr lang="en-US" altLang="zh-TW" sz="2000" dirty="0">
                <a:solidFill>
                  <a:srgbClr val="000000"/>
                </a:solidFill>
                <a:latin typeface="Times New Roman" pitchFamily="18" charset="0"/>
                <a:ea typeface="標楷體" pitchFamily="65" charset="-120"/>
              </a:rPr>
              <a:t>A.</a:t>
            </a:r>
            <a:r>
              <a:rPr lang="zh-TW" altLang="en-US" sz="2000" dirty="0">
                <a:solidFill>
                  <a:srgbClr val="000000"/>
                </a:solidFill>
                <a:latin typeface="Times New Roman" pitchFamily="18" charset="0"/>
                <a:ea typeface="標楷體" pitchFamily="65" charset="-120"/>
              </a:rPr>
              <a:t>蒐集國內近三年年運轉維護費資料共</a:t>
            </a:r>
            <a:r>
              <a:rPr lang="en-US" altLang="zh-TW" sz="2000" dirty="0">
                <a:solidFill>
                  <a:srgbClr val="000000"/>
                </a:solidFill>
                <a:latin typeface="Times New Roman" pitchFamily="18" charset="0"/>
                <a:ea typeface="標楷體" pitchFamily="65" charset="-120"/>
              </a:rPr>
              <a:t>8</a:t>
            </a:r>
            <a:r>
              <a:rPr lang="zh-TW" altLang="en-US" sz="2000" dirty="0">
                <a:solidFill>
                  <a:srgbClr val="000000"/>
                </a:solidFill>
                <a:latin typeface="Times New Roman" pitchFamily="18" charset="0"/>
                <a:ea typeface="標楷體" pitchFamily="65" charset="-120"/>
              </a:rPr>
              <a:t>筆，剔除因料源不足、設備故障頻繁及未提供實際可佐證資訊，致無法反映實際運轉狀況等資料後，參採其餘</a:t>
            </a:r>
            <a:r>
              <a:rPr lang="en-US" altLang="zh-TW" sz="2000" dirty="0">
                <a:solidFill>
                  <a:srgbClr val="000000"/>
                </a:solidFill>
                <a:latin typeface="Times New Roman" pitchFamily="18" charset="0"/>
                <a:ea typeface="標楷體" pitchFamily="65" charset="-120"/>
              </a:rPr>
              <a:t>3</a:t>
            </a:r>
            <a:r>
              <a:rPr lang="zh-TW" altLang="en-US" sz="2000" dirty="0">
                <a:solidFill>
                  <a:srgbClr val="000000"/>
                </a:solidFill>
                <a:latin typeface="Times New Roman" pitchFamily="18" charset="0"/>
                <a:ea typeface="標楷體" pitchFamily="65" charset="-120"/>
              </a:rPr>
              <a:t>筆實際發生之年運轉維護費資料。</a:t>
            </a:r>
            <a:endParaRPr lang="en-US" altLang="zh-TW" sz="2000" dirty="0">
              <a:solidFill>
                <a:srgbClr val="000000"/>
              </a:solidFill>
              <a:latin typeface="Times New Roman" pitchFamily="18" charset="0"/>
              <a:ea typeface="標楷體" pitchFamily="65" charset="-120"/>
            </a:endParaRPr>
          </a:p>
          <a:p>
            <a:pPr marL="657225" lvl="1" indent="-296863" algn="just" eaLnBrk="1">
              <a:lnSpc>
                <a:spcPct val="110000"/>
              </a:lnSpc>
              <a:spcBef>
                <a:spcPts val="0"/>
              </a:spcBef>
              <a:defRPr/>
            </a:pPr>
            <a:r>
              <a:rPr lang="en-US" altLang="zh-TW" sz="2000" dirty="0">
                <a:solidFill>
                  <a:srgbClr val="000000"/>
                </a:solidFill>
                <a:latin typeface="Times New Roman" pitchFamily="18" charset="0"/>
                <a:ea typeface="標楷體" pitchFamily="65" charset="-120"/>
              </a:rPr>
              <a:t>B.</a:t>
            </a:r>
            <a:r>
              <a:rPr lang="zh-TW" altLang="en-US" sz="2000" dirty="0">
                <a:solidFill>
                  <a:srgbClr val="000000"/>
                </a:solidFill>
                <a:latin typeface="Times New Roman" pitchFamily="18" charset="0"/>
                <a:ea typeface="標楷體" pitchFamily="65" charset="-120"/>
              </a:rPr>
              <a:t>經試算，平均年運轉維護費為</a:t>
            </a:r>
            <a:r>
              <a:rPr lang="en-US" altLang="zh-TW" sz="2000" dirty="0">
                <a:solidFill>
                  <a:srgbClr val="000000"/>
                </a:solidFill>
                <a:latin typeface="Times New Roman" pitchFamily="18" charset="0"/>
                <a:ea typeface="標楷體" pitchFamily="65" charset="-120"/>
              </a:rPr>
              <a:t>12,580</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瓩，考量物價上漲因素</a:t>
            </a:r>
            <a:r>
              <a:rPr lang="en-US" altLang="zh-TW" sz="2000" dirty="0">
                <a:solidFill>
                  <a:srgbClr val="000000"/>
                </a:solidFill>
                <a:latin typeface="Times New Roman" pitchFamily="18" charset="0"/>
                <a:ea typeface="標楷體" pitchFamily="65" charset="-120"/>
              </a:rPr>
              <a:t>2%</a:t>
            </a:r>
            <a:r>
              <a:rPr lang="zh-TW" altLang="en-US" sz="2000" dirty="0">
                <a:solidFill>
                  <a:srgbClr val="000000"/>
                </a:solidFill>
                <a:latin typeface="Times New Roman" pitchFamily="18" charset="0"/>
                <a:ea typeface="標楷體" pitchFamily="65" charset="-120"/>
              </a:rPr>
              <a:t>，</a:t>
            </a:r>
            <a:r>
              <a:rPr lang="en-US" altLang="zh-TW" sz="2000" dirty="0">
                <a:solidFill>
                  <a:srgbClr val="000000"/>
                </a:solidFill>
                <a:latin typeface="Times New Roman" pitchFamily="18" charset="0"/>
                <a:ea typeface="標楷體" pitchFamily="65" charset="-120"/>
              </a:rPr>
              <a:t>20</a:t>
            </a:r>
            <a:r>
              <a:rPr lang="zh-TW" altLang="en-US" sz="2000" dirty="0">
                <a:solidFill>
                  <a:srgbClr val="000000"/>
                </a:solidFill>
                <a:latin typeface="Times New Roman" pitchFamily="18" charset="0"/>
                <a:ea typeface="標楷體" pitchFamily="65" charset="-120"/>
              </a:rPr>
              <a:t>年均化後之運轉維護費為</a:t>
            </a:r>
            <a:r>
              <a:rPr lang="en-US" altLang="zh-TW" sz="2000" dirty="0">
                <a:solidFill>
                  <a:srgbClr val="000000"/>
                </a:solidFill>
                <a:latin typeface="Times New Roman" pitchFamily="18" charset="0"/>
                <a:ea typeface="標楷體" pitchFamily="65" charset="-120"/>
              </a:rPr>
              <a:t>15,283</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瓩，占</a:t>
            </a:r>
            <a:r>
              <a:rPr lang="en-US" altLang="zh-TW" sz="2000" dirty="0">
                <a:solidFill>
                  <a:srgbClr val="000000"/>
                </a:solidFill>
                <a:latin typeface="Times New Roman" pitchFamily="18" charset="0"/>
                <a:ea typeface="標楷體" pitchFamily="65" charset="-120"/>
              </a:rPr>
              <a:t>107</a:t>
            </a:r>
            <a:r>
              <a:rPr lang="zh-TW" altLang="en-US" sz="2000" dirty="0">
                <a:solidFill>
                  <a:srgbClr val="000000"/>
                </a:solidFill>
                <a:latin typeface="Times New Roman" pitchFamily="18" charset="0"/>
                <a:ea typeface="標楷體" pitchFamily="65" charset="-120"/>
              </a:rPr>
              <a:t>年度審定會建議之期初設置成本</a:t>
            </a:r>
            <a:r>
              <a:rPr lang="en-US" altLang="zh-TW" sz="2000" dirty="0">
                <a:solidFill>
                  <a:srgbClr val="000000"/>
                </a:solidFill>
                <a:latin typeface="Times New Roman" pitchFamily="18" charset="0"/>
                <a:ea typeface="標楷體" pitchFamily="65" charset="-120"/>
              </a:rPr>
              <a:t>20.83</a:t>
            </a:r>
            <a:r>
              <a:rPr lang="zh-TW" altLang="en-US" sz="2000" dirty="0">
                <a:solidFill>
                  <a:srgbClr val="000000"/>
                </a:solidFill>
                <a:latin typeface="Times New Roman" pitchFamily="18" charset="0"/>
                <a:ea typeface="標楷體" pitchFamily="65" charset="-120"/>
              </a:rPr>
              <a:t>萬元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瓩下之比例為</a:t>
            </a:r>
            <a:r>
              <a:rPr lang="en-US" altLang="zh-TW" sz="2000" dirty="0">
                <a:solidFill>
                  <a:srgbClr val="000000"/>
                </a:solidFill>
                <a:latin typeface="Times New Roman" pitchFamily="18" charset="0"/>
                <a:ea typeface="標楷體" pitchFamily="65" charset="-120"/>
              </a:rPr>
              <a:t>7.34%</a:t>
            </a:r>
            <a:r>
              <a:rPr lang="zh-TW" altLang="en-US" sz="2000" dirty="0">
                <a:solidFill>
                  <a:srgbClr val="000000"/>
                </a:solidFill>
                <a:latin typeface="Times New Roman" pitchFamily="18" charset="0"/>
                <a:ea typeface="標楷體" pitchFamily="65" charset="-120"/>
              </a:rPr>
              <a:t>。</a:t>
            </a:r>
            <a:endParaRPr lang="en-US" altLang="zh-TW" sz="2000" dirty="0">
              <a:solidFill>
                <a:srgbClr val="000000"/>
              </a:solidFill>
              <a:latin typeface="Times New Roman" pitchFamily="18" charset="0"/>
              <a:ea typeface="標楷體" pitchFamily="65" charset="-120"/>
            </a:endParaRPr>
          </a:p>
          <a:p>
            <a:pPr marL="657225" lvl="1" indent="-296863" algn="just" eaLnBrk="1">
              <a:lnSpc>
                <a:spcPct val="110000"/>
              </a:lnSpc>
              <a:spcBef>
                <a:spcPts val="0"/>
              </a:spcBef>
              <a:defRPr/>
            </a:pPr>
            <a:r>
              <a:rPr lang="en-US" altLang="zh-TW" sz="2000" dirty="0">
                <a:solidFill>
                  <a:srgbClr val="000000"/>
                </a:solidFill>
                <a:latin typeface="Times New Roman" pitchFamily="18" charset="0"/>
                <a:ea typeface="標楷體" pitchFamily="65" charset="-120"/>
              </a:rPr>
              <a:t>C.</a:t>
            </a:r>
            <a:r>
              <a:rPr lang="zh-TW" altLang="en-US" sz="2000" dirty="0">
                <a:solidFill>
                  <a:srgbClr val="000000"/>
                </a:solidFill>
                <a:latin typeface="Times New Roman" pitchFamily="18" charset="0"/>
                <a:ea typeface="標楷體" pitchFamily="65" charset="-120"/>
              </a:rPr>
              <a:t>考量國際運轉維護費資料差異甚大，故原則同意以國內資料為主，即</a:t>
            </a:r>
            <a:r>
              <a:rPr lang="en-US" altLang="zh-TW" sz="2000" dirty="0">
                <a:solidFill>
                  <a:srgbClr val="000000"/>
                </a:solidFill>
                <a:latin typeface="Times New Roman" pitchFamily="18" charset="0"/>
                <a:ea typeface="標楷體" pitchFamily="65" charset="-120"/>
              </a:rPr>
              <a:t>107</a:t>
            </a:r>
            <a:r>
              <a:rPr lang="zh-TW" altLang="en-US" sz="2000" dirty="0">
                <a:solidFill>
                  <a:srgbClr val="000000"/>
                </a:solidFill>
                <a:latin typeface="Times New Roman" pitchFamily="18" charset="0"/>
                <a:ea typeface="標楷體" pitchFamily="65" charset="-120"/>
              </a:rPr>
              <a:t>年度生質能有厭氧消化設備年運轉維護費占期初設置成本比例為</a:t>
            </a:r>
            <a:r>
              <a:rPr lang="en-US" altLang="zh-TW" sz="2000" u="sng" dirty="0">
                <a:solidFill>
                  <a:srgbClr val="FF0000"/>
                </a:solidFill>
                <a:latin typeface="Times New Roman" pitchFamily="18" charset="0"/>
                <a:ea typeface="標楷體" pitchFamily="65" charset="-120"/>
              </a:rPr>
              <a:t>7.34%</a:t>
            </a:r>
            <a:r>
              <a:rPr lang="zh-TW" altLang="en-US" sz="2000" dirty="0">
                <a:solidFill>
                  <a:srgbClr val="000000"/>
                </a:solidFill>
                <a:latin typeface="Times New Roman" pitchFamily="18" charset="0"/>
                <a:ea typeface="標楷體" pitchFamily="65" charset="-120"/>
              </a:rPr>
              <a:t>。</a:t>
            </a:r>
          </a:p>
        </p:txBody>
      </p:sp>
      <p:sp>
        <p:nvSpPr>
          <p:cNvPr id="9"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27</a:t>
            </a:fld>
            <a:endParaRPr lang="en-US" altLang="zh-TW" sz="1400" b="0" dirty="0">
              <a:solidFill>
                <a:srgbClr val="000000"/>
              </a:solidFill>
            </a:endParaRPr>
          </a:p>
        </p:txBody>
      </p:sp>
      <p:sp>
        <p:nvSpPr>
          <p:cNvPr id="10"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21625393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5"/>
          <p:cNvSpPr txBox="1">
            <a:spLocks noChangeArrowheads="1"/>
          </p:cNvSpPr>
          <p:nvPr/>
        </p:nvSpPr>
        <p:spPr bwMode="auto">
          <a:xfrm>
            <a:off x="179139" y="548680"/>
            <a:ext cx="8785349" cy="4767459"/>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algn="just" fontAlgn="auto">
              <a:lnSpc>
                <a:spcPct val="90000"/>
              </a:lnSpc>
              <a:spcBef>
                <a:spcPts val="600"/>
              </a:spcBef>
              <a:spcAft>
                <a:spcPts val="0"/>
              </a:spcAft>
              <a:defRPr/>
            </a:pPr>
            <a:r>
              <a:rPr kumimoji="0" lang="zh-TW" altLang="en-US" sz="2400" dirty="0">
                <a:solidFill>
                  <a:srgbClr val="C00000"/>
                </a:solidFill>
                <a:latin typeface="Times New Roman" pitchFamily="18" charset="0"/>
                <a:ea typeface="標楷體" pitchFamily="65" charset="-120"/>
              </a:rPr>
              <a:t>六、生質能發電使用參數</a:t>
            </a:r>
            <a:endParaRPr kumimoji="0" lang="en-US" altLang="zh-TW" sz="2400" dirty="0">
              <a:solidFill>
                <a:srgbClr val="C00000"/>
              </a:solidFill>
              <a:latin typeface="Times New Roman" pitchFamily="18" charset="0"/>
              <a:ea typeface="標楷體" pitchFamily="65" charset="-120"/>
            </a:endParaRPr>
          </a:p>
          <a:p>
            <a:pPr algn="just" fontAlgn="auto">
              <a:lnSpc>
                <a:spcPct val="90000"/>
              </a:lnSpc>
              <a:spcBef>
                <a:spcPts val="60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lang="zh-TW" altLang="en-US" sz="2400" dirty="0">
                <a:solidFill>
                  <a:srgbClr val="C00000"/>
                </a:solidFill>
                <a:latin typeface="Times New Roman" pitchFamily="18" charset="0"/>
                <a:ea typeface="標楷體" pitchFamily="65" charset="-120"/>
              </a:rPr>
              <a:t>有</a:t>
            </a:r>
            <a:r>
              <a:rPr kumimoji="0" lang="zh-TW" altLang="en-US" sz="2400" dirty="0">
                <a:solidFill>
                  <a:srgbClr val="C00000"/>
                </a:solidFill>
                <a:latin typeface="Times New Roman" pitchFamily="18" charset="0"/>
                <a:ea typeface="標楷體" pitchFamily="65" charset="-120"/>
              </a:rPr>
              <a:t>厭氧消化設備</a:t>
            </a:r>
            <a:endParaRPr kumimoji="0" lang="en-US" altLang="zh-TW" sz="2400" dirty="0">
              <a:solidFill>
                <a:srgbClr val="C00000"/>
              </a:solidFill>
              <a:latin typeface="Times New Roman" pitchFamily="18" charset="0"/>
              <a:ea typeface="標楷體" pitchFamily="65" charset="-120"/>
            </a:endParaRPr>
          </a:p>
          <a:p>
            <a:pPr algn="just" fontAlgn="auto">
              <a:lnSpc>
                <a:spcPct val="90000"/>
              </a:lnSpc>
              <a:spcBef>
                <a:spcPts val="600"/>
              </a:spcBef>
              <a:spcAft>
                <a:spcPts val="0"/>
              </a:spcAft>
              <a:defRPr/>
            </a:pPr>
            <a:r>
              <a:rPr lang="en-US" altLang="zh-TW" sz="2400" dirty="0">
                <a:solidFill>
                  <a:srgbClr val="C00000"/>
                </a:solidFill>
                <a:latin typeface="Times New Roman" pitchFamily="18" charset="0"/>
                <a:ea typeface="標楷體" pitchFamily="65" charset="-120"/>
              </a:rPr>
              <a:t>3.</a:t>
            </a:r>
            <a:r>
              <a:rPr lang="zh-TW" altLang="en-US" sz="2400" dirty="0">
                <a:solidFill>
                  <a:srgbClr val="C0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marL="180975" indent="-180975" algn="just" fontAlgn="auto">
              <a:spcBef>
                <a:spcPts val="60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6,450</a:t>
            </a:r>
            <a:r>
              <a:rPr lang="zh-TW" altLang="en-US" sz="2000" dirty="0">
                <a:solidFill>
                  <a:srgbClr val="000099"/>
                </a:solidFill>
                <a:latin typeface="Times New Roman" pitchFamily="18" charset="0"/>
                <a:ea typeface="標楷體" pitchFamily="65" charset="-120"/>
              </a:rPr>
              <a:t>度</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p>
          <a:p>
            <a:pPr marL="180975" indent="-180975" algn="just" fontAlgn="auto">
              <a:spcBef>
                <a:spcPts val="60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6,450</a:t>
            </a:r>
            <a:r>
              <a:rPr lang="zh-TW" altLang="en-US" sz="2000" dirty="0">
                <a:solidFill>
                  <a:srgbClr val="000099"/>
                </a:solidFill>
                <a:latin typeface="Times New Roman" pitchFamily="18" charset="0"/>
                <a:ea typeface="標楷體" pitchFamily="65" charset="-120"/>
              </a:rPr>
              <a:t>度</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p>
          <a:p>
            <a:pPr marL="180975" indent="-180975" algn="just" fontAlgn="auto">
              <a:spcBef>
                <a:spcPts val="60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C00000"/>
              </a:solidFill>
              <a:latin typeface="Times New Roman" pitchFamily="18" charset="0"/>
              <a:ea typeface="標楷體" pitchFamily="65" charset="-120"/>
            </a:endParaRPr>
          </a:p>
          <a:p>
            <a:pPr marL="647700" indent="-296863" algn="just"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A.</a:t>
            </a:r>
            <a:r>
              <a:rPr kumimoji="0" lang="zh-TW" altLang="en-US" sz="2000" dirty="0">
                <a:solidFill>
                  <a:srgbClr val="000000"/>
                </a:solidFill>
                <a:latin typeface="Times New Roman" pitchFamily="18" charset="0"/>
                <a:ea typeface="標楷體"/>
                <a:cs typeface="Times New Roman" pitchFamily="18" charset="0"/>
              </a:rPr>
              <a:t>本年度蒐集國內</a:t>
            </a:r>
            <a:r>
              <a:rPr kumimoji="0" lang="en-US" altLang="zh-TW" sz="2000" dirty="0">
                <a:solidFill>
                  <a:srgbClr val="000000"/>
                </a:solidFill>
                <a:latin typeface="Times New Roman" pitchFamily="18" charset="0"/>
                <a:ea typeface="標楷體"/>
                <a:cs typeface="Times New Roman" pitchFamily="18" charset="0"/>
              </a:rPr>
              <a:t>8</a:t>
            </a:r>
            <a:r>
              <a:rPr kumimoji="0" lang="zh-TW" altLang="en-US" sz="2000" dirty="0">
                <a:solidFill>
                  <a:srgbClr val="000000"/>
                </a:solidFill>
                <a:latin typeface="Times New Roman" pitchFamily="18" charset="0"/>
                <a:ea typeface="標楷體"/>
                <a:cs typeface="Times New Roman" pitchFamily="18" charset="0"/>
              </a:rPr>
              <a:t>筆實際運轉之沼氣發電廠實際年發電時數資料，惟考量因設備故障、料源或沼氣量不足，併或其他多元利用等因素致發電量過低，無法反映實際運轉情況，為引導高效率機組於市場使用，建議應參考經濟部「沼氣發電系統推廣計畫補助作業要點」第四點規範月容量因數達</a:t>
            </a:r>
            <a:r>
              <a:rPr kumimoji="0" lang="en-US" altLang="zh-TW" sz="2000" dirty="0">
                <a:solidFill>
                  <a:srgbClr val="000000"/>
                </a:solidFill>
                <a:latin typeface="Times New Roman" pitchFamily="18" charset="0"/>
                <a:ea typeface="標楷體"/>
                <a:cs typeface="Times New Roman" pitchFamily="18" charset="0"/>
              </a:rPr>
              <a:t>75%(</a:t>
            </a:r>
            <a:r>
              <a:rPr kumimoji="0" lang="zh-TW" altLang="en-US" sz="2000" dirty="0">
                <a:solidFill>
                  <a:srgbClr val="000000"/>
                </a:solidFill>
                <a:latin typeface="Times New Roman" pitchFamily="18" charset="0"/>
                <a:ea typeface="標楷體"/>
                <a:cs typeface="Times New Roman" pitchFamily="18" charset="0"/>
              </a:rPr>
              <a:t>年運轉時數為</a:t>
            </a:r>
            <a:r>
              <a:rPr kumimoji="0" lang="en-US" altLang="zh-TW" sz="2000" dirty="0">
                <a:solidFill>
                  <a:srgbClr val="000000"/>
                </a:solidFill>
                <a:latin typeface="Times New Roman" pitchFamily="18" charset="0"/>
                <a:ea typeface="標楷體"/>
                <a:cs typeface="Times New Roman" pitchFamily="18" charset="0"/>
              </a:rPr>
              <a:t>6,570</a:t>
            </a:r>
            <a:r>
              <a:rPr kumimoji="0" lang="zh-TW" altLang="en-US" sz="2000" dirty="0">
                <a:solidFill>
                  <a:srgbClr val="000000"/>
                </a:solidFill>
                <a:latin typeface="Times New Roman" pitchFamily="18" charset="0"/>
                <a:ea typeface="標楷體"/>
                <a:cs typeface="Times New Roman" pitchFamily="18" charset="0"/>
              </a:rPr>
              <a:t>度</a:t>
            </a:r>
            <a:r>
              <a:rPr kumimoji="0" lang="en-US" altLang="zh-TW" sz="2000" dirty="0">
                <a:solidFill>
                  <a:srgbClr val="000000"/>
                </a:solidFill>
                <a:latin typeface="Times New Roman" pitchFamily="18" charset="0"/>
                <a:ea typeface="標楷體"/>
                <a:cs typeface="Times New Roman" pitchFamily="18" charset="0"/>
              </a:rPr>
              <a:t>/</a:t>
            </a:r>
            <a:r>
              <a:rPr kumimoji="0" lang="zh-TW" altLang="en-US" sz="2000" dirty="0">
                <a:solidFill>
                  <a:srgbClr val="000000"/>
                </a:solidFill>
                <a:latin typeface="Times New Roman" pitchFamily="18" charset="0"/>
                <a:ea typeface="標楷體"/>
                <a:cs typeface="Times New Roman" pitchFamily="18" charset="0"/>
              </a:rPr>
              <a:t>瓩</a:t>
            </a:r>
            <a:r>
              <a:rPr kumimoji="0" lang="en-US" altLang="zh-TW" sz="2000" dirty="0">
                <a:solidFill>
                  <a:srgbClr val="000000"/>
                </a:solidFill>
                <a:latin typeface="Times New Roman" pitchFamily="18" charset="0"/>
                <a:ea typeface="標楷體"/>
                <a:cs typeface="Times New Roman" pitchFamily="18" charset="0"/>
              </a:rPr>
              <a:t>)</a:t>
            </a:r>
            <a:r>
              <a:rPr kumimoji="0" lang="zh-TW" altLang="en-US" sz="2000" dirty="0">
                <a:solidFill>
                  <a:srgbClr val="000000"/>
                </a:solidFill>
                <a:latin typeface="Times New Roman" pitchFamily="18" charset="0"/>
                <a:ea typeface="標楷體"/>
                <a:cs typeface="Times New Roman" pitchFamily="18" charset="0"/>
              </a:rPr>
              <a:t>以上之要求作為標竿值。</a:t>
            </a:r>
            <a:endParaRPr kumimoji="0" lang="en-US" altLang="zh-TW" sz="2000" dirty="0">
              <a:solidFill>
                <a:srgbClr val="000000"/>
              </a:solidFill>
              <a:latin typeface="Times New Roman" pitchFamily="18" charset="0"/>
              <a:ea typeface="標楷體"/>
              <a:cs typeface="Times New Roman" pitchFamily="18" charset="0"/>
            </a:endParaRPr>
          </a:p>
          <a:p>
            <a:pPr marL="647700" indent="-296863" algn="just"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B.</a:t>
            </a:r>
            <a:r>
              <a:rPr kumimoji="0" lang="zh-TW" altLang="en-US" sz="2000" dirty="0">
                <a:solidFill>
                  <a:srgbClr val="000000"/>
                </a:solidFill>
                <a:latin typeface="Times New Roman" pitchFamily="18" charset="0"/>
                <a:ea typeface="標楷體"/>
                <a:cs typeface="Times New Roman" pitchFamily="18" charset="0"/>
              </a:rPr>
              <a:t>為鼓勵業者投資，提升國內生質能沼氣發電設置誘因，故原則同意</a:t>
            </a:r>
            <a:r>
              <a:rPr kumimoji="0" lang="en-US" altLang="zh-TW" sz="2000" dirty="0">
                <a:solidFill>
                  <a:srgbClr val="000000"/>
                </a:solidFill>
                <a:latin typeface="Times New Roman" pitchFamily="18" charset="0"/>
                <a:ea typeface="標楷體"/>
                <a:cs typeface="Times New Roman" pitchFamily="18" charset="0"/>
              </a:rPr>
              <a:t>107</a:t>
            </a:r>
            <a:r>
              <a:rPr kumimoji="0" lang="zh-TW" altLang="en-US" sz="2000" dirty="0">
                <a:solidFill>
                  <a:srgbClr val="000000"/>
                </a:solidFill>
                <a:latin typeface="Times New Roman" pitchFamily="18" charset="0"/>
                <a:ea typeface="標楷體"/>
                <a:cs typeface="Times New Roman" pitchFamily="18" charset="0"/>
              </a:rPr>
              <a:t>年度生質能有厭氧消化設備年售電量援用</a:t>
            </a:r>
            <a:r>
              <a:rPr kumimoji="0" lang="en-US" altLang="zh-TW" sz="2000" dirty="0">
                <a:solidFill>
                  <a:srgbClr val="000000"/>
                </a:solidFill>
                <a:latin typeface="Times New Roman" pitchFamily="18" charset="0"/>
                <a:ea typeface="標楷體"/>
                <a:cs typeface="Times New Roman" pitchFamily="18" charset="0"/>
              </a:rPr>
              <a:t>106</a:t>
            </a:r>
            <a:r>
              <a:rPr kumimoji="0" lang="zh-TW" altLang="en-US" sz="2000" dirty="0">
                <a:solidFill>
                  <a:srgbClr val="000000"/>
                </a:solidFill>
                <a:latin typeface="Times New Roman" pitchFamily="18" charset="0"/>
                <a:ea typeface="標楷體"/>
                <a:cs typeface="Times New Roman" pitchFamily="18" charset="0"/>
              </a:rPr>
              <a:t>年度水準，即為</a:t>
            </a:r>
            <a:r>
              <a:rPr kumimoji="0" lang="en-US" altLang="zh-TW" sz="2000" u="sng" dirty="0">
                <a:solidFill>
                  <a:srgbClr val="FF0000"/>
                </a:solidFill>
                <a:latin typeface="Times New Roman" pitchFamily="18" charset="0"/>
                <a:ea typeface="標楷體"/>
                <a:cs typeface="Times New Roman" pitchFamily="18" charset="0"/>
              </a:rPr>
              <a:t>6,450</a:t>
            </a:r>
            <a:r>
              <a:rPr kumimoji="0" lang="zh-TW" altLang="en-US" sz="2000" u="sng" dirty="0">
                <a:solidFill>
                  <a:srgbClr val="FF0000"/>
                </a:solidFill>
                <a:latin typeface="Times New Roman" pitchFamily="18" charset="0"/>
                <a:ea typeface="標楷體"/>
                <a:cs typeface="Times New Roman" pitchFamily="18" charset="0"/>
              </a:rPr>
              <a:t>度</a:t>
            </a:r>
            <a:r>
              <a:rPr kumimoji="0" lang="en-US" altLang="zh-TW" sz="2000" u="sng" dirty="0">
                <a:solidFill>
                  <a:srgbClr val="FF0000"/>
                </a:solidFill>
                <a:latin typeface="Times New Roman" pitchFamily="18" charset="0"/>
                <a:ea typeface="標楷體"/>
                <a:cs typeface="Times New Roman" pitchFamily="18" charset="0"/>
              </a:rPr>
              <a:t>/</a:t>
            </a:r>
            <a:r>
              <a:rPr kumimoji="0" lang="zh-TW" altLang="en-US" sz="2000" u="sng" dirty="0">
                <a:solidFill>
                  <a:srgbClr val="FF0000"/>
                </a:solidFill>
                <a:latin typeface="Times New Roman" pitchFamily="18" charset="0"/>
                <a:ea typeface="標楷體"/>
                <a:cs typeface="Times New Roman" pitchFamily="18" charset="0"/>
              </a:rPr>
              <a:t>瓩</a:t>
            </a:r>
            <a:r>
              <a:rPr kumimoji="0" lang="zh-TW" altLang="en-US" sz="2000" dirty="0">
                <a:solidFill>
                  <a:srgbClr val="000000"/>
                </a:solidFill>
                <a:latin typeface="Times New Roman" pitchFamily="18" charset="0"/>
                <a:ea typeface="標楷體"/>
                <a:cs typeface="Times New Roman" pitchFamily="18" charset="0"/>
              </a:rPr>
              <a:t>。</a:t>
            </a:r>
            <a:endParaRPr kumimoji="0" lang="en-US" altLang="zh-TW" sz="2000" dirty="0">
              <a:solidFill>
                <a:srgbClr val="000000"/>
              </a:solidFill>
              <a:latin typeface="Times New Roman" pitchFamily="18" charset="0"/>
              <a:ea typeface="標楷體"/>
              <a:cs typeface="Times New Roman" pitchFamily="18" charset="0"/>
            </a:endParaRPr>
          </a:p>
        </p:txBody>
      </p:sp>
      <p:sp>
        <p:nvSpPr>
          <p:cNvPr id="10"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28</a:t>
            </a:fld>
            <a:endParaRPr lang="en-US" altLang="zh-TW" sz="1400" b="0" dirty="0">
              <a:solidFill>
                <a:srgbClr val="000000"/>
              </a:solidFill>
            </a:endParaRPr>
          </a:p>
        </p:txBody>
      </p:sp>
      <p:sp>
        <p:nvSpPr>
          <p:cNvPr id="6"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2567324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sz="half" idx="4294967295"/>
          </p:nvPr>
        </p:nvSpPr>
        <p:spPr>
          <a:xfrm>
            <a:off x="179388" y="1196975"/>
            <a:ext cx="8778875" cy="5268913"/>
          </a:xfrm>
        </p:spPr>
        <p:txBody>
          <a:bodyPr/>
          <a:lstStyle/>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2800" b="1" dirty="0">
              <a:solidFill>
                <a:srgbClr val="000099"/>
              </a:solidFill>
              <a:latin typeface="Times New Roman" pitchFamily="18" charset="0"/>
            </a:endParaRPr>
          </a:p>
          <a:p>
            <a:pPr marL="627063" indent="-625475">
              <a:lnSpc>
                <a:spcPct val="120000"/>
              </a:lnSpc>
              <a:spcBef>
                <a:spcPct val="35000"/>
              </a:spcBef>
              <a:buFontTx/>
              <a:buNone/>
            </a:pPr>
            <a:endParaRPr kumimoji="0" lang="en-US" altLang="zh-TW" sz="1800" b="1" dirty="0">
              <a:solidFill>
                <a:srgbClr val="000099"/>
              </a:solidFill>
              <a:latin typeface="Times New Roman" pitchFamily="18" charset="0"/>
            </a:endParaRPr>
          </a:p>
        </p:txBody>
      </p:sp>
      <p:sp>
        <p:nvSpPr>
          <p:cNvPr id="8195" name="Rectangle 4"/>
          <p:cNvSpPr>
            <a:spLocks noChangeArrowheads="1"/>
          </p:cNvSpPr>
          <p:nvPr/>
        </p:nvSpPr>
        <p:spPr bwMode="auto">
          <a:xfrm>
            <a:off x="163513" y="561975"/>
            <a:ext cx="8872537" cy="1282700"/>
          </a:xfrm>
          <a:prstGeom prst="rect">
            <a:avLst/>
          </a:prstGeom>
          <a:noFill/>
          <a:ln w="9525">
            <a:noFill/>
            <a:miter lim="800000"/>
            <a:headEnd/>
            <a:tailEnd/>
          </a:ln>
        </p:spPr>
        <p:txBody>
          <a:bodyPr>
            <a:spAutoFit/>
          </a:bodyPr>
          <a:lstStyle/>
          <a:p>
            <a:pPr marL="342900" indent="-342900">
              <a:defRPr/>
            </a:pPr>
            <a:r>
              <a:rPr lang="zh-TW" altLang="en-US" sz="2400" dirty="0">
                <a:solidFill>
                  <a:srgbClr val="002060"/>
                </a:solidFill>
                <a:latin typeface="Times New Roman" pitchFamily="18" charset="0"/>
                <a:ea typeface="標楷體" pitchFamily="65" charset="-120"/>
                <a:cs typeface="Times New Roman" pitchFamily="18" charset="0"/>
              </a:rPr>
              <a:t>一、公式說明</a:t>
            </a:r>
          </a:p>
          <a:p>
            <a:pPr>
              <a:defRPr/>
            </a:pPr>
            <a:r>
              <a:rPr lang="zh-TW" altLang="en-US" sz="2600" dirty="0">
                <a:solidFill>
                  <a:srgbClr val="0000CC"/>
                </a:solidFill>
                <a:latin typeface="Times New Roman" pitchFamily="18" charset="0"/>
                <a:ea typeface="標楷體" pitchFamily="65" charset="-120"/>
                <a:cs typeface="Times New Roman" pitchFamily="18" charset="0"/>
              </a:rPr>
              <a:t>依</a:t>
            </a:r>
            <a:r>
              <a:rPr lang="en-US" altLang="zh-TW" sz="2600" dirty="0">
                <a:solidFill>
                  <a:srgbClr val="0000CC"/>
                </a:solidFill>
                <a:latin typeface="Times New Roman" pitchFamily="18" charset="0"/>
                <a:ea typeface="標楷體" pitchFamily="65" charset="-120"/>
                <a:cs typeface="Times New Roman" pitchFamily="18" charset="0"/>
              </a:rPr>
              <a:t>107</a:t>
            </a:r>
            <a:r>
              <a:rPr lang="zh-TW" altLang="en-US" sz="2600" dirty="0">
                <a:solidFill>
                  <a:srgbClr val="0000CC"/>
                </a:solidFill>
                <a:latin typeface="Times New Roman" pitchFamily="18" charset="0"/>
                <a:ea typeface="標楷體" pitchFamily="65" charset="-120"/>
                <a:cs typeface="Times New Roman" pitchFamily="18" charset="0"/>
              </a:rPr>
              <a:t>年度再生能源電能躉購費率審定會會議結論，電能躉購費率計算公式如下：</a:t>
            </a:r>
            <a:endParaRPr kumimoji="0" lang="zh-TW" altLang="en-US" sz="2600" dirty="0">
              <a:solidFill>
                <a:srgbClr val="0000CC"/>
              </a:solidFill>
              <a:latin typeface="Times New Roman" pitchFamily="18" charset="0"/>
              <a:ea typeface="標楷體" pitchFamily="65" charset="-120"/>
              <a:cs typeface="Times New Roman" pitchFamily="18" charset="0"/>
            </a:endParaRPr>
          </a:p>
        </p:txBody>
      </p:sp>
      <p:sp>
        <p:nvSpPr>
          <p:cNvPr id="16"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06063B5A-1E5A-46AC-A512-DF68AB4368D4}" type="slidenum">
              <a:rPr lang="en-US" altLang="zh-TW" sz="1400" b="0">
                <a:solidFill>
                  <a:srgbClr val="000000"/>
                </a:solidFill>
                <a:latin typeface="Arial" charset="0"/>
              </a:rPr>
              <a:pPr algn="r" eaLnBrk="1" hangingPunct="1"/>
              <a:t>2</a:t>
            </a:fld>
            <a:endParaRPr lang="en-US" altLang="zh-TW" sz="1400" b="0">
              <a:solidFill>
                <a:srgbClr val="000000"/>
              </a:solidFill>
              <a:latin typeface="Arial" charset="0"/>
            </a:endParaRPr>
          </a:p>
        </p:txBody>
      </p:sp>
      <p:grpSp>
        <p:nvGrpSpPr>
          <p:cNvPr id="17" name="Group 6"/>
          <p:cNvGrpSpPr>
            <a:grpSpLocks/>
          </p:cNvGrpSpPr>
          <p:nvPr/>
        </p:nvGrpSpPr>
        <p:grpSpPr bwMode="auto">
          <a:xfrm>
            <a:off x="179388" y="2031008"/>
            <a:ext cx="8820150" cy="3939476"/>
            <a:chOff x="158" y="1797"/>
            <a:chExt cx="5534" cy="1930"/>
          </a:xfrm>
        </p:grpSpPr>
        <p:sp>
          <p:nvSpPr>
            <p:cNvPr id="18" name="Text Box 6"/>
            <p:cNvSpPr txBox="1">
              <a:spLocks noChangeArrowheads="1"/>
            </p:cNvSpPr>
            <p:nvPr/>
          </p:nvSpPr>
          <p:spPr bwMode="auto">
            <a:xfrm>
              <a:off x="1134" y="1797"/>
              <a:ext cx="3929" cy="211"/>
            </a:xfrm>
            <a:prstGeom prst="rect">
              <a:avLst/>
            </a:prstGeom>
            <a:noFill/>
            <a:ln w="9525">
              <a:noFill/>
              <a:miter lim="800000"/>
              <a:headEnd/>
              <a:tailEnd/>
            </a:ln>
          </p:spPr>
          <p:txBody>
            <a:bodyPr>
              <a:spAutoFit/>
            </a:bodyPr>
            <a:lstStyle/>
            <a:p>
              <a:pPr>
                <a:spcBef>
                  <a:spcPct val="50000"/>
                </a:spcBef>
              </a:pPr>
              <a:r>
                <a:rPr lang="zh-TW" altLang="en-US" sz="2200" dirty="0">
                  <a:solidFill>
                    <a:srgbClr val="000000"/>
                  </a:solidFill>
                  <a:latin typeface="Times New Roman" pitchFamily="18" charset="0"/>
                  <a:ea typeface="標楷體" pitchFamily="65" charset="-120"/>
                </a:rPr>
                <a:t>期初設置成本 </a:t>
              </a:r>
              <a:r>
                <a:rPr lang="zh-TW"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資本還原因子 </a:t>
              </a:r>
              <a:r>
                <a:rPr lang="en-US"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年運轉維護費</a:t>
              </a:r>
            </a:p>
          </p:txBody>
        </p:sp>
        <p:sp>
          <p:nvSpPr>
            <p:cNvPr id="19" name="Text Box 3"/>
            <p:cNvSpPr txBox="1">
              <a:spLocks noChangeArrowheads="1"/>
            </p:cNvSpPr>
            <p:nvPr/>
          </p:nvSpPr>
          <p:spPr bwMode="auto">
            <a:xfrm>
              <a:off x="215" y="1959"/>
              <a:ext cx="1050"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躉購費率</a:t>
              </a:r>
              <a:r>
                <a:rPr lang="en-US" altLang="zh-TW" sz="2200">
                  <a:solidFill>
                    <a:srgbClr val="000000"/>
                  </a:solidFill>
                  <a:latin typeface="Times New Roman" pitchFamily="18" charset="0"/>
                  <a:ea typeface="標楷體" pitchFamily="65" charset="-120"/>
                </a:rPr>
                <a:t>=</a:t>
              </a:r>
            </a:p>
          </p:txBody>
        </p:sp>
        <p:sp>
          <p:nvSpPr>
            <p:cNvPr id="20" name="Line 4"/>
            <p:cNvSpPr>
              <a:spLocks noChangeShapeType="1"/>
            </p:cNvSpPr>
            <p:nvPr/>
          </p:nvSpPr>
          <p:spPr bwMode="auto">
            <a:xfrm>
              <a:off x="1189" y="2138"/>
              <a:ext cx="3434" cy="0"/>
            </a:xfrm>
            <a:prstGeom prst="line">
              <a:avLst/>
            </a:prstGeom>
            <a:noFill/>
            <a:ln w="19050">
              <a:solidFill>
                <a:schemeClr val="tx1"/>
              </a:solidFill>
              <a:round/>
              <a:headEnd/>
              <a:tailEnd/>
            </a:ln>
          </p:spPr>
          <p:txBody>
            <a:bodyPr/>
            <a:lstStyle/>
            <a:p>
              <a:endParaRPr lang="zh-TW" altLang="en-US" sz="1800" baseline="-25000">
                <a:solidFill>
                  <a:srgbClr val="000000"/>
                </a:solidFill>
                <a:latin typeface="Arial" charset="0"/>
                <a:ea typeface="新細明體" charset="-120"/>
              </a:endParaRPr>
            </a:p>
          </p:txBody>
        </p:sp>
        <p:sp>
          <p:nvSpPr>
            <p:cNvPr id="21" name="Text Box 5"/>
            <p:cNvSpPr txBox="1">
              <a:spLocks noChangeArrowheads="1"/>
            </p:cNvSpPr>
            <p:nvPr/>
          </p:nvSpPr>
          <p:spPr bwMode="auto">
            <a:xfrm>
              <a:off x="1109" y="2166"/>
              <a:ext cx="3260" cy="211"/>
            </a:xfrm>
            <a:prstGeom prst="rect">
              <a:avLst/>
            </a:prstGeom>
            <a:noFill/>
            <a:ln w="9525">
              <a:noFill/>
              <a:miter lim="800000"/>
              <a:headEnd/>
              <a:tailEnd/>
            </a:ln>
          </p:spPr>
          <p:txBody>
            <a:bodyPr>
              <a:spAutoFit/>
            </a:bodyPr>
            <a:lstStyle/>
            <a:p>
              <a:pPr algn="ctr">
                <a:spcBef>
                  <a:spcPct val="50000"/>
                </a:spcBef>
              </a:pPr>
              <a:r>
                <a:rPr lang="zh-TW" altLang="en-US" sz="2200" dirty="0">
                  <a:solidFill>
                    <a:srgbClr val="000000"/>
                  </a:solidFill>
                  <a:latin typeface="Times New Roman" pitchFamily="18" charset="0"/>
                  <a:ea typeface="標楷體" pitchFamily="65" charset="-120"/>
                </a:rPr>
                <a:t>年售電量</a:t>
              </a:r>
            </a:p>
          </p:txBody>
        </p:sp>
        <p:sp>
          <p:nvSpPr>
            <p:cNvPr id="22" name="Text Box 7"/>
            <p:cNvSpPr txBox="1">
              <a:spLocks noChangeArrowheads="1"/>
            </p:cNvSpPr>
            <p:nvPr/>
          </p:nvSpPr>
          <p:spPr bwMode="auto">
            <a:xfrm>
              <a:off x="203" y="2801"/>
              <a:ext cx="1496"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資本還原因子</a:t>
              </a:r>
              <a:r>
                <a:rPr lang="en-US" altLang="zh-TW" sz="2200">
                  <a:solidFill>
                    <a:srgbClr val="000000"/>
                  </a:solidFill>
                  <a:latin typeface="Times New Roman" pitchFamily="18" charset="0"/>
                  <a:ea typeface="標楷體" pitchFamily="65" charset="-120"/>
                </a:rPr>
                <a:t>=</a:t>
              </a:r>
            </a:p>
          </p:txBody>
        </p:sp>
        <p:sp>
          <p:nvSpPr>
            <p:cNvPr id="23" name="Text Box 8"/>
            <p:cNvSpPr txBox="1">
              <a:spLocks noChangeArrowheads="1"/>
            </p:cNvSpPr>
            <p:nvPr/>
          </p:nvSpPr>
          <p:spPr bwMode="auto">
            <a:xfrm>
              <a:off x="1473" y="3033"/>
              <a:ext cx="2994" cy="211"/>
            </a:xfrm>
            <a:prstGeom prst="rect">
              <a:avLst/>
            </a:prstGeom>
            <a:noFill/>
            <a:ln w="9525">
              <a:noFill/>
              <a:miter lim="800000"/>
              <a:headEnd/>
              <a:tailEnd/>
            </a:ln>
          </p:spPr>
          <p:txBody>
            <a:bodyPr>
              <a:spAutoFit/>
            </a:bodyPr>
            <a:lstStyle/>
            <a:p>
              <a:pPr algn="ctr">
                <a:spcBef>
                  <a:spcPct val="50000"/>
                </a:spcBef>
              </a:pPr>
              <a:r>
                <a:rPr lang="en-US" altLang="zh-TW" sz="2200">
                  <a:solidFill>
                    <a:srgbClr val="000000"/>
                  </a:solidFill>
                  <a:latin typeface="Times New Roman" pitchFamily="18" charset="0"/>
                  <a:ea typeface="標楷體" pitchFamily="65" charset="-120"/>
                </a:rPr>
                <a:t>(1+</a:t>
              </a:r>
              <a:r>
                <a:rPr lang="zh-TW" altLang="en-US" sz="2200">
                  <a:solidFill>
                    <a:srgbClr val="000000"/>
                  </a:solidFill>
                  <a:latin typeface="Times New Roman" pitchFamily="18" charset="0"/>
                  <a:ea typeface="標楷體" pitchFamily="65" charset="-120"/>
                </a:rPr>
                <a:t>平均資金成本率</a:t>
              </a:r>
              <a:r>
                <a:rPr lang="en-US" altLang="zh-TW" sz="2200">
                  <a:solidFill>
                    <a:srgbClr val="000000"/>
                  </a:solidFill>
                  <a:latin typeface="Times New Roman" pitchFamily="18" charset="0"/>
                  <a:ea typeface="標楷體" pitchFamily="65" charset="-120"/>
                </a:rPr>
                <a:t>)</a:t>
              </a:r>
              <a:r>
                <a:rPr lang="zh-TW" altLang="en-US" sz="2200" baseline="70000">
                  <a:solidFill>
                    <a:srgbClr val="000000"/>
                  </a:solidFill>
                  <a:latin typeface="Times New Roman" pitchFamily="18" charset="0"/>
                  <a:ea typeface="標楷體" pitchFamily="65" charset="-120"/>
                </a:rPr>
                <a:t>躉購期間</a:t>
              </a:r>
              <a:r>
                <a:rPr lang="en-US" altLang="zh-TW" sz="2200">
                  <a:solidFill>
                    <a:srgbClr val="000000"/>
                  </a:solidFill>
                  <a:latin typeface="Times New Roman" pitchFamily="18" charset="0"/>
                  <a:ea typeface="標楷體" pitchFamily="65" charset="-120"/>
                </a:rPr>
                <a:t>-1</a:t>
              </a:r>
            </a:p>
          </p:txBody>
        </p:sp>
        <p:sp>
          <p:nvSpPr>
            <p:cNvPr id="24" name="Text Box 9"/>
            <p:cNvSpPr txBox="1">
              <a:spLocks noChangeArrowheads="1"/>
            </p:cNvSpPr>
            <p:nvPr/>
          </p:nvSpPr>
          <p:spPr bwMode="auto">
            <a:xfrm>
              <a:off x="1564" y="2568"/>
              <a:ext cx="3810" cy="211"/>
            </a:xfrm>
            <a:prstGeom prst="rect">
              <a:avLst/>
            </a:prstGeom>
            <a:noFill/>
            <a:ln w="9525">
              <a:noFill/>
              <a:miter lim="800000"/>
              <a:headEnd/>
              <a:tailEnd/>
            </a:ln>
          </p:spPr>
          <p:txBody>
            <a:bodyPr>
              <a:spAutoFit/>
            </a:bodyPr>
            <a:lstStyle/>
            <a:p>
              <a:pPr>
                <a:spcBef>
                  <a:spcPct val="50000"/>
                </a:spcBef>
              </a:pPr>
              <a:r>
                <a:rPr lang="zh-TW" altLang="en-US" sz="2200">
                  <a:solidFill>
                    <a:srgbClr val="000000"/>
                  </a:solidFill>
                  <a:latin typeface="Times New Roman" pitchFamily="18" charset="0"/>
                  <a:ea typeface="標楷體" pitchFamily="65" charset="-120"/>
                </a:rPr>
                <a:t>平均資金成本率 </a:t>
              </a:r>
              <a:r>
                <a:rPr lang="zh-TW" altLang="zh-TW" sz="2200">
                  <a:solidFill>
                    <a:srgbClr val="000000"/>
                  </a:solidFill>
                  <a:latin typeface="Times New Roman" pitchFamily="18" charset="0"/>
                  <a:ea typeface="標楷體" pitchFamily="65" charset="-120"/>
                </a:rPr>
                <a:t>×</a:t>
              </a:r>
              <a:r>
                <a:rPr lang="en-US" altLang="zh-TW" sz="2200">
                  <a:solidFill>
                    <a:srgbClr val="000000"/>
                  </a:solidFill>
                  <a:latin typeface="Times New Roman" pitchFamily="18" charset="0"/>
                  <a:ea typeface="標楷體" pitchFamily="65" charset="-120"/>
                </a:rPr>
                <a:t>  (1+</a:t>
              </a:r>
              <a:r>
                <a:rPr lang="zh-TW" altLang="en-US" sz="2200">
                  <a:solidFill>
                    <a:srgbClr val="000000"/>
                  </a:solidFill>
                  <a:latin typeface="Times New Roman" pitchFamily="18" charset="0"/>
                  <a:ea typeface="標楷體" pitchFamily="65" charset="-120"/>
                </a:rPr>
                <a:t>平均資金成本率</a:t>
              </a:r>
              <a:r>
                <a:rPr lang="en-US" altLang="zh-TW" sz="2200">
                  <a:solidFill>
                    <a:srgbClr val="000000"/>
                  </a:solidFill>
                  <a:latin typeface="Times New Roman" pitchFamily="18" charset="0"/>
                  <a:ea typeface="標楷體" pitchFamily="65" charset="-120"/>
                </a:rPr>
                <a:t>)</a:t>
              </a:r>
              <a:r>
                <a:rPr lang="zh-TW" altLang="en-US" sz="2200" baseline="70000">
                  <a:solidFill>
                    <a:srgbClr val="000000"/>
                  </a:solidFill>
                  <a:latin typeface="Times New Roman" pitchFamily="18" charset="0"/>
                  <a:ea typeface="標楷體" pitchFamily="65" charset="-120"/>
                </a:rPr>
                <a:t>躉購期間</a:t>
              </a:r>
            </a:p>
          </p:txBody>
        </p:sp>
        <p:sp>
          <p:nvSpPr>
            <p:cNvPr id="25" name="Line 10"/>
            <p:cNvSpPr>
              <a:spLocks noChangeShapeType="1"/>
            </p:cNvSpPr>
            <p:nvPr/>
          </p:nvSpPr>
          <p:spPr bwMode="auto">
            <a:xfrm>
              <a:off x="1519" y="2931"/>
              <a:ext cx="3673" cy="18"/>
            </a:xfrm>
            <a:prstGeom prst="line">
              <a:avLst/>
            </a:prstGeom>
            <a:noFill/>
            <a:ln w="19050">
              <a:solidFill>
                <a:schemeClr val="tx1"/>
              </a:solidFill>
              <a:round/>
              <a:headEnd/>
              <a:tailEnd/>
            </a:ln>
          </p:spPr>
          <p:txBody>
            <a:bodyPr/>
            <a:lstStyle/>
            <a:p>
              <a:endParaRPr lang="zh-TW" altLang="en-US" sz="1800" baseline="-25000">
                <a:solidFill>
                  <a:srgbClr val="000000"/>
                </a:solidFill>
                <a:latin typeface="Arial" charset="0"/>
                <a:ea typeface="新細明體" charset="-120"/>
              </a:endParaRPr>
            </a:p>
          </p:txBody>
        </p:sp>
        <p:sp>
          <p:nvSpPr>
            <p:cNvPr id="26" name="Text Box 11"/>
            <p:cNvSpPr txBox="1">
              <a:spLocks noChangeArrowheads="1"/>
            </p:cNvSpPr>
            <p:nvPr/>
          </p:nvSpPr>
          <p:spPr bwMode="auto">
            <a:xfrm>
              <a:off x="158" y="3516"/>
              <a:ext cx="5534" cy="211"/>
            </a:xfrm>
            <a:prstGeom prst="rect">
              <a:avLst/>
            </a:prstGeom>
            <a:noFill/>
            <a:ln w="9525">
              <a:noFill/>
              <a:miter lim="800000"/>
              <a:headEnd/>
              <a:tailEnd/>
            </a:ln>
          </p:spPr>
          <p:txBody>
            <a:bodyPr>
              <a:spAutoFit/>
            </a:bodyPr>
            <a:lstStyle/>
            <a:p>
              <a:pPr>
                <a:spcBef>
                  <a:spcPct val="50000"/>
                </a:spcBef>
              </a:pPr>
              <a:r>
                <a:rPr lang="zh-TW" altLang="en-US" sz="2200" dirty="0">
                  <a:solidFill>
                    <a:srgbClr val="000000"/>
                  </a:solidFill>
                  <a:latin typeface="Times New Roman" pitchFamily="18" charset="0"/>
                  <a:ea typeface="標楷體" pitchFamily="65" charset="-120"/>
                </a:rPr>
                <a:t>年運轉維護費</a:t>
              </a:r>
              <a:r>
                <a:rPr lang="en-US" altLang="zh-TW" sz="2200" dirty="0">
                  <a:solidFill>
                    <a:srgbClr val="000000"/>
                  </a:solidFill>
                  <a:latin typeface="Times New Roman" pitchFamily="18" charset="0"/>
                  <a:ea typeface="標楷體" pitchFamily="65" charset="-120"/>
                </a:rPr>
                <a:t>= </a:t>
              </a:r>
              <a:r>
                <a:rPr lang="zh-TW" altLang="en-US" sz="2200" dirty="0">
                  <a:solidFill>
                    <a:srgbClr val="000000"/>
                  </a:solidFill>
                  <a:latin typeface="Times New Roman" pitchFamily="18" charset="0"/>
                  <a:ea typeface="標楷體" pitchFamily="65" charset="-120"/>
                </a:rPr>
                <a:t>期初設置成本 </a:t>
              </a:r>
              <a:r>
                <a:rPr lang="en-US" altLang="en-US" sz="2200" dirty="0">
                  <a:solidFill>
                    <a:srgbClr val="000000"/>
                  </a:solidFill>
                  <a:latin typeface="Times New Roman" pitchFamily="18" charset="0"/>
                  <a:ea typeface="標楷體" pitchFamily="65" charset="-120"/>
                </a:rPr>
                <a:t>×</a:t>
              </a:r>
              <a:r>
                <a:rPr lang="zh-TW" altLang="en-US" sz="2200" dirty="0">
                  <a:solidFill>
                    <a:srgbClr val="000000"/>
                  </a:solidFill>
                  <a:latin typeface="Times New Roman" pitchFamily="18" charset="0"/>
                  <a:ea typeface="標楷體" pitchFamily="65" charset="-120"/>
                </a:rPr>
                <a:t>年運轉維護費占期初設置成本比例</a:t>
              </a:r>
            </a:p>
          </p:txBody>
        </p:sp>
      </p:grpSp>
      <p:sp>
        <p:nvSpPr>
          <p:cNvPr id="27" name="Rectangle 4"/>
          <p:cNvSpPr>
            <a:spLocks noChangeArrowheads="1"/>
          </p:cNvSpPr>
          <p:nvPr/>
        </p:nvSpPr>
        <p:spPr bwMode="auto">
          <a:xfrm>
            <a:off x="1662113" y="0"/>
            <a:ext cx="7345362" cy="620713"/>
          </a:xfrm>
          <a:prstGeom prst="rect">
            <a:avLst/>
          </a:prstGeom>
          <a:noFill/>
          <a:ln w="9525" algn="ctr">
            <a:noFill/>
            <a:miter lim="800000"/>
            <a:headEnd/>
            <a:tailEnd/>
          </a:ln>
        </p:spPr>
        <p:txBody>
          <a:bodyPr/>
          <a:lstStyle/>
          <a:p>
            <a:pPr marL="685800" indent="-685800" algn="ct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年再生能源電能躉購費率計算公式</a:t>
            </a:r>
          </a:p>
        </p:txBody>
      </p:sp>
    </p:spTree>
    <p:extLst>
      <p:ext uri="{BB962C8B-B14F-4D97-AF65-F5344CB8AC3E}">
        <p14:creationId xmlns:p14="http://schemas.microsoft.com/office/powerpoint/2010/main" val="1487884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5"/>
          <p:cNvSpPr txBox="1">
            <a:spLocks noChangeArrowheads="1"/>
          </p:cNvSpPr>
          <p:nvPr/>
        </p:nvSpPr>
        <p:spPr bwMode="auto">
          <a:xfrm>
            <a:off x="251520" y="476672"/>
            <a:ext cx="8611046" cy="4431983"/>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600"/>
              </a:spcAft>
              <a:defRPr/>
            </a:pPr>
            <a:r>
              <a:rPr kumimoji="0" lang="zh-TW" altLang="en-US" sz="2400" dirty="0">
                <a:solidFill>
                  <a:srgbClr val="C00000"/>
                </a:solidFill>
                <a:latin typeface="Times New Roman" pitchFamily="18" charset="0"/>
                <a:ea typeface="標楷體" pitchFamily="65" charset="-120"/>
              </a:rPr>
              <a:t>七、廢棄物發電使用參數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6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lang="zh-TW" altLang="en-US" sz="2400" dirty="0">
                <a:solidFill>
                  <a:srgbClr val="C00000"/>
                </a:solidFill>
                <a:latin typeface="Times New Roman" pitchFamily="18" charset="0"/>
                <a:ea typeface="標楷體" pitchFamily="65" charset="-120"/>
              </a:rPr>
              <a:t>期初設置成本</a:t>
            </a:r>
            <a:endParaRPr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8.02</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spcBef>
                <a:spcPts val="60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8.02</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spcBef>
                <a:spcPts val="600"/>
              </a:spcBef>
              <a:spcAft>
                <a:spcPts val="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647700" indent="-296863" algn="just"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A.</a:t>
            </a:r>
            <a:r>
              <a:rPr kumimoji="0" lang="zh-TW" altLang="en-US" sz="2000" dirty="0">
                <a:solidFill>
                  <a:srgbClr val="000000"/>
                </a:solidFill>
                <a:latin typeface="Times New Roman" pitchFamily="18" charset="0"/>
                <a:ea typeface="標楷體"/>
                <a:cs typeface="Times New Roman" pitchFamily="18" charset="0"/>
              </a:rPr>
              <a:t>本年度國內無新增廢棄物發電期初設置成本資料，依據參數資料參採原則「參數資料因缺乏近年實際案例或資訊不足者，以前期公告費率參酌國際成本變化及費率結構進行調整計算」，援用</a:t>
            </a:r>
            <a:r>
              <a:rPr kumimoji="0" lang="en-US" altLang="zh-TW" sz="2000" dirty="0">
                <a:solidFill>
                  <a:srgbClr val="000000"/>
                </a:solidFill>
                <a:latin typeface="Times New Roman" pitchFamily="18" charset="0"/>
                <a:ea typeface="標楷體"/>
                <a:cs typeface="Times New Roman" pitchFamily="18" charset="0"/>
              </a:rPr>
              <a:t>106</a:t>
            </a:r>
            <a:r>
              <a:rPr kumimoji="0" lang="zh-TW" altLang="en-US" sz="2000" dirty="0">
                <a:solidFill>
                  <a:srgbClr val="000000"/>
                </a:solidFill>
                <a:latin typeface="Times New Roman" pitchFamily="18" charset="0"/>
                <a:ea typeface="標楷體"/>
                <a:cs typeface="Times New Roman" pitchFamily="18" charset="0"/>
              </a:rPr>
              <a:t>年度審定會參採數值。</a:t>
            </a:r>
            <a:endParaRPr kumimoji="0" lang="en-US" altLang="zh-TW" sz="2000" dirty="0">
              <a:solidFill>
                <a:srgbClr val="000000"/>
              </a:solidFill>
              <a:latin typeface="Times New Roman" pitchFamily="18" charset="0"/>
              <a:ea typeface="標楷體"/>
              <a:cs typeface="Times New Roman" pitchFamily="18" charset="0"/>
            </a:endParaRPr>
          </a:p>
          <a:p>
            <a:pPr marL="647700" indent="-296863" algn="just"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B.</a:t>
            </a:r>
            <a:r>
              <a:rPr kumimoji="0" lang="zh-TW" altLang="en-US" sz="2000" dirty="0">
                <a:solidFill>
                  <a:srgbClr val="000000"/>
                </a:solidFill>
                <a:latin typeface="Times New Roman" pitchFamily="18" charset="0"/>
                <a:ea typeface="標楷體"/>
                <a:cs typeface="Times New Roman" pitchFamily="18" charset="0"/>
              </a:rPr>
              <a:t>根據歐盟聯合研究中心及</a:t>
            </a:r>
            <a:r>
              <a:rPr kumimoji="0" lang="en-US" altLang="zh-TW" sz="2000" dirty="0">
                <a:solidFill>
                  <a:srgbClr val="000000"/>
                </a:solidFill>
                <a:latin typeface="Times New Roman" pitchFamily="18" charset="0"/>
                <a:ea typeface="標楷體"/>
                <a:cs typeface="Times New Roman" pitchFamily="18" charset="0"/>
              </a:rPr>
              <a:t>DECC</a:t>
            </a:r>
            <a:r>
              <a:rPr kumimoji="0" lang="zh-TW" altLang="en-US" sz="2000" dirty="0">
                <a:solidFill>
                  <a:srgbClr val="000000"/>
                </a:solidFill>
                <a:latin typeface="Times New Roman" pitchFamily="18" charset="0"/>
                <a:ea typeface="標楷體"/>
                <a:cs typeface="Times New Roman" pitchFamily="18" charset="0"/>
              </a:rPr>
              <a:t>預估廢棄物發電期初設置成本介於</a:t>
            </a:r>
            <a:r>
              <a:rPr kumimoji="0" lang="en-US" altLang="zh-TW" sz="2000" dirty="0">
                <a:solidFill>
                  <a:srgbClr val="000000"/>
                </a:solidFill>
                <a:latin typeface="Times New Roman" pitchFamily="18" charset="0"/>
                <a:ea typeface="標楷體"/>
                <a:cs typeface="Times New Roman" pitchFamily="18" charset="0"/>
              </a:rPr>
              <a:t>0.29~1.09%</a:t>
            </a:r>
            <a:r>
              <a:rPr kumimoji="0" lang="zh-TW" altLang="en-US" sz="2000" dirty="0">
                <a:solidFill>
                  <a:srgbClr val="000000"/>
                </a:solidFill>
                <a:latin typeface="Times New Roman" pitchFamily="18" charset="0"/>
                <a:ea typeface="標楷體"/>
                <a:cs typeface="Times New Roman" pitchFamily="18" charset="0"/>
              </a:rPr>
              <a:t>。惟為鼓勵發展，分組委員建議不依國際趨勢調降，即</a:t>
            </a:r>
            <a:r>
              <a:rPr kumimoji="0" lang="en-US" altLang="zh-TW" sz="2000" dirty="0">
                <a:solidFill>
                  <a:srgbClr val="000000"/>
                </a:solidFill>
                <a:latin typeface="Times New Roman" pitchFamily="18" charset="0"/>
                <a:ea typeface="標楷體"/>
                <a:cs typeface="Times New Roman" pitchFamily="18" charset="0"/>
              </a:rPr>
              <a:t>107</a:t>
            </a:r>
            <a:r>
              <a:rPr kumimoji="0" lang="zh-TW" altLang="en-US" sz="2000" dirty="0">
                <a:solidFill>
                  <a:srgbClr val="000000"/>
                </a:solidFill>
                <a:latin typeface="Times New Roman" pitchFamily="18" charset="0"/>
                <a:ea typeface="標楷體"/>
                <a:cs typeface="Times New Roman" pitchFamily="18" charset="0"/>
              </a:rPr>
              <a:t>年度廢棄物發電期初設置成本援用</a:t>
            </a:r>
            <a:r>
              <a:rPr kumimoji="0" lang="en-US" altLang="zh-TW" sz="2000" dirty="0">
                <a:solidFill>
                  <a:srgbClr val="000000"/>
                </a:solidFill>
                <a:latin typeface="Times New Roman" pitchFamily="18" charset="0"/>
                <a:ea typeface="標楷體"/>
                <a:cs typeface="Times New Roman" pitchFamily="18" charset="0"/>
              </a:rPr>
              <a:t>106</a:t>
            </a:r>
            <a:r>
              <a:rPr kumimoji="0" lang="zh-TW" altLang="en-US" sz="2000" dirty="0">
                <a:solidFill>
                  <a:srgbClr val="000000"/>
                </a:solidFill>
                <a:latin typeface="Times New Roman" pitchFamily="18" charset="0"/>
                <a:ea typeface="標楷體"/>
                <a:cs typeface="Times New Roman" pitchFamily="18" charset="0"/>
              </a:rPr>
              <a:t>年度水準，即為</a:t>
            </a:r>
            <a:r>
              <a:rPr kumimoji="0" lang="en-US" altLang="zh-TW" sz="2000" u="sng" dirty="0">
                <a:solidFill>
                  <a:srgbClr val="FF0000"/>
                </a:solidFill>
                <a:latin typeface="Times New Roman" pitchFamily="18" charset="0"/>
                <a:ea typeface="標楷體"/>
                <a:cs typeface="Times New Roman" pitchFamily="18" charset="0"/>
              </a:rPr>
              <a:t>8.02</a:t>
            </a:r>
            <a:r>
              <a:rPr kumimoji="0" lang="zh-TW" altLang="en-US" sz="2000" u="sng" dirty="0">
                <a:solidFill>
                  <a:srgbClr val="FF0000"/>
                </a:solidFill>
                <a:latin typeface="Times New Roman" pitchFamily="18" charset="0"/>
                <a:ea typeface="標楷體"/>
                <a:cs typeface="Times New Roman" pitchFamily="18" charset="0"/>
              </a:rPr>
              <a:t>萬元</a:t>
            </a:r>
            <a:r>
              <a:rPr kumimoji="0" lang="en-US" altLang="zh-TW" sz="2000" u="sng" dirty="0">
                <a:solidFill>
                  <a:srgbClr val="FF0000"/>
                </a:solidFill>
                <a:latin typeface="Times New Roman" pitchFamily="18" charset="0"/>
                <a:ea typeface="標楷體"/>
                <a:cs typeface="Times New Roman" pitchFamily="18" charset="0"/>
              </a:rPr>
              <a:t>/</a:t>
            </a:r>
            <a:r>
              <a:rPr kumimoji="0" lang="zh-TW" altLang="en-US" sz="2000" u="sng" dirty="0">
                <a:solidFill>
                  <a:srgbClr val="FF0000"/>
                </a:solidFill>
                <a:latin typeface="Times New Roman" pitchFamily="18" charset="0"/>
                <a:ea typeface="標楷體"/>
                <a:cs typeface="Times New Roman" pitchFamily="18" charset="0"/>
              </a:rPr>
              <a:t>瓩</a:t>
            </a:r>
            <a:r>
              <a:rPr kumimoji="0" lang="zh-TW" altLang="en-US" sz="2000" dirty="0">
                <a:solidFill>
                  <a:srgbClr val="000000"/>
                </a:solidFill>
                <a:latin typeface="Times New Roman" pitchFamily="18" charset="0"/>
                <a:ea typeface="標楷體"/>
                <a:cs typeface="Times New Roman" pitchFamily="18" charset="0"/>
              </a:rPr>
              <a:t>。 </a:t>
            </a:r>
            <a:endParaRPr kumimoji="0" lang="en-US" altLang="zh-TW" sz="2000" dirty="0">
              <a:solidFill>
                <a:srgbClr val="000000"/>
              </a:solidFill>
              <a:latin typeface="Times New Roman" pitchFamily="18" charset="0"/>
              <a:ea typeface="標楷體"/>
              <a:cs typeface="Times New Roman" pitchFamily="18" charset="0"/>
            </a:endParaRPr>
          </a:p>
        </p:txBody>
      </p:sp>
      <p:sp>
        <p:nvSpPr>
          <p:cNvPr id="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29</a:t>
            </a:fld>
            <a:endParaRPr lang="en-US" altLang="zh-TW" sz="1400" b="0" dirty="0">
              <a:solidFill>
                <a:srgbClr val="000000"/>
              </a:solidFill>
            </a:endParaRPr>
          </a:p>
        </p:txBody>
      </p:sp>
      <p:sp>
        <p:nvSpPr>
          <p:cNvPr id="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28709315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5"/>
          <p:cNvSpPr txBox="1">
            <a:spLocks noChangeArrowheads="1"/>
          </p:cNvSpPr>
          <p:nvPr/>
        </p:nvSpPr>
        <p:spPr bwMode="auto">
          <a:xfrm>
            <a:off x="280988" y="476672"/>
            <a:ext cx="8569325" cy="5863144"/>
          </a:xfrm>
          <a:prstGeom prst="rect">
            <a:avLst/>
          </a:prstGeom>
          <a:noFill/>
          <a:ln w="9525">
            <a:noFill/>
            <a:miter lim="800000"/>
            <a:headEnd/>
            <a:tailEnd/>
          </a:ln>
        </p:spPr>
        <p:txBody>
          <a:bodyPr>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600"/>
              </a:spcAft>
              <a:defRPr/>
            </a:pPr>
            <a:r>
              <a:rPr kumimoji="0" lang="zh-TW" altLang="en-US" sz="2400" dirty="0">
                <a:solidFill>
                  <a:srgbClr val="C00000"/>
                </a:solidFill>
                <a:latin typeface="Times New Roman" pitchFamily="18" charset="0"/>
                <a:ea typeface="標楷體" pitchFamily="65" charset="-120"/>
              </a:rPr>
              <a:t>七、廢棄物發電使用參數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6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年</a:t>
            </a:r>
            <a:r>
              <a:rPr lang="zh-TW" altLang="en-US" sz="2400" dirty="0">
                <a:solidFill>
                  <a:srgbClr val="CC0000"/>
                </a:solidFill>
                <a:latin typeface="Times New Roman" pitchFamily="18" charset="0"/>
                <a:ea typeface="標楷體" pitchFamily="65" charset="-120"/>
              </a:rPr>
              <a:t>運轉維護費</a:t>
            </a:r>
            <a:endParaRPr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年度審定參數值：占</a:t>
            </a:r>
            <a:r>
              <a:rPr lang="en-US" altLang="zh-TW" sz="2000" dirty="0">
                <a:solidFill>
                  <a:srgbClr val="000099"/>
                </a:solidFill>
                <a:latin typeface="Times New Roman" pitchFamily="18" charset="0"/>
                <a:ea typeface="標楷體" pitchFamily="65" charset="-120"/>
              </a:rPr>
              <a:t>期初設置成本27.57%</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22,111</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spcBef>
                <a:spcPts val="600"/>
              </a:spcBef>
              <a:spcAft>
                <a:spcPts val="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a:t>
            </a:r>
            <a:r>
              <a:rPr lang="en-US" altLang="zh-TW" sz="2000" dirty="0">
                <a:solidFill>
                  <a:srgbClr val="000099"/>
                </a:solidFill>
                <a:latin typeface="Times New Roman" pitchFamily="18" charset="0"/>
                <a:ea typeface="標楷體" pitchFamily="65" charset="-120"/>
              </a:rPr>
              <a:t>期初設置成本26.77%</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21,468</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spcBef>
                <a:spcPts val="600"/>
              </a:spcBef>
              <a:spcAft>
                <a:spcPts val="60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資料蒐集及分析</a:t>
            </a:r>
            <a:endParaRPr lang="en-US" altLang="zh-TW" sz="2000" dirty="0">
              <a:solidFill>
                <a:srgbClr val="000099"/>
              </a:solidFill>
              <a:latin typeface="Times New Roman" pitchFamily="18" charset="0"/>
              <a:ea typeface="標楷體" pitchFamily="65" charset="-120"/>
            </a:endParaRPr>
          </a:p>
          <a:p>
            <a:pPr marL="536575" indent="-357188" algn="just" eaLnBrk="0"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(1)</a:t>
            </a:r>
            <a:r>
              <a:rPr lang="zh-TW" altLang="en-US" sz="2000" dirty="0">
                <a:solidFill>
                  <a:srgbClr val="000000"/>
                </a:solidFill>
                <a:latin typeface="Times New Roman" pitchFamily="18" charset="0"/>
                <a:ea typeface="標楷體" pitchFamily="65" charset="-120"/>
              </a:rPr>
              <a:t>年運轉維護費係由「操作維護費」與「燃料成本」組成，說明如下：</a:t>
            </a:r>
            <a:endParaRPr lang="en-US" altLang="zh-TW" sz="2000" dirty="0">
              <a:solidFill>
                <a:srgbClr val="000000"/>
              </a:solidFill>
              <a:latin typeface="Times New Roman" pitchFamily="18" charset="0"/>
              <a:ea typeface="標楷體" pitchFamily="65" charset="-120"/>
            </a:endParaRPr>
          </a:p>
          <a:p>
            <a:pPr marL="804863" indent="-273050" algn="just" eaLnBrk="0"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A.</a:t>
            </a:r>
            <a:r>
              <a:rPr lang="zh-TW" altLang="en-US" sz="2000" dirty="0">
                <a:solidFill>
                  <a:srgbClr val="000000"/>
                </a:solidFill>
                <a:latin typeface="Times New Roman" pitchFamily="18" charset="0"/>
                <a:ea typeface="標楷體" pitchFamily="65" charset="-120"/>
              </a:rPr>
              <a:t>操作維護費係根據行政院環保署</a:t>
            </a:r>
            <a:r>
              <a:rPr lang="en-US" altLang="zh-TW" sz="2000" dirty="0">
                <a:solidFill>
                  <a:srgbClr val="000000"/>
                </a:solidFill>
                <a:latin typeface="Times New Roman" pitchFamily="18" charset="0"/>
                <a:ea typeface="標楷體" pitchFamily="65" charset="-120"/>
              </a:rPr>
              <a:t>101</a:t>
            </a:r>
            <a:r>
              <a:rPr lang="zh-TW" altLang="en-US" sz="2000" dirty="0">
                <a:solidFill>
                  <a:srgbClr val="000000"/>
                </a:solidFill>
                <a:latin typeface="Times New Roman" pitchFamily="18" charset="0"/>
                <a:ea typeface="標楷體" pitchFamily="65" charset="-120"/>
              </a:rPr>
              <a:t>年</a:t>
            </a:r>
            <a:r>
              <a:rPr lang="en-US" altLang="zh-TW" sz="2000" dirty="0">
                <a:solidFill>
                  <a:srgbClr val="000000"/>
                </a:solidFill>
                <a:latin typeface="Times New Roman" pitchFamily="18" charset="0"/>
                <a:ea typeface="標楷體" pitchFamily="65" charset="-120"/>
              </a:rPr>
              <a:t>4</a:t>
            </a:r>
            <a:r>
              <a:rPr lang="zh-TW" altLang="en-US" sz="2000" dirty="0">
                <a:solidFill>
                  <a:srgbClr val="000000"/>
                </a:solidFill>
                <a:latin typeface="Times New Roman" pitchFamily="18" charset="0"/>
                <a:ea typeface="標楷體" pitchFamily="65" charset="-120"/>
              </a:rPr>
              <a:t>月「垃圾處理政策評估說明書</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定稿</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」中，第一部份「垃圾焚化場轉型為生質能源中心」規劃之「政策方案三</a:t>
            </a:r>
            <a:r>
              <a:rPr lang="en-US" altLang="zh-TW" sz="2000" dirty="0">
                <a:solidFill>
                  <a:srgbClr val="000000"/>
                </a:solidFill>
                <a:latin typeface="Times New Roman" pitchFamily="18" charset="0"/>
                <a:ea typeface="標楷體" pitchFamily="65" charset="-120"/>
              </a:rPr>
              <a:t>—RDF</a:t>
            </a:r>
            <a:r>
              <a:rPr lang="zh-TW" altLang="en-US" sz="2000" dirty="0">
                <a:solidFill>
                  <a:srgbClr val="000000"/>
                </a:solidFill>
                <a:latin typeface="Times New Roman" pitchFamily="18" charset="0"/>
                <a:ea typeface="標楷體" pitchFamily="65" charset="-120"/>
              </a:rPr>
              <a:t>專燒發電案例」所計算，為</a:t>
            </a:r>
            <a:r>
              <a:rPr lang="en-US" altLang="zh-TW" sz="2000" dirty="0">
                <a:solidFill>
                  <a:srgbClr val="000000"/>
                </a:solidFill>
                <a:latin typeface="Times New Roman" pitchFamily="18" charset="0"/>
                <a:ea typeface="標楷體" pitchFamily="65" charset="-120"/>
              </a:rPr>
              <a:t>5,499</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a:t>
            </a:r>
            <a:endParaRPr lang="en-US" altLang="zh-TW" sz="2000" dirty="0">
              <a:solidFill>
                <a:srgbClr val="000000"/>
              </a:solidFill>
              <a:latin typeface="Times New Roman" pitchFamily="18" charset="0"/>
              <a:ea typeface="標楷體" pitchFamily="65" charset="-120"/>
            </a:endParaRPr>
          </a:p>
          <a:p>
            <a:pPr marL="804863" indent="-273050" algn="just" eaLnBrk="0"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B.</a:t>
            </a:r>
            <a:r>
              <a:rPr lang="zh-TW" altLang="en-US" sz="2000" dirty="0">
                <a:solidFill>
                  <a:srgbClr val="000000"/>
                </a:solidFill>
                <a:latin typeface="Times New Roman" pitchFamily="18" charset="0"/>
                <a:ea typeface="標楷體" pitchFamily="65" charset="-120"/>
              </a:rPr>
              <a:t>燃料成本係根據本年度屏東縣</a:t>
            </a:r>
            <a:r>
              <a:rPr lang="en-US" altLang="zh-TW" sz="2000" dirty="0">
                <a:solidFill>
                  <a:srgbClr val="000000"/>
                </a:solidFill>
                <a:latin typeface="Times New Roman" pitchFamily="18" charset="0"/>
                <a:ea typeface="標楷體" pitchFamily="65" charset="-120"/>
              </a:rPr>
              <a:t>A</a:t>
            </a:r>
            <a:r>
              <a:rPr lang="zh-TW" altLang="en-US" sz="2000" dirty="0">
                <a:solidFill>
                  <a:srgbClr val="000000"/>
                </a:solidFill>
                <a:latin typeface="Times New Roman" pitchFamily="18" charset="0"/>
                <a:ea typeface="標楷體" pitchFamily="65" charset="-120"/>
              </a:rPr>
              <a:t>示範廠提供之固態衍生性生質燃料資料所計算，為</a:t>
            </a:r>
            <a:r>
              <a:rPr lang="en-US" altLang="zh-TW" sz="2000" dirty="0">
                <a:solidFill>
                  <a:srgbClr val="000000"/>
                </a:solidFill>
                <a:latin typeface="Times New Roman" pitchFamily="18" charset="0"/>
                <a:ea typeface="標楷體" pitchFamily="65" charset="-120"/>
              </a:rPr>
              <a:t>12,172</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a:t>
            </a:r>
          </a:p>
          <a:p>
            <a:pPr marL="804863" indent="-273050" algn="just" eaLnBrk="0"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C.</a:t>
            </a:r>
            <a:r>
              <a:rPr lang="zh-TW" altLang="en-US" sz="2000" dirty="0">
                <a:solidFill>
                  <a:srgbClr val="000000"/>
                </a:solidFill>
                <a:latin typeface="Times New Roman" pitchFamily="18" charset="0"/>
                <a:ea typeface="標楷體" pitchFamily="65" charset="-120"/>
              </a:rPr>
              <a:t>綜上，將操作維護費與燃料成本加總後，總計為</a:t>
            </a:r>
            <a:r>
              <a:rPr lang="en-US" altLang="zh-TW" sz="2000" dirty="0">
                <a:solidFill>
                  <a:srgbClr val="000000"/>
                </a:solidFill>
                <a:latin typeface="Times New Roman" pitchFamily="18" charset="0"/>
                <a:ea typeface="標楷體" pitchFamily="65" charset="-120"/>
              </a:rPr>
              <a:t>17,671</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瓩，考量物價上漲因素</a:t>
            </a:r>
            <a:r>
              <a:rPr lang="en-US" altLang="zh-TW" sz="2000" dirty="0">
                <a:solidFill>
                  <a:srgbClr val="000000"/>
                </a:solidFill>
                <a:latin typeface="Times New Roman" pitchFamily="18" charset="0"/>
                <a:ea typeface="標楷體" pitchFamily="65" charset="-120"/>
              </a:rPr>
              <a:t>2%</a:t>
            </a:r>
            <a:r>
              <a:rPr lang="zh-TW" altLang="en-US" sz="2000" dirty="0">
                <a:solidFill>
                  <a:srgbClr val="000000"/>
                </a:solidFill>
                <a:latin typeface="Times New Roman" pitchFamily="18" charset="0"/>
                <a:ea typeface="標楷體" pitchFamily="65" charset="-120"/>
              </a:rPr>
              <a:t>，</a:t>
            </a:r>
            <a:r>
              <a:rPr lang="en-US" altLang="zh-TW" sz="2000" dirty="0">
                <a:solidFill>
                  <a:srgbClr val="000000"/>
                </a:solidFill>
                <a:latin typeface="Times New Roman" pitchFamily="18" charset="0"/>
                <a:ea typeface="標楷體" pitchFamily="65" charset="-120"/>
              </a:rPr>
              <a:t>20</a:t>
            </a:r>
            <a:r>
              <a:rPr lang="zh-TW" altLang="en-US" sz="2000" dirty="0">
                <a:solidFill>
                  <a:srgbClr val="000000"/>
                </a:solidFill>
                <a:latin typeface="Times New Roman" pitchFamily="18" charset="0"/>
                <a:ea typeface="標楷體" pitchFamily="65" charset="-120"/>
              </a:rPr>
              <a:t>年均化後之年運轉維護費為</a:t>
            </a:r>
            <a:r>
              <a:rPr lang="en-US" altLang="zh-TW" sz="2000" dirty="0">
                <a:solidFill>
                  <a:srgbClr val="000000"/>
                </a:solidFill>
                <a:latin typeface="Times New Roman" pitchFamily="18" charset="0"/>
                <a:ea typeface="標楷體" pitchFamily="65" charset="-120"/>
              </a:rPr>
              <a:t>21,468</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瓩，占</a:t>
            </a:r>
            <a:r>
              <a:rPr lang="en-US" altLang="zh-TW" sz="2000" dirty="0">
                <a:solidFill>
                  <a:srgbClr val="000000"/>
                </a:solidFill>
                <a:latin typeface="Times New Roman" pitchFamily="18" charset="0"/>
                <a:ea typeface="標楷體" pitchFamily="65" charset="-120"/>
              </a:rPr>
              <a:t>107</a:t>
            </a:r>
            <a:r>
              <a:rPr lang="zh-TW" altLang="en-US" sz="2000" dirty="0">
                <a:solidFill>
                  <a:srgbClr val="000000"/>
                </a:solidFill>
                <a:latin typeface="Times New Roman" pitchFamily="18" charset="0"/>
                <a:ea typeface="標楷體" pitchFamily="65" charset="-120"/>
              </a:rPr>
              <a:t>年度審定會建議之期初設置成本</a:t>
            </a:r>
            <a:r>
              <a:rPr lang="en-US" altLang="zh-TW" sz="2000" dirty="0">
                <a:solidFill>
                  <a:srgbClr val="000000"/>
                </a:solidFill>
                <a:latin typeface="Times New Roman" pitchFamily="18" charset="0"/>
                <a:ea typeface="標楷體" pitchFamily="65" charset="-120"/>
              </a:rPr>
              <a:t>8.02</a:t>
            </a:r>
            <a:r>
              <a:rPr lang="zh-TW" altLang="en-US" sz="2000" dirty="0">
                <a:solidFill>
                  <a:srgbClr val="000000"/>
                </a:solidFill>
                <a:latin typeface="Times New Roman" pitchFamily="18" charset="0"/>
                <a:ea typeface="標楷體" pitchFamily="65" charset="-120"/>
              </a:rPr>
              <a:t>萬元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瓩下之比例為</a:t>
            </a:r>
            <a:r>
              <a:rPr lang="en-US" altLang="zh-TW" sz="2000" dirty="0">
                <a:solidFill>
                  <a:srgbClr val="000000"/>
                </a:solidFill>
                <a:latin typeface="Times New Roman" pitchFamily="18" charset="0"/>
                <a:ea typeface="標楷體" pitchFamily="65" charset="-120"/>
              </a:rPr>
              <a:t>26.77%</a:t>
            </a:r>
            <a:r>
              <a:rPr lang="zh-TW" altLang="en-US" sz="2000" dirty="0">
                <a:solidFill>
                  <a:srgbClr val="000000"/>
                </a:solidFill>
                <a:latin typeface="Times New Roman" pitchFamily="18" charset="0"/>
                <a:ea typeface="標楷體" pitchFamily="65" charset="-120"/>
              </a:rPr>
              <a:t>。</a:t>
            </a:r>
          </a:p>
          <a:p>
            <a:pPr marL="536575" indent="-266700" algn="just" eaLnBrk="0" hangingPunct="0">
              <a:lnSpc>
                <a:spcPct val="110000"/>
              </a:lnSpc>
              <a:spcBef>
                <a:spcPts val="0"/>
              </a:spcBef>
              <a:spcAft>
                <a:spcPts val="0"/>
              </a:spcAft>
              <a:defRPr/>
            </a:pPr>
            <a:r>
              <a:rPr lang="en-US" altLang="zh-TW" sz="2000" dirty="0">
                <a:solidFill>
                  <a:srgbClr val="000000"/>
                </a:solidFill>
                <a:latin typeface="Times New Roman" pitchFamily="18" charset="0"/>
                <a:ea typeface="標楷體" pitchFamily="65" charset="-120"/>
              </a:rPr>
              <a:t>(2)</a:t>
            </a:r>
            <a:r>
              <a:rPr lang="zh-TW" altLang="en-US" sz="2000" dirty="0">
                <a:solidFill>
                  <a:srgbClr val="000000"/>
                </a:solidFill>
                <a:latin typeface="Times New Roman" pitchFamily="18" charset="0"/>
                <a:ea typeface="標楷體" pitchFamily="65" charset="-120"/>
              </a:rPr>
              <a:t>考量為反映國內實際發展現況，故原則同意以國內資料為主，即</a:t>
            </a:r>
            <a:r>
              <a:rPr lang="en-US" altLang="zh-TW" sz="2000" dirty="0">
                <a:solidFill>
                  <a:srgbClr val="000000"/>
                </a:solidFill>
                <a:latin typeface="Times New Roman" pitchFamily="18" charset="0"/>
                <a:ea typeface="標楷體" pitchFamily="65" charset="-120"/>
              </a:rPr>
              <a:t>107</a:t>
            </a:r>
            <a:r>
              <a:rPr lang="zh-TW" altLang="en-US" sz="2000" dirty="0">
                <a:solidFill>
                  <a:srgbClr val="000000"/>
                </a:solidFill>
                <a:latin typeface="Times New Roman" pitchFamily="18" charset="0"/>
                <a:ea typeface="標楷體" pitchFamily="65" charset="-120"/>
              </a:rPr>
              <a:t>年度廢棄物發電年運轉維護費占期初設置成本比例為</a:t>
            </a:r>
            <a:r>
              <a:rPr lang="en-US" altLang="zh-TW" sz="2000" u="sng" dirty="0">
                <a:solidFill>
                  <a:srgbClr val="FF0000"/>
                </a:solidFill>
                <a:latin typeface="Times New Roman" pitchFamily="18" charset="0"/>
                <a:ea typeface="標楷體" pitchFamily="65" charset="-120"/>
              </a:rPr>
              <a:t>26.77%</a:t>
            </a:r>
            <a:r>
              <a:rPr lang="zh-TW" altLang="en-US" sz="2000" dirty="0">
                <a:solidFill>
                  <a:srgbClr val="000000"/>
                </a:solidFill>
                <a:latin typeface="Times New Roman" pitchFamily="18" charset="0"/>
                <a:ea typeface="標楷體" pitchFamily="65" charset="-120"/>
              </a:rPr>
              <a:t>。</a:t>
            </a:r>
            <a:endParaRPr lang="en-US" altLang="zh-TW" sz="2000" dirty="0">
              <a:solidFill>
                <a:srgbClr val="000000"/>
              </a:solidFill>
              <a:latin typeface="Times New Roman" pitchFamily="18" charset="0"/>
              <a:ea typeface="標楷體" pitchFamily="65" charset="-120"/>
            </a:endParaRPr>
          </a:p>
        </p:txBody>
      </p:sp>
      <p:sp>
        <p:nvSpPr>
          <p:cNvPr id="5"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30</a:t>
            </a:fld>
            <a:endParaRPr lang="en-US" altLang="zh-TW" sz="1400" b="0" dirty="0">
              <a:solidFill>
                <a:srgbClr val="000000"/>
              </a:solidFill>
            </a:endParaRP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6902921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a:spLocks noChangeArrowheads="1"/>
          </p:cNvSpPr>
          <p:nvPr/>
        </p:nvSpPr>
        <p:spPr bwMode="auto">
          <a:xfrm>
            <a:off x="280989" y="521672"/>
            <a:ext cx="8611492" cy="333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2425" indent="-352425" eaLnBrk="0" hangingPunct="0">
              <a:defRPr kumimoji="1">
                <a:solidFill>
                  <a:schemeClr val="tx1"/>
                </a:solidFill>
                <a:latin typeface="Arial" charset="0"/>
                <a:ea typeface="新細明體" pitchFamily="18" charset="-120"/>
              </a:defRPr>
            </a:lvl1pPr>
            <a:lvl2pPr marL="230188"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fontAlgn="auto" hangingPunct="1">
              <a:spcBef>
                <a:spcPts val="0"/>
              </a:spcBef>
              <a:spcAft>
                <a:spcPts val="0"/>
              </a:spcAft>
            </a:pPr>
            <a:r>
              <a:rPr kumimoji="0" lang="zh-TW" altLang="en-US" sz="2400" dirty="0">
                <a:solidFill>
                  <a:srgbClr val="C00000"/>
                </a:solidFill>
                <a:latin typeface="Times New Roman" pitchFamily="18" charset="0"/>
                <a:ea typeface="標楷體" pitchFamily="65" charset="-120"/>
              </a:rPr>
              <a:t>七、廢棄物發電使用參數</a:t>
            </a:r>
            <a:endParaRPr kumimoji="0" lang="en-US" altLang="zh-TW" sz="2400" dirty="0">
              <a:solidFill>
                <a:srgbClr val="C00000"/>
              </a:solidFill>
              <a:latin typeface="Times New Roman" pitchFamily="18" charset="0"/>
              <a:ea typeface="標楷體" pitchFamily="65" charset="-120"/>
            </a:endParaRPr>
          </a:p>
          <a:p>
            <a:pPr eaLnBrk="1" fontAlgn="auto" hangingPunct="1">
              <a:spcBef>
                <a:spcPts val="0"/>
              </a:spcBef>
              <a:spcAft>
                <a:spcPts val="0"/>
              </a:spcAft>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三</a:t>
            </a:r>
            <a:r>
              <a:rPr kumimoji="0" lang="en-US" altLang="zh-TW" sz="2400" dirty="0">
                <a:solidFill>
                  <a:srgbClr val="C00000"/>
                </a:solidFill>
                <a:latin typeface="Times New Roman" pitchFamily="18" charset="0"/>
                <a:ea typeface="標楷體" pitchFamily="65" charset="-120"/>
              </a:rPr>
              <a:t>)</a:t>
            </a:r>
            <a:r>
              <a:rPr lang="zh-TW" altLang="en-US" sz="2400" dirty="0">
                <a:solidFill>
                  <a:srgbClr val="CC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eaLnBrk="1" fontAlgn="auto" hangingPunct="1">
              <a:spcBef>
                <a:spcPts val="0"/>
              </a:spcBef>
              <a:spcAft>
                <a:spcPts val="0"/>
              </a:spcAft>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7,200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eaLnBrk="1" fontAlgn="auto" hangingPunct="1">
              <a:spcBef>
                <a:spcPts val="600"/>
              </a:spcBef>
              <a:spcAft>
                <a:spcPts val="0"/>
              </a:spcAft>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a:t>
            </a:r>
            <a:r>
              <a:rPr lang="zh-TW" altLang="en-US" sz="2000" dirty="0">
                <a:solidFill>
                  <a:srgbClr val="000099"/>
                </a:solidFill>
                <a:latin typeface="Times New Roman" pitchFamily="18" charset="0"/>
                <a:ea typeface="標楷體" pitchFamily="65" charset="-120"/>
                <a:cs typeface="Times New Roman" pitchFamily="18" charset="0"/>
              </a:rPr>
              <a:t>審定會決議數值</a:t>
            </a:r>
            <a:r>
              <a:rPr lang="zh-TW" altLang="en-US" sz="2000" dirty="0">
                <a:solidFill>
                  <a:srgbClr val="000099"/>
                </a:solidFill>
                <a:latin typeface="Times New Roman" pitchFamily="18" charset="0"/>
                <a:ea typeface="標楷體" pitchFamily="65" charset="-120"/>
              </a:rPr>
              <a:t>：</a:t>
            </a:r>
            <a:r>
              <a:rPr lang="en-US" altLang="zh-TW" sz="2000" dirty="0">
                <a:solidFill>
                  <a:srgbClr val="000099"/>
                </a:solidFill>
                <a:latin typeface="Times New Roman" pitchFamily="18" charset="0"/>
                <a:ea typeface="標楷體" pitchFamily="65" charset="-120"/>
              </a:rPr>
              <a:t>7,200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eaLnBrk="1" fontAlgn="auto" hangingPunct="1">
              <a:spcBef>
                <a:spcPts val="600"/>
              </a:spcBef>
              <a:spcAft>
                <a:spcPts val="0"/>
              </a:spcAft>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177800" lvl="1" algn="just" eaLnBrk="1" hangingPunct="1">
              <a:lnSpc>
                <a:spcPct val="110000"/>
              </a:lnSpc>
              <a:spcBef>
                <a:spcPts val="600"/>
              </a:spcBef>
              <a:defRPr/>
            </a:pPr>
            <a:r>
              <a:rPr lang="zh-TW" altLang="en-US" sz="2000" dirty="0">
                <a:solidFill>
                  <a:srgbClr val="000000"/>
                </a:solidFill>
                <a:latin typeface="Times New Roman" pitchFamily="18" charset="0"/>
                <a:ea typeface="標楷體" pitchFamily="65" charset="-120"/>
                <a:cs typeface="Times New Roman" pitchFamily="18" charset="0"/>
              </a:rPr>
              <a:t>本年度蒐集</a:t>
            </a:r>
            <a:r>
              <a:rPr lang="en-US" altLang="zh-TW" sz="2000" dirty="0">
                <a:solidFill>
                  <a:srgbClr val="000000"/>
                </a:solidFill>
                <a:latin typeface="Times New Roman" pitchFamily="18" charset="0"/>
                <a:ea typeface="標楷體" pitchFamily="65" charset="-120"/>
                <a:cs typeface="Times New Roman" pitchFamily="18" charset="0"/>
              </a:rPr>
              <a:t>1</a:t>
            </a:r>
            <a:r>
              <a:rPr lang="zh-TW" altLang="en-US" sz="2000" dirty="0">
                <a:solidFill>
                  <a:srgbClr val="000000"/>
                </a:solidFill>
                <a:latin typeface="Times New Roman" pitchFamily="18" charset="0"/>
                <a:ea typeface="標楷體" pitchFamily="65" charset="-120"/>
                <a:cs typeface="Times New Roman" pitchFamily="18" charset="0"/>
              </a:rPr>
              <a:t>筆國內案例，惟業者未提供可佐證之資訊，依據參數資料參採原則「參數資料因缺乏近年實際案例或資訊不足者，以前期公告費率參酌國際成本變化及費率結構進行調整計算」，故原則同意</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年度廢棄物發電年售電量援用</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年度審定會參採數值，即為</a:t>
            </a:r>
            <a:r>
              <a:rPr lang="en-US" altLang="zh-TW" sz="2000" u="sng" dirty="0">
                <a:solidFill>
                  <a:srgbClr val="FF0000"/>
                </a:solidFill>
                <a:latin typeface="Times New Roman" pitchFamily="18" charset="0"/>
                <a:ea typeface="標楷體" pitchFamily="65" charset="-120"/>
                <a:cs typeface="Times New Roman" pitchFamily="18" charset="0"/>
              </a:rPr>
              <a:t>7,200</a:t>
            </a:r>
            <a:r>
              <a:rPr lang="zh-TW" altLang="en-US" sz="2000" u="sng" dirty="0">
                <a:solidFill>
                  <a:srgbClr val="FF0000"/>
                </a:solidFill>
                <a:latin typeface="Times New Roman" pitchFamily="18" charset="0"/>
                <a:ea typeface="標楷體" pitchFamily="65" charset="-120"/>
                <a:cs typeface="Times New Roman" pitchFamily="18" charset="0"/>
              </a:rPr>
              <a:t>度</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a:t>
            </a:r>
          </a:p>
        </p:txBody>
      </p:sp>
      <p:sp>
        <p:nvSpPr>
          <p:cNvPr id="7"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31</a:t>
            </a:fld>
            <a:endParaRPr lang="en-US" altLang="zh-TW" sz="1400" b="0" dirty="0">
              <a:solidFill>
                <a:srgbClr val="000000"/>
              </a:solidFill>
            </a:endParaRPr>
          </a:p>
        </p:txBody>
      </p:sp>
      <p:sp>
        <p:nvSpPr>
          <p:cNvPr id="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73266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5"/>
          <p:cNvSpPr txBox="1">
            <a:spLocks noChangeArrowheads="1"/>
          </p:cNvSpPr>
          <p:nvPr/>
        </p:nvSpPr>
        <p:spPr bwMode="auto">
          <a:xfrm>
            <a:off x="287337" y="623585"/>
            <a:ext cx="8569325" cy="5262979"/>
          </a:xfrm>
          <a:prstGeom prst="rect">
            <a:avLst/>
          </a:prstGeom>
          <a:noFill/>
          <a:ln w="9525">
            <a:noFill/>
            <a:miter lim="800000"/>
            <a:headEnd/>
            <a:tailEnd/>
          </a:ln>
        </p:spPr>
        <p:txBody>
          <a:bodyPr>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marL="0" indent="0" algn="just" fontAlgn="auto">
              <a:spcBef>
                <a:spcPts val="0"/>
              </a:spcBef>
              <a:spcAft>
                <a:spcPts val="0"/>
              </a:spcAft>
              <a:tabLst>
                <a:tab pos="0" algn="l"/>
              </a:tabLst>
              <a:defRPr/>
            </a:pPr>
            <a:r>
              <a:rPr kumimoji="0" lang="zh-TW" altLang="en-US" sz="2400" dirty="0">
                <a:solidFill>
                  <a:srgbClr val="C00000"/>
                </a:solidFill>
                <a:latin typeface="Times New Roman" pitchFamily="18" charset="0"/>
                <a:ea typeface="標楷體" pitchFamily="65" charset="-120"/>
              </a:rPr>
              <a:t>八、川流式水力發電使用參數</a:t>
            </a:r>
            <a:endParaRPr kumimoji="0" lang="en-US" altLang="zh-TW" sz="2400" dirty="0">
              <a:solidFill>
                <a:srgbClr val="C00000"/>
              </a:solidFill>
              <a:latin typeface="Times New Roman" pitchFamily="18" charset="0"/>
              <a:ea typeface="標楷體" pitchFamily="65" charset="-120"/>
            </a:endParaRPr>
          </a:p>
          <a:p>
            <a:pPr marL="0" indent="0" algn="just" fontAlgn="auto">
              <a:spcBef>
                <a:spcPts val="0"/>
              </a:spcBef>
              <a:spcAft>
                <a:spcPts val="0"/>
              </a:spcAft>
              <a:tabLst>
                <a:tab pos="0" algn="l"/>
              </a:tabLs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期初設置成本</a:t>
            </a:r>
            <a:endParaRPr kumimoji="0" lang="en-US" altLang="zh-TW" sz="2400" dirty="0">
              <a:solidFill>
                <a:srgbClr val="C00000"/>
              </a:solidFill>
              <a:latin typeface="Times New Roman" pitchFamily="18" charset="0"/>
              <a:ea typeface="標楷體" pitchFamily="65" charset="-120"/>
            </a:endParaRPr>
          </a:p>
          <a:p>
            <a:pPr marL="0" indent="0" algn="just" fontAlgn="auto">
              <a:spcBef>
                <a:spcPts val="600"/>
              </a:spcBef>
              <a:spcAft>
                <a:spcPts val="0"/>
              </a:spcAft>
              <a:tabLst>
                <a:tab pos="0" algn="l"/>
              </a:tabLs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11.74</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marL="0" indent="0" algn="just" fontAlgn="auto">
              <a:spcBef>
                <a:spcPts val="600"/>
              </a:spcBef>
              <a:spcAft>
                <a:spcPts val="0"/>
              </a:spcAft>
              <a:tabLst>
                <a:tab pos="0" algn="l"/>
              </a:tabLs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10.38</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marL="0" indent="0" algn="just" fontAlgn="auto">
              <a:spcBef>
                <a:spcPts val="600"/>
              </a:spcBef>
              <a:spcAft>
                <a:spcPts val="600"/>
              </a:spcAft>
              <a:tabLst>
                <a:tab pos="0" algn="l"/>
              </a:tabLs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501650" indent="-303213" algn="just" fontAlgn="auto">
              <a:lnSpc>
                <a:spcPct val="110000"/>
              </a:lnSpc>
              <a:spcBef>
                <a:spcPts val="0"/>
              </a:spcBef>
              <a:spcAft>
                <a:spcPts val="600"/>
              </a:spcAft>
              <a:defRPr/>
            </a:pPr>
            <a:r>
              <a:rPr lang="en-US" altLang="zh-TW"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2000" kern="0" dirty="0">
                <a:solidFill>
                  <a:srgbClr val="000000"/>
                </a:solidFill>
                <a:latin typeface="Times New Roman" pitchFamily="18" charset="0"/>
                <a:ea typeface="標楷體"/>
              </a:rPr>
              <a:t>蒐集近三年國內資料共</a:t>
            </a:r>
            <a:r>
              <a:rPr lang="en-US" altLang="zh-TW" sz="2000" kern="0" dirty="0">
                <a:solidFill>
                  <a:srgbClr val="000000"/>
                </a:solidFill>
                <a:latin typeface="Times New Roman" pitchFamily="18" charset="0"/>
                <a:ea typeface="標楷體"/>
              </a:rPr>
              <a:t>3</a:t>
            </a:r>
            <a:r>
              <a:rPr lang="zh-TW" altLang="en-US" sz="2000" kern="0" dirty="0">
                <a:solidFill>
                  <a:srgbClr val="000000"/>
                </a:solidFill>
                <a:latin typeface="Times New Roman" pitchFamily="18" charset="0"/>
                <a:ea typeface="標楷體"/>
              </a:rPr>
              <a:t>筆，其中</a:t>
            </a:r>
            <a:r>
              <a:rPr lang="en-US" altLang="zh-TW" sz="2000" kern="0" dirty="0">
                <a:solidFill>
                  <a:srgbClr val="000000"/>
                </a:solidFill>
                <a:latin typeface="Times New Roman" pitchFamily="18" charset="0"/>
                <a:ea typeface="標楷體"/>
              </a:rPr>
              <a:t>A</a:t>
            </a:r>
            <a:r>
              <a:rPr lang="zh-TW" altLang="en-US" sz="2000" kern="0" dirty="0">
                <a:solidFill>
                  <a:srgbClr val="000000"/>
                </a:solidFill>
                <a:latin typeface="Times New Roman" pitchFamily="18" charset="0"/>
                <a:ea typeface="標楷體"/>
              </a:rPr>
              <a:t>案尚在申請施工許可階段，</a:t>
            </a:r>
            <a:r>
              <a:rPr lang="en-US" altLang="zh-TW" sz="2000" kern="0" dirty="0">
                <a:solidFill>
                  <a:srgbClr val="000000"/>
                </a:solidFill>
                <a:latin typeface="Times New Roman" pitchFamily="18" charset="0"/>
                <a:ea typeface="標楷體"/>
              </a:rPr>
              <a:t>B</a:t>
            </a:r>
            <a:r>
              <a:rPr lang="zh-TW" altLang="en-US" sz="2000" kern="0" dirty="0">
                <a:solidFill>
                  <a:srgbClr val="000000"/>
                </a:solidFill>
                <a:latin typeface="Times New Roman" pitchFamily="18" charset="0"/>
                <a:ea typeface="標楷體"/>
              </a:rPr>
              <a:t>案業者表示目前正在與縣政府接洽中，故建議上述兩案均不予以參採，</a:t>
            </a:r>
            <a:r>
              <a:rPr lang="en-US" altLang="zh-TW" sz="2000" kern="0" dirty="0">
                <a:solidFill>
                  <a:srgbClr val="000000"/>
                </a:solidFill>
                <a:latin typeface="Times New Roman" pitchFamily="18" charset="0"/>
                <a:ea typeface="標楷體"/>
              </a:rPr>
              <a:t>C</a:t>
            </a:r>
            <a:r>
              <a:rPr lang="zh-TW" altLang="en-US" sz="2000" kern="0" dirty="0">
                <a:solidFill>
                  <a:srgbClr val="000000"/>
                </a:solidFill>
                <a:latin typeface="Times New Roman" pitchFamily="18" charset="0"/>
                <a:ea typeface="標楷體"/>
              </a:rPr>
              <a:t>案已進入併聯運轉</a:t>
            </a:r>
            <a:r>
              <a:rPr lang="zh-TW" altLang="en-US" sz="2000" b="0" kern="0" dirty="0">
                <a:solidFill>
                  <a:prstClr val="black"/>
                </a:solidFill>
                <a:latin typeface="Times New Roman" pitchFamily="18" charset="0"/>
                <a:ea typeface="標楷體" pitchFamily="65" charset="-120"/>
              </a:rPr>
              <a:t>，</a:t>
            </a:r>
            <a:r>
              <a:rPr lang="zh-TW" altLang="en-US" sz="2000" kern="0" dirty="0">
                <a:solidFill>
                  <a:srgbClr val="000000"/>
                </a:solidFill>
                <a:latin typeface="Times New Roman" pitchFamily="18" charset="0"/>
                <a:ea typeface="標楷體"/>
              </a:rPr>
              <a:t>故參採其提供之數據為</a:t>
            </a:r>
            <a:r>
              <a:rPr lang="en-US" altLang="zh-TW" sz="2000" kern="0" dirty="0">
                <a:solidFill>
                  <a:srgbClr val="000000"/>
                </a:solidFill>
                <a:latin typeface="Times New Roman" pitchFamily="18" charset="0"/>
                <a:ea typeface="標楷體"/>
              </a:rPr>
              <a:t>10.38</a:t>
            </a:r>
            <a:r>
              <a:rPr lang="zh-TW" altLang="en-US" sz="2000" kern="0" dirty="0">
                <a:solidFill>
                  <a:srgbClr val="000000"/>
                </a:solidFill>
                <a:latin typeface="Times New Roman" pitchFamily="18" charset="0"/>
                <a:ea typeface="標楷體"/>
              </a:rPr>
              <a:t>萬元</a:t>
            </a:r>
            <a:r>
              <a:rPr lang="en-US" altLang="zh-TW" sz="2000" kern="0" dirty="0">
                <a:solidFill>
                  <a:srgbClr val="000000"/>
                </a:solidFill>
                <a:latin typeface="Times New Roman" pitchFamily="18" charset="0"/>
                <a:ea typeface="標楷體"/>
              </a:rPr>
              <a:t>/</a:t>
            </a:r>
            <a:r>
              <a:rPr lang="zh-TW" altLang="en-US" sz="2000" kern="0" dirty="0">
                <a:solidFill>
                  <a:srgbClr val="000000"/>
                </a:solidFill>
                <a:latin typeface="Times New Roman" pitchFamily="18" charset="0"/>
                <a:ea typeface="標楷體"/>
              </a:rPr>
              <a:t>瓩</a:t>
            </a:r>
            <a:r>
              <a:rPr lang="zh-TW" altLang="en-US"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01650" indent="-303213" algn="just" fontAlgn="auto">
              <a:lnSpc>
                <a:spcPct val="110000"/>
              </a:lnSpc>
              <a:spcBef>
                <a:spcPts val="0"/>
              </a:spcBef>
              <a:spcAft>
                <a:spcPts val="600"/>
              </a:spcAft>
              <a:defRPr/>
            </a:pPr>
            <a:r>
              <a:rPr lang="en-US" altLang="zh-TW"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000" dirty="0">
                <a:solidFill>
                  <a:prstClr val="black"/>
                </a:solidFill>
                <a:latin typeface="Times New Roman" pitchFamily="18" charset="0"/>
                <a:ea typeface="標楷體" pitchFamily="65" charset="-120"/>
                <a:cs typeface="Times New Roman" pitchFamily="18" charset="0"/>
              </a:rPr>
              <a:t>根據歐盟聯合研究中心、</a:t>
            </a:r>
            <a:r>
              <a:rPr lang="en-US" altLang="zh-TW" sz="2000" dirty="0">
                <a:solidFill>
                  <a:prstClr val="black"/>
                </a:solidFill>
                <a:latin typeface="Times New Roman" pitchFamily="18" charset="0"/>
                <a:ea typeface="標楷體" pitchFamily="65" charset="-120"/>
                <a:cs typeface="Times New Roman" pitchFamily="18" charset="0"/>
              </a:rPr>
              <a:t>IEA</a:t>
            </a:r>
            <a:r>
              <a:rPr lang="zh-TW" altLang="en-US" sz="2000" dirty="0">
                <a:solidFill>
                  <a:prstClr val="black"/>
                </a:solidFill>
                <a:latin typeface="Times New Roman" pitchFamily="18" charset="0"/>
                <a:ea typeface="標楷體" pitchFamily="65" charset="-120"/>
                <a:cs typeface="Times New Roman" pitchFamily="18" charset="0"/>
              </a:rPr>
              <a:t>與</a:t>
            </a:r>
            <a:r>
              <a:rPr lang="en-US" altLang="zh-TW" sz="2000" dirty="0">
                <a:solidFill>
                  <a:prstClr val="black"/>
                </a:solidFill>
                <a:latin typeface="Times New Roman" pitchFamily="18" charset="0"/>
                <a:ea typeface="標楷體" pitchFamily="65" charset="-120"/>
                <a:cs typeface="Times New Roman" pitchFamily="18" charset="0"/>
              </a:rPr>
              <a:t>DECC</a:t>
            </a:r>
            <a:r>
              <a:rPr lang="zh-TW" altLang="en-US" sz="2000" dirty="0">
                <a:solidFill>
                  <a:prstClr val="black"/>
                </a:solidFill>
                <a:latin typeface="Times New Roman" pitchFamily="18" charset="0"/>
                <a:ea typeface="標楷體" pitchFamily="65" charset="-120"/>
                <a:cs typeface="Times New Roman" pitchFamily="18" charset="0"/>
              </a:rPr>
              <a:t>報告之預測，未來水力發電期初設置成本呈現持平或小幅成長，平均每年漲幅介於</a:t>
            </a:r>
            <a:r>
              <a:rPr lang="en-US" altLang="zh-TW" sz="2000" dirty="0">
                <a:solidFill>
                  <a:prstClr val="black"/>
                </a:solidFill>
                <a:latin typeface="Times New Roman" pitchFamily="18" charset="0"/>
                <a:ea typeface="標楷體" pitchFamily="65" charset="-120"/>
                <a:cs typeface="Times New Roman" pitchFamily="18" charset="0"/>
              </a:rPr>
              <a:t>0%~0.26% </a:t>
            </a:r>
            <a:r>
              <a:rPr lang="zh-TW" altLang="en-US"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01650" indent="-303213" algn="just" fontAlgn="auto">
              <a:lnSpc>
                <a:spcPct val="110000"/>
              </a:lnSpc>
              <a:spcBef>
                <a:spcPts val="0"/>
              </a:spcBef>
              <a:spcAft>
                <a:spcPts val="600"/>
              </a:spcAft>
              <a:defRPr/>
            </a:pPr>
            <a:r>
              <a:rPr lang="en-US" altLang="zh-TW" sz="2000" dirty="0">
                <a:solidFill>
                  <a:srgbClr val="000000"/>
                </a:solidFill>
                <a:latin typeface="Times New Roman" pitchFamily="18" charset="0"/>
                <a:ea typeface="標楷體"/>
                <a:cs typeface="Times New Roman" pitchFamily="18" charset="0"/>
              </a:rPr>
              <a:t>(3)</a:t>
            </a:r>
            <a:r>
              <a:rPr lang="zh-TW" altLang="en-US" sz="2000" kern="0" dirty="0">
                <a:solidFill>
                  <a:srgbClr val="000000"/>
                </a:solidFill>
                <a:latin typeface="Times New Roman" pitchFamily="18" charset="0"/>
                <a:ea typeface="標楷體"/>
              </a:rPr>
              <a:t>依據參數參採原則「應以可佐證之數據或市場實際成交價格為主」，因此本年度以</a:t>
            </a:r>
            <a:r>
              <a:rPr lang="en-US" altLang="zh-TW" sz="2000" kern="0" dirty="0">
                <a:solidFill>
                  <a:srgbClr val="000000"/>
                </a:solidFill>
                <a:latin typeface="Times New Roman" pitchFamily="18" charset="0"/>
                <a:ea typeface="標楷體"/>
              </a:rPr>
              <a:t>C</a:t>
            </a:r>
            <a:r>
              <a:rPr lang="zh-TW" altLang="en-US" sz="2000" kern="0" dirty="0">
                <a:solidFill>
                  <a:srgbClr val="000000"/>
                </a:solidFill>
                <a:latin typeface="Times New Roman" pitchFamily="18" charset="0"/>
                <a:ea typeface="標楷體"/>
              </a:rPr>
              <a:t>案提供之數據為主，</a:t>
            </a:r>
            <a:r>
              <a:rPr lang="zh-TW" altLang="en-US" sz="2000" kern="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且考量該案為國內近年來唯一完工運轉之水力電廠，因此建議不依國際趨勢調整，故</a:t>
            </a:r>
            <a:r>
              <a:rPr lang="en-US" altLang="zh-TW" sz="2000" kern="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2000" kern="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年度川流式水力發電期初設置成本為</a:t>
            </a:r>
            <a:r>
              <a:rPr lang="en-US" altLang="zh-TW" sz="2000" u="sng" kern="0" dirty="0">
                <a:solidFill>
                  <a:srgbClr val="FF0000"/>
                </a:solidFill>
                <a:latin typeface="Times New Roman" pitchFamily="18" charset="0"/>
                <a:ea typeface="標楷體"/>
              </a:rPr>
              <a:t>10.38</a:t>
            </a:r>
            <a:r>
              <a:rPr lang="zh-TW" altLang="en-US" sz="2000" u="sng" kern="0" dirty="0">
                <a:solidFill>
                  <a:srgbClr val="FF0000"/>
                </a:solidFill>
                <a:latin typeface="Times New Roman" pitchFamily="18" charset="0"/>
                <a:ea typeface="標楷體"/>
              </a:rPr>
              <a:t>萬元</a:t>
            </a:r>
            <a:r>
              <a:rPr lang="en-US" altLang="zh-TW" sz="2000" u="sng" kern="0" dirty="0">
                <a:solidFill>
                  <a:srgbClr val="FF0000"/>
                </a:solidFill>
                <a:latin typeface="Times New Roman" pitchFamily="18" charset="0"/>
                <a:ea typeface="標楷體"/>
              </a:rPr>
              <a:t>/</a:t>
            </a:r>
            <a:r>
              <a:rPr lang="zh-TW" altLang="en-US" sz="2000" u="sng" kern="0" dirty="0">
                <a:solidFill>
                  <a:srgbClr val="FF0000"/>
                </a:solidFill>
                <a:latin typeface="Times New Roman" pitchFamily="18" charset="0"/>
                <a:ea typeface="標楷體"/>
              </a:rPr>
              <a:t>瓩</a:t>
            </a:r>
            <a:r>
              <a:rPr lang="zh-TW" altLang="en-US" sz="2000" dirty="0">
                <a:solidFill>
                  <a:srgbClr val="000000"/>
                </a:solidFill>
                <a:latin typeface="Times New Roman" pitchFamily="18" charset="0"/>
                <a:ea typeface="標楷體"/>
                <a:cs typeface="Times New Roman" pitchFamily="18" charset="0"/>
              </a:rPr>
              <a:t>。</a:t>
            </a:r>
            <a:endParaRPr lang="en-US" altLang="zh-TW" sz="2000" dirty="0">
              <a:solidFill>
                <a:srgbClr val="000000"/>
              </a:solidFill>
              <a:latin typeface="Times New Roman" pitchFamily="18" charset="0"/>
              <a:ea typeface="標楷體"/>
              <a:cs typeface="Times New Roman" pitchFamily="18" charset="0"/>
            </a:endParaRPr>
          </a:p>
        </p:txBody>
      </p:sp>
      <p:sp>
        <p:nvSpPr>
          <p:cNvPr id="8"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32</a:t>
            </a:fld>
            <a:endParaRPr lang="en-US" altLang="zh-TW" sz="1400" b="0" dirty="0">
              <a:solidFill>
                <a:srgbClr val="000000"/>
              </a:solidFill>
            </a:endParaRPr>
          </a:p>
        </p:txBody>
      </p:sp>
      <p:sp>
        <p:nvSpPr>
          <p:cNvPr id="9"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39205472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5"/>
          <p:cNvSpPr txBox="1">
            <a:spLocks noChangeArrowheads="1"/>
          </p:cNvSpPr>
          <p:nvPr/>
        </p:nvSpPr>
        <p:spPr bwMode="auto">
          <a:xfrm>
            <a:off x="251520" y="548680"/>
            <a:ext cx="8683625" cy="5486117"/>
          </a:xfrm>
          <a:prstGeom prst="rect">
            <a:avLst/>
          </a:prstGeom>
          <a:noFill/>
          <a:ln>
            <a:noFill/>
          </a:ln>
          <a:extLst/>
        </p:spPr>
        <p:txBody>
          <a:bodyPr>
            <a:spAutoFit/>
          </a:bodyPr>
          <a:lstStyle>
            <a:lvl1pPr marL="352425" indent="-352425">
              <a:defRPr kumimoji="1">
                <a:solidFill>
                  <a:schemeClr val="tx1"/>
                </a:solidFill>
                <a:latin typeface="Arial" charset="0"/>
                <a:ea typeface="新細明體" charset="-120"/>
              </a:defRPr>
            </a:lvl1pPr>
            <a:lvl2pPr marL="3238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300"/>
              </a:spcAft>
              <a:defRPr/>
            </a:pPr>
            <a:r>
              <a:rPr kumimoji="0" lang="zh-TW" altLang="en-US" sz="2400" dirty="0">
                <a:solidFill>
                  <a:srgbClr val="C00000"/>
                </a:solidFill>
                <a:latin typeface="Times New Roman" pitchFamily="18" charset="0"/>
                <a:ea typeface="標楷體" pitchFamily="65" charset="-120"/>
              </a:rPr>
              <a:t>八、川流式水力發電使用參數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3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年運轉維護費</a:t>
            </a:r>
            <a:endParaRPr lang="en-US" altLang="zh-TW" sz="2400" dirty="0">
              <a:solidFill>
                <a:srgbClr val="C00000"/>
              </a:solidFill>
              <a:latin typeface="Times New Roman" pitchFamily="18" charset="0"/>
              <a:ea typeface="標楷體" pitchFamily="65" charset="-120"/>
            </a:endParaRPr>
          </a:p>
          <a:p>
            <a:pPr fontAlgn="auto">
              <a:lnSpc>
                <a:spcPts val="2000"/>
              </a:lnSpc>
              <a:spcBef>
                <a:spcPts val="300"/>
              </a:spcBef>
              <a:spcAft>
                <a:spcPts val="3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年度審定參數值：占</a:t>
            </a:r>
            <a:r>
              <a:rPr lang="en-US" altLang="zh-TW" sz="2000" dirty="0" err="1">
                <a:solidFill>
                  <a:srgbClr val="000099"/>
                </a:solidFill>
                <a:latin typeface="Times New Roman" pitchFamily="18" charset="0"/>
                <a:ea typeface="標楷體" pitchFamily="65" charset="-120"/>
              </a:rPr>
              <a:t>期初設置成本</a:t>
            </a:r>
            <a:r>
              <a:rPr lang="en-US" altLang="zh-TW" sz="2000" dirty="0">
                <a:solidFill>
                  <a:srgbClr val="000099"/>
                </a:solidFill>
                <a:latin typeface="Times New Roman" pitchFamily="18" charset="0"/>
                <a:ea typeface="標楷體" pitchFamily="65" charset="-120"/>
              </a:rPr>
              <a:t> 1.86%</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2,181</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lnSpc>
                <a:spcPts val="2000"/>
              </a:lnSpc>
              <a:spcBef>
                <a:spcPts val="300"/>
              </a:spcBef>
              <a:spcAft>
                <a:spcPts val="3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a:t>
            </a:r>
            <a:r>
              <a:rPr lang="en-US" altLang="zh-TW" sz="2000" dirty="0" err="1">
                <a:solidFill>
                  <a:srgbClr val="000099"/>
                </a:solidFill>
                <a:latin typeface="Times New Roman" pitchFamily="18" charset="0"/>
                <a:ea typeface="標楷體" pitchFamily="65" charset="-120"/>
              </a:rPr>
              <a:t>期初設置成本</a:t>
            </a:r>
            <a:r>
              <a:rPr lang="en-US" altLang="zh-TW" sz="2000" dirty="0">
                <a:solidFill>
                  <a:srgbClr val="000099"/>
                </a:solidFill>
                <a:latin typeface="Times New Roman" pitchFamily="18" charset="0"/>
                <a:ea typeface="標楷體" pitchFamily="65" charset="-120"/>
              </a:rPr>
              <a:t> 2.59%</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2,689</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fontAlgn="auto">
              <a:lnSpc>
                <a:spcPts val="2000"/>
              </a:lnSpc>
              <a:spcBef>
                <a:spcPts val="300"/>
              </a:spcBef>
              <a:spcAft>
                <a:spcPts val="30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461963" indent="-293688" algn="just">
              <a:spcBef>
                <a:spcPts val="300"/>
              </a:spcBef>
              <a:spcAft>
                <a:spcPts val="300"/>
              </a:spcAft>
              <a:defRPr/>
            </a:pPr>
            <a:r>
              <a:rPr lang="en-US" altLang="zh-TW" sz="2000" dirty="0">
                <a:solidFill>
                  <a:srgbClr val="000000"/>
                </a:solidFill>
                <a:latin typeface="Times New Roman" pitchFamily="18" charset="0"/>
                <a:ea typeface="標楷體" pitchFamily="65" charset="-120"/>
                <a:cs typeface="Times New Roman" pitchFamily="18" charset="0"/>
              </a:rPr>
              <a:t>(1)</a:t>
            </a:r>
            <a:r>
              <a:rPr lang="zh-TW" altLang="en-US" sz="2000" dirty="0">
                <a:solidFill>
                  <a:srgbClr val="000000"/>
                </a:solidFill>
                <a:latin typeface="Times New Roman" pitchFamily="18" charset="0"/>
                <a:ea typeface="標楷體" pitchFamily="65" charset="-120"/>
                <a:cs typeface="Times New Roman" pitchFamily="18" charset="0"/>
              </a:rPr>
              <a:t>考量水力發電機組運轉易受水量豐枯、含沙量、設備磨耗等因素影響，為避免參數波動過大，應觀察長期而非單一年度資料，因此建議依循</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年度作法，同時考量</a:t>
            </a:r>
            <a:r>
              <a:rPr lang="en-US" altLang="zh-TW" sz="2000" dirty="0">
                <a:solidFill>
                  <a:srgbClr val="000000"/>
                </a:solidFill>
                <a:latin typeface="Times New Roman" pitchFamily="18" charset="0"/>
                <a:ea typeface="標楷體" pitchFamily="65" charset="-120"/>
                <a:cs typeface="Times New Roman" pitchFamily="18" charset="0"/>
              </a:rPr>
              <a:t>3</a:t>
            </a:r>
            <a:r>
              <a:rPr lang="zh-TW" altLang="en-US" sz="2000" dirty="0">
                <a:solidFill>
                  <a:srgbClr val="000000"/>
                </a:solidFill>
                <a:latin typeface="Times New Roman" pitchFamily="18" charset="0"/>
                <a:ea typeface="標楷體" pitchFamily="65" charset="-120"/>
                <a:cs typeface="Times New Roman" pitchFamily="18" charset="0"/>
              </a:rPr>
              <a:t>年的資料。</a:t>
            </a:r>
            <a:endParaRPr lang="en-US" altLang="zh-TW" sz="2000" dirty="0">
              <a:solidFill>
                <a:srgbClr val="000000"/>
              </a:solidFill>
              <a:latin typeface="Times New Roman" pitchFamily="18" charset="0"/>
              <a:ea typeface="標楷體" pitchFamily="65" charset="-120"/>
              <a:cs typeface="Times New Roman" pitchFamily="18" charset="0"/>
            </a:endParaRPr>
          </a:p>
          <a:p>
            <a:pPr marL="461963" indent="-293688" algn="just">
              <a:spcBef>
                <a:spcPts val="300"/>
              </a:spcBef>
              <a:spcAft>
                <a:spcPts val="300"/>
              </a:spcAft>
              <a:defRPr/>
            </a:pPr>
            <a:r>
              <a:rPr lang="en-US" altLang="zh-TW" sz="2000" dirty="0">
                <a:solidFill>
                  <a:srgbClr val="000000"/>
                </a:solidFill>
                <a:latin typeface="Times New Roman" pitchFamily="18" charset="0"/>
                <a:ea typeface="標楷體" pitchFamily="65" charset="-120"/>
                <a:cs typeface="Times New Roman" pitchFamily="18" charset="0"/>
              </a:rPr>
              <a:t>(2)</a:t>
            </a:r>
            <a:r>
              <a:rPr lang="zh-TW" altLang="en-US" sz="2000" dirty="0">
                <a:solidFill>
                  <a:srgbClr val="000000"/>
                </a:solidFill>
                <a:latin typeface="Times New Roman" pitchFamily="18" charset="0"/>
                <a:ea typeface="標楷體" pitchFamily="65" charset="-120"/>
                <a:cs typeface="Times New Roman" pitchFamily="18" charset="0"/>
              </a:rPr>
              <a:t>蒐集</a:t>
            </a:r>
            <a:r>
              <a:rPr lang="zh-TW" altLang="en-US" sz="2000" kern="0" dirty="0">
                <a:solidFill>
                  <a:srgbClr val="000000"/>
                </a:solidFill>
                <a:latin typeface="Times New Roman" pitchFamily="18" charset="0"/>
                <a:ea typeface="標楷體" pitchFamily="65" charset="-120"/>
              </a:rPr>
              <a:t>近</a:t>
            </a:r>
            <a:r>
              <a:rPr lang="en-US" altLang="zh-TW" sz="2000" kern="0" dirty="0">
                <a:solidFill>
                  <a:srgbClr val="000000"/>
                </a:solidFill>
                <a:latin typeface="Times New Roman" pitchFamily="18" charset="0"/>
                <a:ea typeface="標楷體" pitchFamily="65" charset="-120"/>
              </a:rPr>
              <a:t>3</a:t>
            </a:r>
            <a:r>
              <a:rPr lang="zh-TW" altLang="en-US" sz="2000" kern="0" dirty="0">
                <a:solidFill>
                  <a:srgbClr val="000000"/>
                </a:solidFill>
                <a:latin typeface="Times New Roman" pitchFamily="18" charset="0"/>
                <a:ea typeface="標楷體" pitchFamily="65" charset="-120"/>
              </a:rPr>
              <a:t>年台電公司裝置容量小於</a:t>
            </a:r>
            <a:r>
              <a:rPr lang="en-US" altLang="zh-TW" sz="2000" kern="0" dirty="0">
                <a:solidFill>
                  <a:srgbClr val="000000"/>
                </a:solidFill>
                <a:latin typeface="Times New Roman" pitchFamily="18" charset="0"/>
                <a:ea typeface="標楷體" pitchFamily="65" charset="-120"/>
              </a:rPr>
              <a:t>2MW</a:t>
            </a:r>
            <a:r>
              <a:rPr lang="zh-TW" altLang="en-US" sz="2000" dirty="0">
                <a:solidFill>
                  <a:srgbClr val="000000"/>
                </a:solidFill>
                <a:latin typeface="Times New Roman" pitchFamily="18" charset="0"/>
                <a:ea typeface="標楷體" pitchFamily="65" charset="-120"/>
                <a:cs typeface="Times New Roman" pitchFamily="18" charset="0"/>
              </a:rPr>
              <a:t>之各機組產生之運轉維護費用之金額，包含</a:t>
            </a:r>
            <a:r>
              <a:rPr lang="zh-TW" altLang="en-US" sz="2000" dirty="0">
                <a:solidFill>
                  <a:srgbClr val="000000"/>
                </a:solidFill>
                <a:latin typeface="Times New Roman" pitchFamily="18" charset="0"/>
                <a:ea typeface="標楷體" pitchFamily="65" charset="-120"/>
              </a:rPr>
              <a:t>一般定期維修及年度機組大修</a:t>
            </a:r>
            <a:r>
              <a:rPr lang="zh-TW" altLang="en-US" sz="2000" baseline="30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，加總後求得單位年運轉維護費用為</a:t>
            </a:r>
            <a:r>
              <a:rPr lang="en-US" altLang="zh-TW" sz="2000" dirty="0">
                <a:solidFill>
                  <a:srgbClr val="000000"/>
                </a:solidFill>
                <a:latin typeface="Times New Roman" pitchFamily="18" charset="0"/>
                <a:ea typeface="標楷體" pitchFamily="65" charset="-120"/>
              </a:rPr>
              <a:t>2</a:t>
            </a:r>
            <a:r>
              <a:rPr lang="en-US" altLang="zh-TW" sz="2000" dirty="0">
                <a:solidFill>
                  <a:prstClr val="black"/>
                </a:solidFill>
                <a:latin typeface="Times New Roman" pitchFamily="18" charset="0"/>
                <a:ea typeface="標楷體" pitchFamily="65" charset="-120"/>
              </a:rPr>
              <a:t>,213</a:t>
            </a:r>
            <a:r>
              <a:rPr lang="zh-TW" altLang="en-US" sz="2000" dirty="0">
                <a:solidFill>
                  <a:prstClr val="black"/>
                </a:solidFill>
                <a:latin typeface="Times New Roman" pitchFamily="18" charset="0"/>
                <a:ea typeface="標楷體" pitchFamily="65" charset="-120"/>
              </a:rPr>
              <a:t>元</a:t>
            </a:r>
            <a:r>
              <a:rPr lang="en-US" altLang="zh-TW" sz="2000" dirty="0">
                <a:solidFill>
                  <a:prstClr val="black"/>
                </a:solidFill>
                <a:latin typeface="Times New Roman" pitchFamily="18" charset="0"/>
                <a:ea typeface="標楷體" pitchFamily="65" charset="-120"/>
              </a:rPr>
              <a:t>/</a:t>
            </a:r>
            <a:r>
              <a:rPr lang="zh-TW" altLang="en-US" sz="2000" dirty="0">
                <a:solidFill>
                  <a:prstClr val="black"/>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，若考量物價上漲率</a:t>
            </a:r>
            <a:r>
              <a:rPr lang="en-US" altLang="zh-TW" sz="2000" dirty="0">
                <a:solidFill>
                  <a:srgbClr val="000000"/>
                </a:solidFill>
                <a:latin typeface="Times New Roman" pitchFamily="18" charset="0"/>
                <a:ea typeface="標楷體" pitchFamily="65" charset="-120"/>
              </a:rPr>
              <a:t>2%</a:t>
            </a:r>
            <a:r>
              <a:rPr lang="zh-TW" altLang="en-US" sz="2000" dirty="0">
                <a:solidFill>
                  <a:srgbClr val="000000"/>
                </a:solidFill>
                <a:latin typeface="Times New Roman" pitchFamily="18" charset="0"/>
                <a:ea typeface="標楷體" pitchFamily="65" charset="-120"/>
              </a:rPr>
              <a:t>，</a:t>
            </a:r>
            <a:r>
              <a:rPr lang="en-US" altLang="zh-TW" sz="2000" dirty="0">
                <a:solidFill>
                  <a:srgbClr val="000000"/>
                </a:solidFill>
                <a:latin typeface="Times New Roman" pitchFamily="18" charset="0"/>
                <a:ea typeface="標楷體" pitchFamily="65" charset="-120"/>
              </a:rPr>
              <a:t>20</a:t>
            </a:r>
            <a:r>
              <a:rPr lang="zh-TW" altLang="en-US" sz="2000" dirty="0">
                <a:solidFill>
                  <a:srgbClr val="000000"/>
                </a:solidFill>
                <a:latin typeface="Times New Roman" pitchFamily="18" charset="0"/>
                <a:ea typeface="標楷體" pitchFamily="65" charset="-120"/>
              </a:rPr>
              <a:t>年均化後年運轉維護費用為</a:t>
            </a:r>
            <a:r>
              <a:rPr lang="en-US" altLang="zh-TW" sz="2000" u="sng" dirty="0">
                <a:solidFill>
                  <a:srgbClr val="FF0000"/>
                </a:solidFill>
                <a:latin typeface="Times New Roman" pitchFamily="18" charset="0"/>
                <a:ea typeface="標楷體" pitchFamily="65" charset="-120"/>
              </a:rPr>
              <a:t>2,689</a:t>
            </a:r>
            <a:r>
              <a:rPr lang="zh-TW" altLang="en-US" sz="2000" u="sng" dirty="0">
                <a:solidFill>
                  <a:srgbClr val="FF0000"/>
                </a:solidFill>
                <a:latin typeface="Times New Roman" pitchFamily="18" charset="0"/>
                <a:ea typeface="標楷體" pitchFamily="65" charset="-120"/>
              </a:rPr>
              <a:t>元</a:t>
            </a:r>
            <a:r>
              <a:rPr lang="en-US" altLang="zh-TW" sz="2000" u="sng" dirty="0">
                <a:solidFill>
                  <a:srgbClr val="FF0000"/>
                </a:solidFill>
                <a:latin typeface="Times New Roman" pitchFamily="18" charset="0"/>
                <a:ea typeface="標楷體" pitchFamily="65" charset="-120"/>
              </a:rPr>
              <a:t>/</a:t>
            </a:r>
            <a:r>
              <a:rPr lang="zh-TW" altLang="en-US" sz="2000" u="sng" dirty="0">
                <a:solidFill>
                  <a:srgbClr val="FF0000"/>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a:t>
            </a:r>
            <a:endParaRPr lang="en-US" altLang="zh-TW" sz="2000" dirty="0">
              <a:solidFill>
                <a:srgbClr val="000000"/>
              </a:solidFill>
              <a:latin typeface="Times New Roman" pitchFamily="18" charset="0"/>
              <a:ea typeface="標楷體" pitchFamily="65" charset="-120"/>
            </a:endParaRPr>
          </a:p>
          <a:p>
            <a:pPr marL="461963" indent="-293688" algn="just">
              <a:spcBef>
                <a:spcPts val="300"/>
              </a:spcBef>
              <a:spcAft>
                <a:spcPts val="300"/>
              </a:spcAft>
              <a:defRPr/>
            </a:pPr>
            <a:r>
              <a:rPr lang="en-US" altLang="zh-TW" sz="2000" dirty="0">
                <a:solidFill>
                  <a:srgbClr val="000000"/>
                </a:solidFill>
                <a:latin typeface="Times New Roman" pitchFamily="18" charset="0"/>
                <a:ea typeface="標楷體" pitchFamily="65" charset="-120"/>
              </a:rPr>
              <a:t>(3)</a:t>
            </a:r>
            <a:r>
              <a:rPr lang="zh-TW" altLang="en-US" sz="2000" dirty="0">
                <a:solidFill>
                  <a:srgbClr val="000000"/>
                </a:solidFill>
                <a:latin typeface="Times New Roman" pitchFamily="18" charset="0"/>
                <a:ea typeface="標楷體" pitchFamily="65" charset="-120"/>
              </a:rPr>
              <a:t>蒐集近</a:t>
            </a:r>
            <a:r>
              <a:rPr lang="en-US" altLang="zh-TW" sz="2000" dirty="0">
                <a:solidFill>
                  <a:srgbClr val="000000"/>
                </a:solidFill>
                <a:latin typeface="Times New Roman" pitchFamily="18" charset="0"/>
                <a:ea typeface="標楷體" pitchFamily="65" charset="-120"/>
              </a:rPr>
              <a:t>3</a:t>
            </a:r>
            <a:r>
              <a:rPr lang="zh-TW" altLang="en-US" sz="2000" dirty="0">
                <a:solidFill>
                  <a:srgbClr val="000000"/>
                </a:solidFill>
                <a:latin typeface="Times New Roman" pitchFamily="18" charset="0"/>
                <a:ea typeface="標楷體" pitchFamily="65" charset="-120"/>
              </a:rPr>
              <a:t>年國外資料，年運轉維護費介於</a:t>
            </a:r>
            <a:r>
              <a:rPr lang="en-US" altLang="zh-TW" sz="2000" dirty="0">
                <a:solidFill>
                  <a:srgbClr val="000000"/>
                </a:solidFill>
                <a:latin typeface="Times New Roman" pitchFamily="18" charset="0"/>
                <a:ea typeface="標楷體" pitchFamily="65" charset="-120"/>
              </a:rPr>
              <a:t>1,518~15,294</a:t>
            </a:r>
            <a:r>
              <a:rPr lang="zh-TW" altLang="en-US" sz="2000" dirty="0">
                <a:solidFill>
                  <a:srgbClr val="000000"/>
                </a:solidFill>
                <a:latin typeface="Times New Roman" pitchFamily="18" charset="0"/>
                <a:ea typeface="標楷體" pitchFamily="65" charset="-120"/>
              </a:rPr>
              <a:t>元</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瓩，占期初設置成本比例介於</a:t>
            </a:r>
            <a:r>
              <a:rPr lang="en-US" altLang="zh-TW" sz="2000" dirty="0">
                <a:solidFill>
                  <a:srgbClr val="000000"/>
                </a:solidFill>
                <a:latin typeface="Times New Roman" pitchFamily="18" charset="0"/>
                <a:ea typeface="標楷體" pitchFamily="65" charset="-120"/>
              </a:rPr>
              <a:t>0.5-4.03%</a:t>
            </a:r>
            <a:r>
              <a:rPr lang="zh-TW" altLang="en-US" sz="2000" dirty="0">
                <a:solidFill>
                  <a:srgbClr val="000000"/>
                </a:solidFill>
                <a:latin typeface="Times New Roman" pitchFamily="18" charset="0"/>
                <a:ea typeface="標楷體" pitchFamily="65" charset="-120"/>
              </a:rPr>
              <a:t>之間，惟考量各國水文、地理條件等差異，故建議以國內資料為主，</a:t>
            </a:r>
            <a:r>
              <a:rPr lang="zh-TW" altLang="en-US" sz="2000" kern="0" dirty="0">
                <a:solidFill>
                  <a:srgbClr val="000000"/>
                </a:solidFill>
                <a:latin typeface="Times New Roman" pitchFamily="18" charset="0"/>
                <a:ea typeface="標楷體" pitchFamily="65" charset="-120"/>
              </a:rPr>
              <a:t>即</a:t>
            </a:r>
            <a:r>
              <a:rPr lang="en-US" altLang="zh-TW" sz="2000" kern="0" dirty="0">
                <a:solidFill>
                  <a:srgbClr val="000000"/>
                </a:solidFill>
                <a:latin typeface="Times New Roman" pitchFamily="18" charset="0"/>
                <a:ea typeface="標楷體" pitchFamily="65" charset="-120"/>
              </a:rPr>
              <a:t>107</a:t>
            </a:r>
            <a:r>
              <a:rPr lang="zh-TW" altLang="en-US" sz="2000" kern="0" dirty="0">
                <a:solidFill>
                  <a:srgbClr val="000000"/>
                </a:solidFill>
                <a:latin typeface="Times New Roman" pitchFamily="18" charset="0"/>
                <a:ea typeface="標楷體" pitchFamily="65" charset="-120"/>
              </a:rPr>
              <a:t>年度年運轉維護費於期初設置成本</a:t>
            </a:r>
            <a:r>
              <a:rPr lang="en-US" altLang="zh-TW" sz="2000" kern="0" dirty="0">
                <a:solidFill>
                  <a:srgbClr val="000000"/>
                </a:solidFill>
                <a:latin typeface="Times New Roman" pitchFamily="18" charset="0"/>
                <a:ea typeface="標楷體" pitchFamily="65" charset="-120"/>
              </a:rPr>
              <a:t>10.38</a:t>
            </a:r>
            <a:r>
              <a:rPr lang="zh-TW" altLang="en-US" sz="2000" kern="0" dirty="0">
                <a:solidFill>
                  <a:srgbClr val="000000"/>
                </a:solidFill>
                <a:latin typeface="Times New Roman" pitchFamily="18" charset="0"/>
                <a:ea typeface="標楷體" pitchFamily="65" charset="-120"/>
              </a:rPr>
              <a:t>萬元</a:t>
            </a:r>
            <a:r>
              <a:rPr lang="en-US" altLang="zh-TW" sz="2000" kern="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瓩下，占比為</a:t>
            </a:r>
            <a:r>
              <a:rPr lang="en-US" altLang="zh-TW" sz="2000" u="sng" dirty="0">
                <a:solidFill>
                  <a:srgbClr val="FF0000"/>
                </a:solidFill>
                <a:latin typeface="Times New Roman" pitchFamily="18" charset="0"/>
                <a:ea typeface="標楷體" pitchFamily="65" charset="-120"/>
              </a:rPr>
              <a:t>2.59</a:t>
            </a:r>
            <a:r>
              <a:rPr lang="en-US" altLang="zh-TW" sz="2000" u="sng" kern="0" dirty="0">
                <a:solidFill>
                  <a:srgbClr val="FF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a:t>
            </a:r>
            <a:endParaRPr lang="en-US" altLang="zh-TW" sz="2000" kern="0" dirty="0">
              <a:solidFill>
                <a:srgbClr val="000000"/>
              </a:solidFill>
              <a:latin typeface="Times New Roman" pitchFamily="18" charset="0"/>
              <a:ea typeface="標楷體" pitchFamily="65" charset="-120"/>
            </a:endParaRPr>
          </a:p>
        </p:txBody>
      </p:sp>
      <p:sp>
        <p:nvSpPr>
          <p:cNvPr id="9"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33</a:t>
            </a:fld>
            <a:endParaRPr lang="en-US" altLang="zh-TW" sz="1400" b="0" dirty="0">
              <a:solidFill>
                <a:srgbClr val="000000"/>
              </a:solidFill>
            </a:endParaRPr>
          </a:p>
        </p:txBody>
      </p:sp>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920101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5"/>
          <p:cNvSpPr txBox="1">
            <a:spLocks noChangeArrowheads="1"/>
          </p:cNvSpPr>
          <p:nvPr/>
        </p:nvSpPr>
        <p:spPr bwMode="auto">
          <a:xfrm>
            <a:off x="179512" y="585693"/>
            <a:ext cx="8712968" cy="560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2425" indent="-352425" eaLnBrk="0" hangingPunct="0">
              <a:defRPr kumimoji="1">
                <a:solidFill>
                  <a:schemeClr val="tx1"/>
                </a:solidFill>
                <a:latin typeface="Arial" charset="0"/>
                <a:ea typeface="新細明體" pitchFamily="18" charset="-120"/>
              </a:defRPr>
            </a:lvl1pPr>
            <a:lvl2pPr marL="447675" indent="-258763"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just" eaLnBrk="1" fontAlgn="auto" hangingPunct="1">
              <a:spcBef>
                <a:spcPts val="300"/>
              </a:spcBef>
              <a:spcAft>
                <a:spcPts val="300"/>
              </a:spcAft>
            </a:pPr>
            <a:r>
              <a:rPr kumimoji="0" lang="zh-TW" altLang="en-US" sz="2400" dirty="0">
                <a:solidFill>
                  <a:srgbClr val="C00000"/>
                </a:solidFill>
                <a:latin typeface="Times New Roman" pitchFamily="18" charset="0"/>
                <a:ea typeface="標楷體" pitchFamily="65" charset="-120"/>
              </a:rPr>
              <a:t>八、川流式水力發電使用參數</a:t>
            </a:r>
            <a:endParaRPr kumimoji="0" lang="en-US" altLang="zh-TW" sz="2400" dirty="0">
              <a:solidFill>
                <a:srgbClr val="C00000"/>
              </a:solidFill>
              <a:latin typeface="Times New Roman" pitchFamily="18" charset="0"/>
              <a:ea typeface="標楷體" pitchFamily="65" charset="-120"/>
            </a:endParaRPr>
          </a:p>
          <a:p>
            <a:pPr algn="just" eaLnBrk="1" fontAlgn="auto" hangingPunct="1">
              <a:spcBef>
                <a:spcPts val="300"/>
              </a:spcBef>
              <a:spcAft>
                <a:spcPts val="300"/>
              </a:spcAft>
            </a:pPr>
            <a:r>
              <a:rPr lang="en-US" altLang="zh-TW" sz="2400" dirty="0">
                <a:solidFill>
                  <a:srgbClr val="C00000"/>
                </a:solidFill>
                <a:latin typeface="Times New Roman" pitchFamily="18" charset="0"/>
                <a:ea typeface="標楷體" pitchFamily="65" charset="-120"/>
              </a:rPr>
              <a:t>(</a:t>
            </a:r>
            <a:r>
              <a:rPr lang="zh-TW" altLang="en-US" sz="2400" dirty="0">
                <a:solidFill>
                  <a:srgbClr val="C00000"/>
                </a:solidFill>
                <a:latin typeface="Times New Roman" pitchFamily="18" charset="0"/>
                <a:ea typeface="標楷體" pitchFamily="65" charset="-120"/>
              </a:rPr>
              <a:t>三</a:t>
            </a:r>
            <a:r>
              <a:rPr lang="en-US" altLang="zh-TW" sz="2400" dirty="0">
                <a:solidFill>
                  <a:srgbClr val="C00000"/>
                </a:solidFill>
                <a:latin typeface="Times New Roman" pitchFamily="18" charset="0"/>
                <a:ea typeface="標楷體" pitchFamily="65" charset="-120"/>
              </a:rPr>
              <a:t>)</a:t>
            </a:r>
            <a:r>
              <a:rPr lang="zh-TW" altLang="en-US" sz="2400" dirty="0">
                <a:solidFill>
                  <a:srgbClr val="CC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algn="just" eaLnBrk="1" fontAlgn="auto" hangingPunct="1">
              <a:lnSpc>
                <a:spcPts val="2200"/>
              </a:lnSpc>
              <a:spcBef>
                <a:spcPts val="300"/>
              </a:spcBef>
              <a:spcAft>
                <a:spcPts val="300"/>
              </a:spcAft>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4,000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lgn="just" eaLnBrk="1" fontAlgn="auto" hangingPunct="1">
              <a:lnSpc>
                <a:spcPts val="2200"/>
              </a:lnSpc>
              <a:spcBef>
                <a:spcPts val="300"/>
              </a:spcBef>
              <a:spcAft>
                <a:spcPts val="300"/>
              </a:spcAft>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4,000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algn="just" eaLnBrk="1" fontAlgn="auto" hangingPunct="1">
              <a:lnSpc>
                <a:spcPts val="2200"/>
              </a:lnSpc>
              <a:spcBef>
                <a:spcPts val="300"/>
              </a:spcBef>
              <a:spcAft>
                <a:spcPts val="300"/>
              </a:spcAft>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p>
          <a:p>
            <a:pPr marL="527050" lvl="1" indent="-300038" algn="just" eaLnBrk="1" fontAlgn="auto" hangingPunct="1">
              <a:spcBef>
                <a:spcPts val="300"/>
              </a:spcBef>
              <a:spcAft>
                <a:spcPts val="300"/>
              </a:spcAft>
            </a:pPr>
            <a:r>
              <a:rPr lang="en-US" altLang="zh-TW" sz="2000" dirty="0">
                <a:solidFill>
                  <a:srgbClr val="000000"/>
                </a:solidFill>
                <a:latin typeface="Times New Roman" pitchFamily="18" charset="0"/>
                <a:ea typeface="標楷體" pitchFamily="65" charset="-120"/>
              </a:rPr>
              <a:t>(1)</a:t>
            </a:r>
            <a:r>
              <a:rPr lang="zh-TW" altLang="en-US" sz="2000" dirty="0">
                <a:solidFill>
                  <a:srgbClr val="000000"/>
                </a:solidFill>
                <a:latin typeface="Times New Roman" pitchFamily="18" charset="0"/>
                <a:ea typeface="標楷體" pitchFamily="65" charset="-120"/>
              </a:rPr>
              <a:t>考量水力發電易受水量豐枯影響，導致部分機組年淨發電量銳減，為削減枯水年與機組大修等因素對發電量之影響，故建議應觀察長期</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約</a:t>
            </a:r>
            <a:r>
              <a:rPr lang="en-US" altLang="zh-TW" sz="2000" dirty="0">
                <a:solidFill>
                  <a:srgbClr val="000000"/>
                </a:solidFill>
                <a:latin typeface="Times New Roman" pitchFamily="18" charset="0"/>
                <a:ea typeface="標楷體" pitchFamily="65" charset="-120"/>
              </a:rPr>
              <a:t>3~5</a:t>
            </a:r>
            <a:r>
              <a:rPr lang="zh-TW" altLang="en-US" sz="2000" dirty="0">
                <a:solidFill>
                  <a:srgbClr val="000000"/>
                </a:solidFill>
                <a:latin typeface="Times New Roman" pitchFamily="18" charset="0"/>
                <a:ea typeface="標楷體" pitchFamily="65" charset="-120"/>
              </a:rPr>
              <a:t>年</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年淨發電量變化之資料較為妥適。</a:t>
            </a:r>
            <a:endParaRPr lang="en-US" altLang="zh-TW" sz="2000" dirty="0">
              <a:solidFill>
                <a:srgbClr val="000000"/>
              </a:solidFill>
              <a:latin typeface="Times New Roman" pitchFamily="18" charset="0"/>
              <a:ea typeface="標楷體" pitchFamily="65" charset="-120"/>
            </a:endParaRPr>
          </a:p>
          <a:p>
            <a:pPr marL="527050" lvl="1" indent="-300038" algn="just" eaLnBrk="1" fontAlgn="auto" hangingPunct="1">
              <a:spcBef>
                <a:spcPts val="300"/>
              </a:spcBef>
              <a:spcAft>
                <a:spcPts val="300"/>
              </a:spcAft>
            </a:pPr>
            <a:r>
              <a:rPr lang="en-US" altLang="zh-TW" sz="2000" dirty="0">
                <a:solidFill>
                  <a:srgbClr val="000000"/>
                </a:solidFill>
                <a:latin typeface="Times New Roman" pitchFamily="18" charset="0"/>
                <a:ea typeface="標楷體" pitchFamily="65" charset="-120"/>
              </a:rPr>
              <a:t>(2)</a:t>
            </a:r>
            <a:r>
              <a:rPr lang="zh-TW" altLang="en-US" sz="2000" u="sng" dirty="0">
                <a:solidFill>
                  <a:srgbClr val="FF0000"/>
                </a:solidFill>
                <a:latin typeface="Times New Roman" pitchFamily="18" charset="0"/>
                <a:ea typeface="標楷體" pitchFamily="65" charset="-120"/>
              </a:rPr>
              <a:t>蒐集</a:t>
            </a:r>
            <a:r>
              <a:rPr lang="en-US" altLang="zh-TW" sz="2000" u="sng" dirty="0">
                <a:solidFill>
                  <a:srgbClr val="FF0000"/>
                </a:solidFill>
                <a:latin typeface="Times New Roman" pitchFamily="18" charset="0"/>
                <a:ea typeface="標楷體" pitchFamily="65" charset="-120"/>
              </a:rPr>
              <a:t>101-105</a:t>
            </a:r>
            <a:r>
              <a:rPr lang="zh-TW" altLang="en-US" sz="2000" u="sng" dirty="0">
                <a:solidFill>
                  <a:srgbClr val="FF0000"/>
                </a:solidFill>
                <a:latin typeface="Times New Roman" pitchFamily="18" charset="0"/>
                <a:ea typeface="標楷體" pitchFamily="65" charset="-120"/>
              </a:rPr>
              <a:t>年之台電公司與民營電廠資料</a:t>
            </a:r>
            <a:r>
              <a:rPr lang="zh-TW" altLang="en-US" sz="2000" dirty="0">
                <a:solidFill>
                  <a:srgbClr val="000000"/>
                </a:solidFill>
                <a:latin typeface="Times New Roman" pitchFamily="18" charset="0"/>
                <a:ea typeface="標楷體" pitchFamily="65" charset="-120"/>
              </a:rPr>
              <a:t>，並剔除總裝置容量超過</a:t>
            </a:r>
            <a:r>
              <a:rPr lang="en-US" altLang="zh-TW" sz="2000" dirty="0">
                <a:solidFill>
                  <a:srgbClr val="000000"/>
                </a:solidFill>
                <a:latin typeface="Times New Roman" pitchFamily="18" charset="0"/>
                <a:ea typeface="標楷體" pitchFamily="65" charset="-120"/>
              </a:rPr>
              <a:t>2MW</a:t>
            </a:r>
            <a:r>
              <a:rPr lang="zh-TW" altLang="en-US" sz="2000" dirty="0">
                <a:solidFill>
                  <a:srgbClr val="000000"/>
                </a:solidFill>
                <a:latin typeface="Times New Roman" pitchFamily="18" charset="0"/>
                <a:ea typeface="標楷體" pitchFamily="65" charset="-120"/>
              </a:rPr>
              <a:t>資料後，觀察</a:t>
            </a:r>
            <a:r>
              <a:rPr lang="en-US" altLang="zh-TW" sz="2000" dirty="0">
                <a:solidFill>
                  <a:srgbClr val="000000"/>
                </a:solidFill>
                <a:latin typeface="Times New Roman" pitchFamily="18" charset="0"/>
                <a:ea typeface="標楷體" pitchFamily="65" charset="-120"/>
              </a:rPr>
              <a:t>3~5</a:t>
            </a:r>
            <a:r>
              <a:rPr lang="zh-TW" altLang="en-US" sz="2000" dirty="0">
                <a:solidFill>
                  <a:srgbClr val="000000"/>
                </a:solidFill>
                <a:latin typeface="Times New Roman" pitchFamily="18" charset="0"/>
                <a:ea typeface="標楷體" pitchFamily="65" charset="-120"/>
              </a:rPr>
              <a:t>年平均單位運轉時數之變化，其結果分別為</a:t>
            </a:r>
            <a:r>
              <a:rPr lang="en-US" altLang="zh-TW" sz="2000" u="sng" dirty="0">
                <a:solidFill>
                  <a:srgbClr val="FF0000"/>
                </a:solidFill>
                <a:latin typeface="Times New Roman" pitchFamily="18" charset="0"/>
                <a:ea typeface="標楷體" pitchFamily="65" charset="-120"/>
              </a:rPr>
              <a:t>3,781</a:t>
            </a:r>
            <a:r>
              <a:rPr lang="zh-TW" altLang="en-US" sz="2000" u="sng" dirty="0">
                <a:solidFill>
                  <a:srgbClr val="FF0000"/>
                </a:solidFill>
                <a:latin typeface="Times New Roman" pitchFamily="18" charset="0"/>
                <a:ea typeface="標楷體" pitchFamily="65" charset="-120"/>
              </a:rPr>
              <a:t>度</a:t>
            </a:r>
            <a:r>
              <a:rPr lang="en-US" altLang="zh-TW" sz="2000" u="sng" dirty="0">
                <a:solidFill>
                  <a:srgbClr val="FF0000"/>
                </a:solidFill>
                <a:latin typeface="Times New Roman" pitchFamily="18" charset="0"/>
                <a:ea typeface="標楷體" pitchFamily="65" charset="-120"/>
              </a:rPr>
              <a:t>/</a:t>
            </a:r>
            <a:r>
              <a:rPr lang="zh-TW" altLang="en-US" sz="2000" u="sng" dirty="0">
                <a:solidFill>
                  <a:srgbClr val="FF0000"/>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a:t>
            </a:r>
            <a:r>
              <a:rPr lang="en-US" altLang="zh-TW" sz="2000" u="sng" dirty="0">
                <a:solidFill>
                  <a:srgbClr val="FF0000"/>
                </a:solidFill>
                <a:latin typeface="Times New Roman" pitchFamily="18" charset="0"/>
                <a:ea typeface="標楷體" pitchFamily="65" charset="-120"/>
              </a:rPr>
              <a:t>3,830</a:t>
            </a:r>
            <a:r>
              <a:rPr lang="zh-TW" altLang="en-US" sz="2000" u="sng" dirty="0">
                <a:solidFill>
                  <a:srgbClr val="FF0000"/>
                </a:solidFill>
                <a:latin typeface="Times New Roman" pitchFamily="18" charset="0"/>
                <a:ea typeface="標楷體" pitchFamily="65" charset="-120"/>
              </a:rPr>
              <a:t>度</a:t>
            </a:r>
            <a:r>
              <a:rPr lang="en-US" altLang="zh-TW" sz="2000" u="sng" dirty="0">
                <a:solidFill>
                  <a:srgbClr val="FF0000"/>
                </a:solidFill>
                <a:latin typeface="Times New Roman" pitchFamily="18" charset="0"/>
                <a:ea typeface="標楷體" pitchFamily="65" charset="-120"/>
              </a:rPr>
              <a:t>/</a:t>
            </a:r>
            <a:r>
              <a:rPr lang="zh-TW" altLang="en-US" sz="2000" u="sng" dirty="0">
                <a:solidFill>
                  <a:srgbClr val="FF0000"/>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a:t>
            </a:r>
            <a:r>
              <a:rPr lang="en-US" altLang="zh-TW" sz="2000" u="sng" dirty="0">
                <a:solidFill>
                  <a:srgbClr val="FF0000"/>
                </a:solidFill>
                <a:latin typeface="Times New Roman" pitchFamily="18" charset="0"/>
                <a:ea typeface="標楷體" pitchFamily="65" charset="-120"/>
              </a:rPr>
              <a:t>3,994</a:t>
            </a:r>
            <a:r>
              <a:rPr lang="zh-TW" altLang="en-US" sz="2000" u="sng" dirty="0">
                <a:solidFill>
                  <a:srgbClr val="FF0000"/>
                </a:solidFill>
                <a:latin typeface="Times New Roman" pitchFamily="18" charset="0"/>
                <a:ea typeface="標楷體" pitchFamily="65" charset="-120"/>
              </a:rPr>
              <a:t>度</a:t>
            </a:r>
            <a:r>
              <a:rPr lang="en-US" altLang="zh-TW" sz="2000" u="sng" dirty="0">
                <a:solidFill>
                  <a:srgbClr val="FF0000"/>
                </a:solidFill>
                <a:latin typeface="Times New Roman" pitchFamily="18" charset="0"/>
                <a:ea typeface="標楷體" pitchFamily="65" charset="-120"/>
              </a:rPr>
              <a:t>/</a:t>
            </a:r>
            <a:r>
              <a:rPr lang="zh-TW" altLang="en-US" sz="2000" u="sng" dirty="0">
                <a:solidFill>
                  <a:srgbClr val="FF0000"/>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，長期下平均單位年運轉時數變化略趨於穩定。</a:t>
            </a:r>
            <a:endParaRPr lang="en-US" altLang="zh-TW" sz="2000" dirty="0">
              <a:solidFill>
                <a:srgbClr val="000000"/>
              </a:solidFill>
              <a:latin typeface="Times New Roman" pitchFamily="18" charset="0"/>
              <a:ea typeface="標楷體" pitchFamily="65" charset="-120"/>
            </a:endParaRPr>
          </a:p>
          <a:p>
            <a:pPr marL="527050" lvl="1" indent="-300038" algn="just" eaLnBrk="1" fontAlgn="auto" hangingPunct="1">
              <a:spcBef>
                <a:spcPts val="300"/>
              </a:spcBef>
              <a:spcAft>
                <a:spcPts val="300"/>
              </a:spcAft>
            </a:pPr>
            <a:r>
              <a:rPr lang="en-US" altLang="zh-TW" sz="2000" dirty="0">
                <a:solidFill>
                  <a:srgbClr val="000000"/>
                </a:solidFill>
                <a:latin typeface="Times New Roman" pitchFamily="18" charset="0"/>
                <a:ea typeface="標楷體" pitchFamily="65" charset="-120"/>
              </a:rPr>
              <a:t>(3)</a:t>
            </a:r>
            <a:r>
              <a:rPr lang="zh-TW" altLang="en-US" sz="2000" dirty="0">
                <a:solidFill>
                  <a:srgbClr val="000000"/>
                </a:solidFill>
                <a:latin typeface="Times New Roman" pitchFamily="18" charset="0"/>
                <a:ea typeface="標楷體" pitchFamily="65" charset="-120"/>
              </a:rPr>
              <a:t>蒐集近年國外資料，其年運轉時數介於</a:t>
            </a:r>
            <a:r>
              <a:rPr lang="en-US" altLang="zh-TW" sz="2000" dirty="0">
                <a:solidFill>
                  <a:srgbClr val="000000"/>
                </a:solidFill>
                <a:latin typeface="Times New Roman" pitchFamily="18" charset="0"/>
                <a:ea typeface="標楷體" pitchFamily="65" charset="-120"/>
              </a:rPr>
              <a:t>2,719~5,230</a:t>
            </a:r>
            <a:r>
              <a:rPr lang="zh-TW" altLang="en-US" sz="2000" dirty="0">
                <a:solidFill>
                  <a:srgbClr val="000000"/>
                </a:solidFill>
                <a:latin typeface="Times New Roman" pitchFamily="18" charset="0"/>
                <a:ea typeface="標楷體" pitchFamily="65" charset="-120"/>
              </a:rPr>
              <a:t>度</a:t>
            </a:r>
            <a:r>
              <a:rPr lang="en-US" altLang="zh-TW" sz="2000" dirty="0">
                <a:solidFill>
                  <a:srgbClr val="000000"/>
                </a:solidFill>
                <a:latin typeface="Times New Roman" pitchFamily="18" charset="0"/>
                <a:ea typeface="標楷體" pitchFamily="65" charset="-120"/>
              </a:rPr>
              <a:t>/</a:t>
            </a:r>
            <a:r>
              <a:rPr lang="zh-TW" altLang="en-US" sz="2000" dirty="0">
                <a:solidFill>
                  <a:srgbClr val="000000"/>
                </a:solidFill>
                <a:latin typeface="Times New Roman" pitchFamily="18" charset="0"/>
                <a:ea typeface="標楷體" pitchFamily="65" charset="-120"/>
              </a:rPr>
              <a:t>瓩之間，惟考量各國水文、地理條件等差異，因此建議以國內資料為主，併同考量</a:t>
            </a:r>
            <a:r>
              <a:rPr lang="en-US" altLang="zh-TW" sz="2000" dirty="0">
                <a:solidFill>
                  <a:srgbClr val="000000"/>
                </a:solidFill>
                <a:latin typeface="Times New Roman" pitchFamily="18" charset="0"/>
                <a:ea typeface="標楷體" pitchFamily="65" charset="-120"/>
              </a:rPr>
              <a:t>3~5</a:t>
            </a:r>
            <a:r>
              <a:rPr lang="zh-TW" altLang="en-US" sz="2000" dirty="0">
                <a:solidFill>
                  <a:srgbClr val="000000"/>
                </a:solidFill>
                <a:latin typeface="Times New Roman" pitchFamily="18" charset="0"/>
                <a:ea typeface="標楷體" pitchFamily="65" charset="-120"/>
              </a:rPr>
              <a:t>年平均發電量估算結果，與</a:t>
            </a:r>
            <a:r>
              <a:rPr lang="en-US" altLang="zh-TW" sz="2000" dirty="0">
                <a:solidFill>
                  <a:srgbClr val="000000"/>
                </a:solidFill>
                <a:latin typeface="Times New Roman" pitchFamily="18" charset="0"/>
                <a:ea typeface="標楷體" pitchFamily="65" charset="-120"/>
              </a:rPr>
              <a:t>106</a:t>
            </a:r>
            <a:r>
              <a:rPr lang="zh-TW" altLang="en-US" sz="2000" dirty="0">
                <a:solidFill>
                  <a:srgbClr val="000000"/>
                </a:solidFill>
                <a:latin typeface="Times New Roman" pitchFamily="18" charset="0"/>
                <a:ea typeface="標楷體" pitchFamily="65" charset="-120"/>
              </a:rPr>
              <a:t>年度審定會參採數值相近，故</a:t>
            </a:r>
            <a:r>
              <a:rPr lang="en-US" altLang="zh-TW" sz="2000" kern="0" dirty="0">
                <a:solidFill>
                  <a:srgbClr val="000000"/>
                </a:solidFill>
                <a:latin typeface="Times New Roman" pitchFamily="18" charset="0"/>
                <a:ea typeface="標楷體"/>
              </a:rPr>
              <a:t>107</a:t>
            </a:r>
            <a:r>
              <a:rPr lang="zh-TW" altLang="en-US" sz="2000" kern="0" dirty="0">
                <a:solidFill>
                  <a:srgbClr val="000000"/>
                </a:solidFill>
                <a:latin typeface="Times New Roman" pitchFamily="18" charset="0"/>
                <a:ea typeface="標楷體"/>
              </a:rPr>
              <a:t>年度川流水力發電援用</a:t>
            </a:r>
            <a:r>
              <a:rPr lang="en-US" altLang="zh-TW" sz="2000" kern="0" dirty="0">
                <a:solidFill>
                  <a:srgbClr val="000000"/>
                </a:solidFill>
                <a:latin typeface="Times New Roman" pitchFamily="18" charset="0"/>
                <a:ea typeface="標楷體"/>
              </a:rPr>
              <a:t>106</a:t>
            </a:r>
            <a:r>
              <a:rPr lang="zh-TW" altLang="en-US" sz="2000" kern="0" dirty="0">
                <a:solidFill>
                  <a:srgbClr val="000000"/>
                </a:solidFill>
                <a:latin typeface="Times New Roman" pitchFamily="18" charset="0"/>
                <a:ea typeface="標楷體"/>
              </a:rPr>
              <a:t>年度之水準，即</a:t>
            </a:r>
            <a:r>
              <a:rPr lang="en-US" altLang="zh-TW" sz="2000" u="sng" dirty="0">
                <a:solidFill>
                  <a:srgbClr val="FF0000"/>
                </a:solidFill>
                <a:latin typeface="Times New Roman" pitchFamily="18" charset="0"/>
                <a:ea typeface="標楷體" pitchFamily="65" charset="-120"/>
              </a:rPr>
              <a:t>4,000</a:t>
            </a:r>
            <a:r>
              <a:rPr lang="zh-TW" altLang="en-US" sz="2000" u="sng" dirty="0">
                <a:solidFill>
                  <a:srgbClr val="FF0000"/>
                </a:solidFill>
                <a:latin typeface="Times New Roman" pitchFamily="18" charset="0"/>
                <a:ea typeface="標楷體" pitchFamily="65" charset="-120"/>
              </a:rPr>
              <a:t>度</a:t>
            </a:r>
            <a:r>
              <a:rPr lang="en-US" altLang="zh-TW" sz="2000" u="sng" dirty="0">
                <a:solidFill>
                  <a:srgbClr val="FF0000"/>
                </a:solidFill>
                <a:latin typeface="Times New Roman" pitchFamily="18" charset="0"/>
                <a:ea typeface="標楷體" pitchFamily="65" charset="-120"/>
              </a:rPr>
              <a:t>/</a:t>
            </a:r>
            <a:r>
              <a:rPr lang="zh-TW" altLang="en-US" sz="2000" u="sng" dirty="0">
                <a:solidFill>
                  <a:srgbClr val="FF0000"/>
                </a:solidFill>
                <a:latin typeface="Times New Roman" pitchFamily="18" charset="0"/>
                <a:ea typeface="標楷體" pitchFamily="65" charset="-120"/>
              </a:rPr>
              <a:t>瓩</a:t>
            </a:r>
            <a:r>
              <a:rPr lang="zh-TW" altLang="en-US" sz="2000" dirty="0">
                <a:solidFill>
                  <a:srgbClr val="000000"/>
                </a:solidFill>
                <a:latin typeface="Times New Roman" pitchFamily="18" charset="0"/>
                <a:ea typeface="標楷體" pitchFamily="65" charset="-120"/>
              </a:rPr>
              <a:t>。</a:t>
            </a:r>
            <a:endParaRPr lang="en-US" altLang="zh-TW" sz="2000" dirty="0">
              <a:solidFill>
                <a:srgbClr val="000000"/>
              </a:solidFill>
              <a:latin typeface="Times New Roman" pitchFamily="18" charset="0"/>
              <a:ea typeface="標楷體" pitchFamily="65" charset="-120"/>
            </a:endParaRPr>
          </a:p>
        </p:txBody>
      </p:sp>
      <p:sp>
        <p:nvSpPr>
          <p:cNvPr id="7"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34</a:t>
            </a:fld>
            <a:endParaRPr lang="en-US" altLang="zh-TW" sz="1400" b="0" dirty="0">
              <a:solidFill>
                <a:srgbClr val="000000"/>
              </a:solidFill>
            </a:endParaRPr>
          </a:p>
        </p:txBody>
      </p:sp>
      <p:sp>
        <p:nvSpPr>
          <p:cNvPr id="9"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39095295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5"/>
          <p:cNvSpPr txBox="1">
            <a:spLocks noChangeArrowheads="1"/>
          </p:cNvSpPr>
          <p:nvPr/>
        </p:nvSpPr>
        <p:spPr bwMode="auto">
          <a:xfrm>
            <a:off x="251520" y="644607"/>
            <a:ext cx="8424936" cy="5847755"/>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742950" indent="-285750">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algn="just" fontAlgn="auto">
              <a:spcBef>
                <a:spcPts val="300"/>
              </a:spcBef>
              <a:spcAft>
                <a:spcPts val="300"/>
              </a:spcAft>
              <a:defRPr/>
            </a:pPr>
            <a:r>
              <a:rPr kumimoji="0" lang="zh-TW" altLang="en-US" sz="2400" dirty="0">
                <a:solidFill>
                  <a:srgbClr val="C00000"/>
                </a:solidFill>
                <a:latin typeface="Times New Roman" pitchFamily="18" charset="0"/>
                <a:ea typeface="標楷體" pitchFamily="65" charset="-120"/>
              </a:rPr>
              <a:t>九、地熱發電使用參數</a:t>
            </a:r>
            <a:endParaRPr kumimoji="0" lang="en-US" altLang="zh-TW" sz="2400" dirty="0">
              <a:solidFill>
                <a:srgbClr val="C00000"/>
              </a:solidFill>
              <a:latin typeface="Times New Roman" pitchFamily="18" charset="0"/>
              <a:ea typeface="標楷體" pitchFamily="65" charset="-120"/>
            </a:endParaRPr>
          </a:p>
          <a:p>
            <a:pPr algn="just" fontAlgn="auto">
              <a:spcBef>
                <a:spcPts val="300"/>
              </a:spcBef>
              <a:spcAft>
                <a:spcPts val="30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一</a:t>
            </a:r>
            <a:r>
              <a:rPr kumimoji="0" lang="en-US" altLang="zh-TW" sz="2400" dirty="0">
                <a:solidFill>
                  <a:srgbClr val="C00000"/>
                </a:solidFill>
                <a:latin typeface="Times New Roman" pitchFamily="18" charset="0"/>
                <a:ea typeface="標楷體" pitchFamily="65" charset="-120"/>
              </a:rPr>
              <a:t>)</a:t>
            </a:r>
            <a:r>
              <a:rPr lang="zh-TW" altLang="en-US" sz="2400" dirty="0">
                <a:solidFill>
                  <a:srgbClr val="C00000"/>
                </a:solidFill>
                <a:latin typeface="Times New Roman" pitchFamily="18" charset="0"/>
                <a:ea typeface="標楷體" pitchFamily="65" charset="-120"/>
              </a:rPr>
              <a:t>期初設置成本</a:t>
            </a:r>
            <a:endParaRPr lang="en-US" altLang="zh-TW" sz="2400" dirty="0">
              <a:solidFill>
                <a:srgbClr val="C00000"/>
              </a:solidFill>
              <a:latin typeface="Times New Roman" pitchFamily="18" charset="0"/>
              <a:ea typeface="標楷體" pitchFamily="65" charset="-120"/>
            </a:endParaRPr>
          </a:p>
          <a:p>
            <a:pPr algn="just"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smtClean="0">
                <a:solidFill>
                  <a:srgbClr val="000099"/>
                </a:solidFill>
                <a:latin typeface="Times New Roman" pitchFamily="18" charset="0"/>
                <a:ea typeface="標楷體" pitchFamily="65" charset="-120"/>
              </a:rPr>
              <a:t>25.66</a:t>
            </a:r>
            <a:r>
              <a:rPr lang="zh-TW" altLang="en-US" sz="2000" dirty="0" smtClean="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lgn="just"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 27.86</a:t>
            </a:r>
            <a:r>
              <a:rPr lang="zh-TW" altLang="en-US" sz="2000" dirty="0">
                <a:solidFill>
                  <a:srgbClr val="000099"/>
                </a:solidFill>
                <a:latin typeface="Times New Roman" pitchFamily="18" charset="0"/>
                <a:ea typeface="標楷體" pitchFamily="65" charset="-120"/>
              </a:rPr>
              <a:t>萬元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algn="just"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509588" indent="-274638" algn="just" hangingPunct="0">
              <a:spcBef>
                <a:spcPts val="300"/>
              </a:spcBef>
              <a:spcAft>
                <a:spcPts val="300"/>
              </a:spcAft>
              <a:defRPr/>
            </a:pPr>
            <a:r>
              <a:rPr lang="en-US" altLang="zh-TW" sz="1900" dirty="0">
                <a:solidFill>
                  <a:srgbClr val="000000"/>
                </a:solidFill>
                <a:latin typeface="Times New Roman" pitchFamily="18" charset="0"/>
                <a:ea typeface="標楷體" pitchFamily="65" charset="-120"/>
                <a:cs typeface="Times New Roman" pitchFamily="18" charset="0"/>
              </a:rPr>
              <a:t>(1)</a:t>
            </a:r>
            <a:r>
              <a:rPr lang="zh-TW" altLang="en-US" sz="1900" dirty="0">
                <a:solidFill>
                  <a:srgbClr val="000000"/>
                </a:solidFill>
                <a:latin typeface="Times New Roman" pitchFamily="18" charset="0"/>
                <a:ea typeface="標楷體" pitchFamily="65" charset="-120"/>
                <a:cs typeface="Times New Roman" pitchFamily="18" charset="0"/>
              </a:rPr>
              <a:t>本年度參採</a:t>
            </a:r>
            <a:r>
              <a:rPr lang="en-US" altLang="zh-TW" sz="1900" dirty="0">
                <a:solidFill>
                  <a:srgbClr val="000000"/>
                </a:solidFill>
                <a:latin typeface="Times New Roman" pitchFamily="18" charset="0"/>
                <a:ea typeface="標楷體" pitchFamily="65" charset="-120"/>
                <a:cs typeface="Times New Roman" pitchFamily="18" charset="0"/>
              </a:rPr>
              <a:t>4</a:t>
            </a:r>
            <a:r>
              <a:rPr lang="zh-TW" altLang="en-US" sz="1900" dirty="0">
                <a:solidFill>
                  <a:srgbClr val="000000"/>
                </a:solidFill>
                <a:latin typeface="Times New Roman" pitchFamily="18" charset="0"/>
                <a:ea typeface="標楷體" pitchFamily="65" charset="-120"/>
                <a:cs typeface="Times New Roman" pitchFamily="18" charset="0"/>
              </a:rPr>
              <a:t>筆評估案例，分別為工研院</a:t>
            </a:r>
            <a:r>
              <a:rPr lang="en-US" altLang="zh-TW" sz="1900" dirty="0">
                <a:solidFill>
                  <a:srgbClr val="000000"/>
                </a:solidFill>
                <a:latin typeface="Times New Roman" pitchFamily="18" charset="0"/>
                <a:ea typeface="標楷體" pitchFamily="65" charset="-120"/>
                <a:cs typeface="Times New Roman" pitchFamily="18" charset="0"/>
              </a:rPr>
              <a:t>2</a:t>
            </a:r>
            <a:r>
              <a:rPr lang="zh-TW" altLang="en-US" sz="1900" dirty="0">
                <a:solidFill>
                  <a:srgbClr val="000000"/>
                </a:solidFill>
                <a:latin typeface="Times New Roman" pitchFamily="18" charset="0"/>
                <a:ea typeface="標楷體" pitchFamily="65" charset="-120"/>
                <a:cs typeface="Times New Roman" pitchFamily="18" charset="0"/>
              </a:rPr>
              <a:t>筆評估案例</a:t>
            </a:r>
            <a:r>
              <a:rPr lang="en-US" altLang="zh-TW" sz="1900" dirty="0">
                <a:solidFill>
                  <a:srgbClr val="000000"/>
                </a:solidFill>
                <a:latin typeface="Times New Roman" pitchFamily="18" charset="0"/>
                <a:ea typeface="標楷體" pitchFamily="65" charset="-120"/>
                <a:cs typeface="Times New Roman" pitchFamily="18" charset="0"/>
              </a:rPr>
              <a:t>(A</a:t>
            </a:r>
            <a:r>
              <a:rPr lang="zh-TW" altLang="en-US" sz="1900" dirty="0">
                <a:solidFill>
                  <a:srgbClr val="000000"/>
                </a:solidFill>
                <a:latin typeface="Times New Roman" pitchFamily="18" charset="0"/>
                <a:ea typeface="標楷體" pitchFamily="65" charset="-120"/>
                <a:cs typeface="Times New Roman" pitchFamily="18" charset="0"/>
              </a:rPr>
              <a:t>案、</a:t>
            </a:r>
            <a:r>
              <a:rPr lang="en-US" altLang="zh-TW" sz="1900" dirty="0">
                <a:solidFill>
                  <a:srgbClr val="000000"/>
                </a:solidFill>
                <a:latin typeface="Times New Roman" pitchFamily="18" charset="0"/>
                <a:ea typeface="標楷體" pitchFamily="65" charset="-120"/>
                <a:cs typeface="Times New Roman" pitchFamily="18" charset="0"/>
              </a:rPr>
              <a:t>B</a:t>
            </a:r>
            <a:r>
              <a:rPr lang="zh-TW" altLang="en-US" sz="1900" dirty="0">
                <a:solidFill>
                  <a:srgbClr val="000000"/>
                </a:solidFill>
                <a:latin typeface="Times New Roman" pitchFamily="18" charset="0"/>
                <a:ea typeface="標楷體" pitchFamily="65" charset="-120"/>
                <a:cs typeface="Times New Roman" pitchFamily="18" charset="0"/>
              </a:rPr>
              <a:t>案</a:t>
            </a:r>
            <a:r>
              <a:rPr lang="en-US" altLang="zh-TW" sz="1900" dirty="0">
                <a:solidFill>
                  <a:srgbClr val="000000"/>
                </a:solidFill>
                <a:latin typeface="Times New Roman" pitchFamily="18" charset="0"/>
                <a:ea typeface="標楷體" pitchFamily="65" charset="-120"/>
                <a:cs typeface="Times New Roman" pitchFamily="18" charset="0"/>
              </a:rPr>
              <a:t>)</a:t>
            </a:r>
            <a:r>
              <a:rPr lang="zh-TW" altLang="en-US" sz="1900" dirty="0">
                <a:solidFill>
                  <a:srgbClr val="000000"/>
                </a:solidFill>
                <a:latin typeface="Times New Roman" pitchFamily="18" charset="0"/>
                <a:ea typeface="標楷體" pitchFamily="65" charset="-120"/>
                <a:cs typeface="Times New Roman" pitchFamily="18" charset="0"/>
              </a:rPr>
              <a:t>、台電公司</a:t>
            </a:r>
            <a:r>
              <a:rPr lang="en-US" altLang="zh-TW" sz="1900" dirty="0">
                <a:solidFill>
                  <a:srgbClr val="000000"/>
                </a:solidFill>
                <a:latin typeface="Times New Roman" pitchFamily="18" charset="0"/>
                <a:ea typeface="標楷體" pitchFamily="65" charset="-120"/>
                <a:cs typeface="Times New Roman" pitchFamily="18" charset="0"/>
              </a:rPr>
              <a:t>C</a:t>
            </a:r>
            <a:r>
              <a:rPr lang="zh-TW" altLang="en-US" sz="1900" dirty="0">
                <a:solidFill>
                  <a:srgbClr val="000000"/>
                </a:solidFill>
                <a:latin typeface="Times New Roman" pitchFamily="18" charset="0"/>
                <a:ea typeface="標楷體" pitchFamily="65" charset="-120"/>
                <a:cs typeface="Times New Roman" pitchFamily="18" charset="0"/>
              </a:rPr>
              <a:t>試驗計畫，以及</a:t>
            </a:r>
            <a:r>
              <a:rPr lang="en-US" altLang="zh-TW" sz="1900" dirty="0">
                <a:solidFill>
                  <a:srgbClr val="000000"/>
                </a:solidFill>
                <a:latin typeface="Times New Roman" pitchFamily="18" charset="0"/>
                <a:ea typeface="標楷體" pitchFamily="65" charset="-120"/>
                <a:cs typeface="Times New Roman" pitchFamily="18" charset="0"/>
              </a:rPr>
              <a:t>D</a:t>
            </a:r>
            <a:r>
              <a:rPr lang="zh-TW" altLang="en-US" sz="1900" dirty="0">
                <a:solidFill>
                  <a:srgbClr val="000000"/>
                </a:solidFill>
                <a:latin typeface="Times New Roman" pitchFamily="18" charset="0"/>
                <a:ea typeface="標楷體" pitchFamily="65" charset="-120"/>
                <a:cs typeface="Times New Roman" pitchFamily="18" charset="0"/>
              </a:rPr>
              <a:t>公司，計算方式說明如下：</a:t>
            </a:r>
            <a:endParaRPr lang="en-US" altLang="zh-TW" sz="1900" dirty="0">
              <a:solidFill>
                <a:srgbClr val="000000"/>
              </a:solidFill>
              <a:latin typeface="Times New Roman" pitchFamily="18" charset="0"/>
              <a:ea typeface="標楷體" pitchFamily="65" charset="-120"/>
              <a:cs typeface="Times New Roman" pitchFamily="18" charset="0"/>
            </a:endParaRPr>
          </a:p>
          <a:p>
            <a:pPr marL="715963" indent="-215900" algn="just" hangingPunct="0">
              <a:spcBef>
                <a:spcPts val="0"/>
              </a:spcBef>
              <a:spcAft>
                <a:spcPts val="0"/>
              </a:spcAft>
              <a:defRPr/>
            </a:pPr>
            <a:r>
              <a:rPr lang="en-US" altLang="zh-TW" sz="1900" dirty="0">
                <a:solidFill>
                  <a:srgbClr val="000000"/>
                </a:solidFill>
                <a:latin typeface="Times New Roman" pitchFamily="18" charset="0"/>
                <a:ea typeface="標楷體" pitchFamily="65" charset="-120"/>
                <a:cs typeface="Times New Roman" pitchFamily="18" charset="0"/>
              </a:rPr>
              <a:t>A.</a:t>
            </a:r>
            <a:r>
              <a:rPr lang="zh-TW" altLang="en-US" sz="1900" dirty="0">
                <a:solidFill>
                  <a:srgbClr val="000000"/>
                </a:solidFill>
                <a:latin typeface="Times New Roman" pitchFamily="18" charset="0"/>
                <a:ea typeface="標楷體" pitchFamily="65" charset="-120"/>
                <a:cs typeface="Times New Roman" pitchFamily="18" charset="0"/>
              </a:rPr>
              <a:t>產能探勘成本：以</a:t>
            </a:r>
            <a:r>
              <a:rPr lang="en-US" altLang="zh-TW" sz="1900" dirty="0">
                <a:solidFill>
                  <a:srgbClr val="000000"/>
                </a:solidFill>
                <a:latin typeface="Times New Roman" pitchFamily="18" charset="0"/>
                <a:ea typeface="標楷體" pitchFamily="65" charset="-120"/>
                <a:cs typeface="Times New Roman" pitchFamily="18" charset="0"/>
              </a:rPr>
              <a:t>106</a:t>
            </a:r>
            <a:r>
              <a:rPr lang="zh-TW" altLang="en-US" sz="1900" dirty="0">
                <a:solidFill>
                  <a:srgbClr val="000000"/>
                </a:solidFill>
                <a:latin typeface="Times New Roman" pitchFamily="18" charset="0"/>
                <a:ea typeface="標楷體" pitchFamily="65" charset="-120"/>
                <a:cs typeface="Times New Roman" pitchFamily="18" charset="0"/>
              </a:rPr>
              <a:t>年度審定會決議之</a:t>
            </a:r>
            <a:r>
              <a:rPr lang="en-US" altLang="zh-TW" sz="1900" dirty="0">
                <a:solidFill>
                  <a:srgbClr val="000000"/>
                </a:solidFill>
                <a:latin typeface="Times New Roman" pitchFamily="18" charset="0"/>
                <a:ea typeface="標楷體" pitchFamily="65" charset="-120"/>
                <a:cs typeface="Times New Roman" pitchFamily="18" charset="0"/>
              </a:rPr>
              <a:t>B</a:t>
            </a:r>
            <a:r>
              <a:rPr lang="zh-TW" altLang="en-US" sz="1900" dirty="0">
                <a:solidFill>
                  <a:srgbClr val="000000"/>
                </a:solidFill>
                <a:latin typeface="Times New Roman" pitchFamily="18" charset="0"/>
                <a:ea typeface="標楷體" pitchFamily="65" charset="-120"/>
                <a:cs typeface="Times New Roman" pitchFamily="18" charset="0"/>
              </a:rPr>
              <a:t>案為產能探勘成本乘上各評估案例之井數進行估算，平均為</a:t>
            </a:r>
            <a:r>
              <a:rPr lang="en-US" altLang="zh-TW" sz="1900" u="sng" dirty="0">
                <a:solidFill>
                  <a:srgbClr val="FF0000"/>
                </a:solidFill>
                <a:latin typeface="Times New Roman" pitchFamily="18" charset="0"/>
                <a:ea typeface="標楷體" pitchFamily="65" charset="-120"/>
                <a:cs typeface="Times New Roman" pitchFamily="18" charset="0"/>
              </a:rPr>
              <a:t>1.67</a:t>
            </a:r>
            <a:r>
              <a:rPr lang="zh-TW" altLang="en-US" sz="1900" u="sng" dirty="0">
                <a:solidFill>
                  <a:srgbClr val="FF0000"/>
                </a:solidFill>
                <a:latin typeface="Times New Roman" pitchFamily="18" charset="0"/>
                <a:ea typeface="標楷體" pitchFamily="65" charset="-120"/>
                <a:cs typeface="Times New Roman" pitchFamily="18" charset="0"/>
              </a:rPr>
              <a:t>萬元</a:t>
            </a:r>
            <a:r>
              <a:rPr lang="en-US" altLang="zh-TW" sz="1900" u="sng" dirty="0">
                <a:solidFill>
                  <a:srgbClr val="FF0000"/>
                </a:solidFill>
                <a:latin typeface="Times New Roman" pitchFamily="18" charset="0"/>
                <a:ea typeface="標楷體" pitchFamily="65" charset="-120"/>
                <a:cs typeface="Times New Roman" pitchFamily="18" charset="0"/>
              </a:rPr>
              <a:t>/</a:t>
            </a:r>
            <a:r>
              <a:rPr lang="zh-TW" altLang="en-US" sz="1900" u="sng" dirty="0">
                <a:solidFill>
                  <a:srgbClr val="FF0000"/>
                </a:solidFill>
                <a:latin typeface="Times New Roman" pitchFamily="18" charset="0"/>
                <a:ea typeface="標楷體" pitchFamily="65" charset="-120"/>
                <a:cs typeface="Times New Roman" pitchFamily="18" charset="0"/>
              </a:rPr>
              <a:t>瓩</a:t>
            </a:r>
            <a:r>
              <a:rPr lang="zh-TW" altLang="en-US" sz="1900" dirty="0">
                <a:solidFill>
                  <a:srgbClr val="000000"/>
                </a:solidFill>
                <a:latin typeface="Times New Roman" pitchFamily="18" charset="0"/>
                <a:ea typeface="標楷體" pitchFamily="65" charset="-120"/>
                <a:cs typeface="Times New Roman" pitchFamily="18" charset="0"/>
              </a:rPr>
              <a:t>。</a:t>
            </a:r>
            <a:endParaRPr lang="en-US" altLang="zh-TW" sz="1900" dirty="0">
              <a:solidFill>
                <a:srgbClr val="000000"/>
              </a:solidFill>
              <a:latin typeface="Times New Roman" pitchFamily="18" charset="0"/>
              <a:ea typeface="標楷體" pitchFamily="65" charset="-120"/>
              <a:cs typeface="Times New Roman" pitchFamily="18" charset="0"/>
            </a:endParaRPr>
          </a:p>
          <a:p>
            <a:pPr marL="715963" indent="-215900" algn="just" hangingPunct="0">
              <a:spcBef>
                <a:spcPts val="0"/>
              </a:spcBef>
              <a:spcAft>
                <a:spcPts val="0"/>
              </a:spcAft>
              <a:defRPr/>
            </a:pPr>
            <a:r>
              <a:rPr lang="en-US" altLang="zh-TW" sz="1900" dirty="0">
                <a:solidFill>
                  <a:srgbClr val="000000"/>
                </a:solidFill>
                <a:latin typeface="Times New Roman" pitchFamily="18" charset="0"/>
                <a:ea typeface="標楷體" pitchFamily="65" charset="-120"/>
                <a:cs typeface="Times New Roman" pitchFamily="18" charset="0"/>
              </a:rPr>
              <a:t>B.</a:t>
            </a:r>
            <a:r>
              <a:rPr lang="zh-TW" altLang="en-US" sz="2000" dirty="0">
                <a:solidFill>
                  <a:srgbClr val="000000"/>
                </a:solidFill>
                <a:latin typeface="Times New Roman" pitchFamily="18" charset="0"/>
                <a:ea typeface="標楷體" pitchFamily="65" charset="-120"/>
                <a:cs typeface="Times New Roman" pitchFamily="18" charset="0"/>
              </a:rPr>
              <a:t>鑽井成本：以最新鑽井成本</a:t>
            </a:r>
            <a:r>
              <a:rPr lang="zh-TW" altLang="en-US" sz="1800" baseline="30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乘上各評估案例之井深、井數進行估算，平均為</a:t>
            </a:r>
            <a:r>
              <a:rPr lang="en-US" altLang="zh-TW" sz="2000" u="sng" dirty="0">
                <a:solidFill>
                  <a:srgbClr val="FF0000"/>
                </a:solidFill>
                <a:latin typeface="Times New Roman" pitchFamily="18" charset="0"/>
                <a:ea typeface="標楷體" pitchFamily="65" charset="-120"/>
                <a:cs typeface="Times New Roman" pitchFamily="18" charset="0"/>
              </a:rPr>
              <a:t>12.50</a:t>
            </a:r>
            <a:r>
              <a:rPr lang="zh-TW" altLang="en-US" sz="2000" u="sng" dirty="0">
                <a:solidFill>
                  <a:srgbClr val="FF0000"/>
                </a:solidFill>
                <a:latin typeface="Times New Roman" pitchFamily="18" charset="0"/>
                <a:ea typeface="標楷體" pitchFamily="65" charset="-120"/>
                <a:cs typeface="Times New Roman" pitchFamily="18" charset="0"/>
              </a:rPr>
              <a:t>萬元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1900" dirty="0">
                <a:solidFill>
                  <a:srgbClr val="000000"/>
                </a:solidFill>
                <a:latin typeface="Times New Roman" pitchFamily="18" charset="0"/>
                <a:ea typeface="標楷體" pitchFamily="65" charset="-120"/>
                <a:cs typeface="Times New Roman" pitchFamily="18" charset="0"/>
              </a:rPr>
              <a:t>。</a:t>
            </a:r>
            <a:endParaRPr lang="en-US" altLang="zh-TW" sz="1900" dirty="0">
              <a:solidFill>
                <a:srgbClr val="000000"/>
              </a:solidFill>
              <a:latin typeface="Times New Roman" pitchFamily="18" charset="0"/>
              <a:ea typeface="標楷體" pitchFamily="65" charset="-120"/>
              <a:cs typeface="Times New Roman" pitchFamily="18" charset="0"/>
            </a:endParaRPr>
          </a:p>
          <a:p>
            <a:pPr marL="715963" indent="-215900" algn="just" hangingPunct="0">
              <a:spcBef>
                <a:spcPts val="0"/>
              </a:spcBef>
              <a:spcAft>
                <a:spcPts val="0"/>
              </a:spcAft>
              <a:defRPr/>
            </a:pPr>
            <a:r>
              <a:rPr lang="en-US" altLang="zh-TW" sz="1900" dirty="0">
                <a:solidFill>
                  <a:srgbClr val="000000"/>
                </a:solidFill>
                <a:latin typeface="Times New Roman" pitchFamily="18" charset="0"/>
                <a:ea typeface="標楷體" pitchFamily="65" charset="-120"/>
                <a:cs typeface="Times New Roman" pitchFamily="18" charset="0"/>
              </a:rPr>
              <a:t>C.</a:t>
            </a:r>
            <a:r>
              <a:rPr lang="zh-TW" altLang="en-US" sz="2000" dirty="0">
                <a:solidFill>
                  <a:srgbClr val="000000"/>
                </a:solidFill>
                <a:latin typeface="Times New Roman" pitchFamily="18" charset="0"/>
                <a:ea typeface="標楷體" pitchFamily="65" charset="-120"/>
                <a:cs typeface="Times New Roman" pitchFamily="18" charset="0"/>
              </a:rPr>
              <a:t>發電機設備成本：依各評估案提供之數據，平均為</a:t>
            </a:r>
            <a:r>
              <a:rPr lang="en-US" altLang="zh-TW" sz="2000" u="sng" dirty="0">
                <a:solidFill>
                  <a:srgbClr val="FF0000"/>
                </a:solidFill>
                <a:latin typeface="Times New Roman" pitchFamily="18" charset="0"/>
                <a:ea typeface="標楷體" pitchFamily="65" charset="-120"/>
                <a:cs typeface="Times New Roman" pitchFamily="18" charset="0"/>
              </a:rPr>
              <a:t>13.69</a:t>
            </a:r>
            <a:r>
              <a:rPr lang="zh-TW" altLang="en-US" sz="2000" u="sng" dirty="0">
                <a:solidFill>
                  <a:srgbClr val="FF0000"/>
                </a:solidFill>
                <a:latin typeface="Times New Roman" pitchFamily="18" charset="0"/>
                <a:ea typeface="標楷體" pitchFamily="65" charset="-120"/>
                <a:cs typeface="Times New Roman" pitchFamily="18" charset="0"/>
              </a:rPr>
              <a:t>萬元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1900" dirty="0">
                <a:solidFill>
                  <a:srgbClr val="000000"/>
                </a:solidFill>
                <a:latin typeface="Times New Roman" pitchFamily="18" charset="0"/>
                <a:ea typeface="標楷體" pitchFamily="65" charset="-120"/>
                <a:cs typeface="Times New Roman" pitchFamily="18" charset="0"/>
              </a:rPr>
              <a:t>。</a:t>
            </a:r>
            <a:endParaRPr lang="en-US" altLang="zh-TW" sz="1900" dirty="0">
              <a:solidFill>
                <a:srgbClr val="000000"/>
              </a:solidFill>
              <a:latin typeface="Times New Roman" pitchFamily="18" charset="0"/>
              <a:ea typeface="標楷體" pitchFamily="65" charset="-120"/>
              <a:cs typeface="Times New Roman" pitchFamily="18" charset="0"/>
            </a:endParaRPr>
          </a:p>
          <a:p>
            <a:pPr marL="715963" indent="-215900" algn="just" hangingPunct="0">
              <a:spcBef>
                <a:spcPts val="0"/>
              </a:spcBef>
              <a:spcAft>
                <a:spcPts val="0"/>
              </a:spcAft>
              <a:defRPr/>
            </a:pPr>
            <a:r>
              <a:rPr lang="en-US" altLang="zh-TW" sz="1900" dirty="0">
                <a:solidFill>
                  <a:srgbClr val="000000"/>
                </a:solidFill>
                <a:latin typeface="Times New Roman" pitchFamily="18" charset="0"/>
                <a:ea typeface="標楷體" pitchFamily="65" charset="-120"/>
                <a:cs typeface="Times New Roman" pitchFamily="18" charset="0"/>
              </a:rPr>
              <a:t>D.</a:t>
            </a:r>
            <a:r>
              <a:rPr lang="zh-TW" altLang="en-US" sz="2000" dirty="0">
                <a:solidFill>
                  <a:srgbClr val="000000"/>
                </a:solidFill>
                <a:latin typeface="Times New Roman" pitchFamily="18" charset="0"/>
                <a:ea typeface="標楷體" pitchFamily="65" charset="-120"/>
                <a:cs typeface="Times New Roman" pitchFamily="18" charset="0"/>
              </a:rPr>
              <a:t>綜上，期初設置成本為</a:t>
            </a:r>
            <a:r>
              <a:rPr lang="en-US" altLang="zh-TW" sz="2000" u="sng" dirty="0">
                <a:solidFill>
                  <a:srgbClr val="FF0000"/>
                </a:solidFill>
                <a:latin typeface="Times New Roman" pitchFamily="18" charset="0"/>
                <a:ea typeface="標楷體" pitchFamily="65" charset="-120"/>
                <a:cs typeface="Times New Roman" pitchFamily="18" charset="0"/>
              </a:rPr>
              <a:t>27.86</a:t>
            </a:r>
            <a:r>
              <a:rPr lang="zh-TW" altLang="en-US" sz="2000" u="sng" dirty="0">
                <a:solidFill>
                  <a:srgbClr val="FF0000"/>
                </a:solidFill>
                <a:latin typeface="Times New Roman" pitchFamily="18" charset="0"/>
                <a:ea typeface="標楷體" pitchFamily="65" charset="-120"/>
                <a:cs typeface="Times New Roman" pitchFamily="18" charset="0"/>
              </a:rPr>
              <a:t>萬元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1900" dirty="0">
                <a:solidFill>
                  <a:srgbClr val="000000"/>
                </a:solidFill>
                <a:latin typeface="Times New Roman" pitchFamily="18" charset="0"/>
                <a:ea typeface="標楷體" pitchFamily="65" charset="-120"/>
                <a:cs typeface="Times New Roman" pitchFamily="18" charset="0"/>
              </a:rPr>
              <a:t>。</a:t>
            </a:r>
            <a:endParaRPr lang="en-US" altLang="zh-TW" sz="1900" dirty="0">
              <a:solidFill>
                <a:srgbClr val="000000"/>
              </a:solidFill>
              <a:latin typeface="Times New Roman" pitchFamily="18" charset="0"/>
              <a:ea typeface="標楷體" pitchFamily="65" charset="-120"/>
              <a:cs typeface="Times New Roman" pitchFamily="18" charset="0"/>
            </a:endParaRPr>
          </a:p>
          <a:p>
            <a:pPr marL="536575" indent="-269875" algn="just" hangingPunct="0">
              <a:spcBef>
                <a:spcPts val="300"/>
              </a:spcBef>
              <a:spcAft>
                <a:spcPts val="300"/>
              </a:spcAft>
              <a:defRPr/>
            </a:pPr>
            <a:r>
              <a:rPr lang="en-US" altLang="zh-TW" sz="1900" dirty="0">
                <a:solidFill>
                  <a:srgbClr val="000000"/>
                </a:solidFill>
                <a:latin typeface="Times New Roman" pitchFamily="18" charset="0"/>
                <a:ea typeface="標楷體" pitchFamily="65" charset="-120"/>
                <a:cs typeface="Times New Roman" pitchFamily="18" charset="0"/>
              </a:rPr>
              <a:t>(2)</a:t>
            </a:r>
            <a:r>
              <a:rPr lang="zh-TW" altLang="en-US" sz="2000" dirty="0">
                <a:solidFill>
                  <a:srgbClr val="000000"/>
                </a:solidFill>
                <a:latin typeface="Times New Roman" pitchFamily="18" charset="0"/>
                <a:ea typeface="標楷體" pitchFamily="65" charset="-120"/>
                <a:cs typeface="Times New Roman" pitchFamily="18" charset="0"/>
              </a:rPr>
              <a:t>根據歐盟聯合研究中心、</a:t>
            </a:r>
            <a:r>
              <a:rPr lang="en-US" altLang="zh-TW" sz="2000" dirty="0">
                <a:solidFill>
                  <a:srgbClr val="000000"/>
                </a:solidFill>
                <a:latin typeface="Times New Roman" pitchFamily="18" charset="0"/>
                <a:ea typeface="標楷體" pitchFamily="65" charset="-120"/>
                <a:cs typeface="Times New Roman" pitchFamily="18" charset="0"/>
              </a:rPr>
              <a:t>IEA</a:t>
            </a:r>
            <a:r>
              <a:rPr lang="zh-TW" altLang="en-US" sz="2000" dirty="0">
                <a:solidFill>
                  <a:srgbClr val="000000"/>
                </a:solidFill>
                <a:latin typeface="Times New Roman" pitchFamily="18" charset="0"/>
                <a:ea typeface="標楷體" pitchFamily="65" charset="-120"/>
                <a:cs typeface="Times New Roman" pitchFamily="18" charset="0"/>
              </a:rPr>
              <a:t>與</a:t>
            </a:r>
            <a:r>
              <a:rPr lang="en-US" altLang="zh-TW" sz="2000" dirty="0">
                <a:solidFill>
                  <a:srgbClr val="000000"/>
                </a:solidFill>
                <a:latin typeface="Times New Roman" pitchFamily="18" charset="0"/>
                <a:ea typeface="標楷體" pitchFamily="65" charset="-120"/>
                <a:cs typeface="Times New Roman" pitchFamily="18" charset="0"/>
              </a:rPr>
              <a:t>DECC</a:t>
            </a:r>
            <a:r>
              <a:rPr lang="zh-TW" altLang="en-US" sz="2000" dirty="0">
                <a:solidFill>
                  <a:srgbClr val="000000"/>
                </a:solidFill>
                <a:latin typeface="Times New Roman" pitchFamily="18" charset="0"/>
                <a:ea typeface="標楷體" pitchFamily="65" charset="-120"/>
                <a:cs typeface="Times New Roman" pitchFamily="18" charset="0"/>
              </a:rPr>
              <a:t>報告皆預估地熱發電期初設置成本因技術發展成熟，未來將呈現小幅下降趨勢，但考量國內尚無新設運轉案例，因此為鼓勵業者設置，決議不依國際趨勢調降</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故</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年度期初設置成本為</a:t>
            </a:r>
            <a:r>
              <a:rPr lang="en-US" altLang="zh-TW" sz="2000" u="sng" dirty="0">
                <a:solidFill>
                  <a:srgbClr val="FF0000"/>
                </a:solidFill>
                <a:latin typeface="Times New Roman" pitchFamily="18" charset="0"/>
                <a:ea typeface="標楷體" pitchFamily="65" charset="-120"/>
                <a:cs typeface="Times New Roman" pitchFamily="18" charset="0"/>
              </a:rPr>
              <a:t>27.86</a:t>
            </a:r>
            <a:r>
              <a:rPr lang="zh-TW" altLang="en-US" sz="2000" u="sng" dirty="0">
                <a:solidFill>
                  <a:srgbClr val="FF0000"/>
                </a:solidFill>
                <a:latin typeface="Times New Roman" pitchFamily="18" charset="0"/>
                <a:ea typeface="標楷體" pitchFamily="65" charset="-120"/>
                <a:cs typeface="Times New Roman" pitchFamily="18" charset="0"/>
              </a:rPr>
              <a:t>萬元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1900" dirty="0">
                <a:solidFill>
                  <a:srgbClr val="000000"/>
                </a:solidFill>
                <a:latin typeface="Times New Roman" pitchFamily="18" charset="0"/>
                <a:ea typeface="標楷體" pitchFamily="65" charset="-120"/>
                <a:cs typeface="Times New Roman" pitchFamily="18" charset="0"/>
              </a:rPr>
              <a:t>。</a:t>
            </a:r>
            <a:endParaRPr lang="en-US" altLang="zh-TW" sz="1900" dirty="0">
              <a:solidFill>
                <a:srgbClr val="000000"/>
              </a:solidFill>
              <a:latin typeface="Times New Roman" pitchFamily="18" charset="0"/>
              <a:ea typeface="標楷體" pitchFamily="65" charset="-120"/>
              <a:cs typeface="Times New Roman" pitchFamily="18" charset="0"/>
            </a:endParaRPr>
          </a:p>
        </p:txBody>
      </p:sp>
      <p:sp>
        <p:nvSpPr>
          <p:cNvPr id="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35</a:t>
            </a:fld>
            <a:endParaRPr lang="en-US" altLang="zh-TW" sz="1400" b="0" dirty="0">
              <a:solidFill>
                <a:srgbClr val="000000"/>
              </a:solidFill>
            </a:endParaRP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28813496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字方塊 5"/>
          <p:cNvSpPr txBox="1">
            <a:spLocks noChangeArrowheads="1"/>
          </p:cNvSpPr>
          <p:nvPr/>
        </p:nvSpPr>
        <p:spPr bwMode="auto">
          <a:xfrm>
            <a:off x="179512" y="617051"/>
            <a:ext cx="8569325" cy="55630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2425" indent="-352425" eaLnBrk="0" hangingPunct="0">
              <a:defRPr kumimoji="1">
                <a:solidFill>
                  <a:schemeClr val="tx1"/>
                </a:solidFill>
                <a:latin typeface="Arial" charset="0"/>
                <a:ea typeface="新細明體" pitchFamily="18" charset="-120"/>
              </a:defRPr>
            </a:lvl1pPr>
            <a:lvl2pPr marL="268288" indent="-4763"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fontAlgn="auto" hangingPunct="1">
              <a:spcBef>
                <a:spcPts val="0"/>
              </a:spcBef>
              <a:spcAft>
                <a:spcPts val="0"/>
              </a:spcAft>
            </a:pPr>
            <a:r>
              <a:rPr kumimoji="0" lang="zh-TW" altLang="en-US" sz="2400" dirty="0">
                <a:solidFill>
                  <a:srgbClr val="C00000"/>
                </a:solidFill>
                <a:latin typeface="Times New Roman" pitchFamily="18" charset="0"/>
                <a:ea typeface="標楷體" pitchFamily="65" charset="-120"/>
              </a:rPr>
              <a:t>九、地熱發電使用參數</a:t>
            </a:r>
            <a:endParaRPr kumimoji="0" lang="en-US" altLang="zh-TW" sz="2400" dirty="0">
              <a:solidFill>
                <a:srgbClr val="C00000"/>
              </a:solidFill>
              <a:latin typeface="Times New Roman" pitchFamily="18" charset="0"/>
              <a:ea typeface="標楷體" pitchFamily="65" charset="-120"/>
            </a:endParaRPr>
          </a:p>
          <a:p>
            <a:pPr eaLnBrk="1" fontAlgn="auto" hangingPunct="1">
              <a:spcBef>
                <a:spcPts val="0"/>
              </a:spcBef>
              <a:spcAft>
                <a:spcPts val="0"/>
              </a:spcAft>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二</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年運轉維護費</a:t>
            </a:r>
          </a:p>
          <a:p>
            <a:pPr eaLnBrk="1" fontAlgn="auto" hangingPunct="1">
              <a:spcBef>
                <a:spcPts val="300"/>
              </a:spcBef>
              <a:spcAft>
                <a:spcPts val="300"/>
              </a:spcAft>
              <a:tabLst>
                <a:tab pos="180975" algn="l"/>
              </a:tabLst>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年度審定參數值：占</a:t>
            </a:r>
            <a:r>
              <a:rPr lang="en-US" altLang="zh-TW" sz="2000" dirty="0" err="1">
                <a:solidFill>
                  <a:srgbClr val="000099"/>
                </a:solidFill>
                <a:latin typeface="Times New Roman" pitchFamily="18" charset="0"/>
                <a:ea typeface="標楷體" pitchFamily="65" charset="-120"/>
              </a:rPr>
              <a:t>期初設置成本</a:t>
            </a:r>
            <a:r>
              <a:rPr lang="en-US" altLang="zh-TW" sz="2000" dirty="0">
                <a:solidFill>
                  <a:srgbClr val="000099"/>
                </a:solidFill>
                <a:latin typeface="Times New Roman" pitchFamily="18" charset="0"/>
                <a:ea typeface="標楷體" pitchFamily="65" charset="-120"/>
              </a:rPr>
              <a:t> 4.22%</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10,431</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eaLnBrk="1" fontAlgn="auto" hangingPunct="1">
              <a:spcBef>
                <a:spcPts val="300"/>
              </a:spcBef>
              <a:spcAft>
                <a:spcPts val="300"/>
              </a:spcAft>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年度第二次審定會決議數值：占</a:t>
            </a:r>
            <a:r>
              <a:rPr lang="en-US" altLang="zh-TW" sz="2000" dirty="0">
                <a:solidFill>
                  <a:srgbClr val="000099"/>
                </a:solidFill>
                <a:latin typeface="Times New Roman" pitchFamily="18" charset="0"/>
                <a:ea typeface="標楷體" pitchFamily="65" charset="-120"/>
              </a:rPr>
              <a:t>期初設置成本3.74%</a:t>
            </a:r>
            <a:r>
              <a:rPr lang="zh-TW" altLang="en-US" sz="2000" dirty="0">
                <a:solidFill>
                  <a:srgbClr val="000099"/>
                </a:solidFill>
                <a:latin typeface="Times New Roman" pitchFamily="18" charset="0"/>
                <a:ea typeface="標楷體" pitchFamily="65" charset="-120"/>
              </a:rPr>
              <a:t>，即</a:t>
            </a:r>
            <a:r>
              <a:rPr lang="en-US" altLang="zh-TW" sz="2000" dirty="0">
                <a:solidFill>
                  <a:srgbClr val="000099"/>
                </a:solidFill>
                <a:latin typeface="Times New Roman" pitchFamily="18" charset="0"/>
                <a:ea typeface="標楷體" pitchFamily="65" charset="-120"/>
              </a:rPr>
              <a:t>10,431</a:t>
            </a:r>
            <a:r>
              <a:rPr lang="zh-TW" altLang="en-US" sz="2000" dirty="0">
                <a:solidFill>
                  <a:srgbClr val="000099"/>
                </a:solidFill>
                <a:latin typeface="Times New Roman" pitchFamily="18" charset="0"/>
                <a:ea typeface="標楷體" pitchFamily="65" charset="-120"/>
              </a:rPr>
              <a:t>元</a:t>
            </a:r>
            <a:r>
              <a:rPr lang="en-US" altLang="zh-TW" sz="2000" dirty="0">
                <a:solidFill>
                  <a:srgbClr val="000099"/>
                </a:solidFill>
                <a:latin typeface="Times New Roman" pitchFamily="18" charset="0"/>
                <a:ea typeface="標楷體" pitchFamily="65" charset="-120"/>
              </a:rPr>
              <a:t>/</a:t>
            </a:r>
            <a:r>
              <a:rPr lang="zh-TW" altLang="en-US" sz="2000" dirty="0">
                <a:solidFill>
                  <a:srgbClr val="000099"/>
                </a:solidFill>
                <a:latin typeface="Times New Roman" pitchFamily="18" charset="0"/>
                <a:ea typeface="標楷體" pitchFamily="65" charset="-120"/>
              </a:rPr>
              <a:t>瓩</a:t>
            </a:r>
            <a:endParaRPr lang="en-US" altLang="zh-TW" sz="2000" dirty="0">
              <a:solidFill>
                <a:srgbClr val="000099"/>
              </a:solidFill>
              <a:latin typeface="Times New Roman" pitchFamily="18" charset="0"/>
              <a:ea typeface="標楷體" pitchFamily="65" charset="-120"/>
            </a:endParaRPr>
          </a:p>
          <a:p>
            <a:pPr eaLnBrk="1" fontAlgn="auto" hangingPunct="1">
              <a:spcBef>
                <a:spcPts val="300"/>
              </a:spcBef>
              <a:spcAft>
                <a:spcPts val="300"/>
              </a:spcAft>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544513" lvl="1" indent="-277813" algn="just" eaLnBrk="1" fontAlgn="auto">
              <a:spcBef>
                <a:spcPts val="300"/>
              </a:spcBef>
              <a:spcAft>
                <a:spcPts val="300"/>
              </a:spcAft>
            </a:pPr>
            <a:r>
              <a:rPr lang="en-US" altLang="zh-TW" sz="2000" dirty="0">
                <a:solidFill>
                  <a:srgbClr val="000000"/>
                </a:solidFill>
                <a:latin typeface="Times New Roman" pitchFamily="18" charset="0"/>
                <a:ea typeface="標楷體" pitchFamily="65" charset="-120"/>
                <a:cs typeface="Times New Roman" pitchFamily="18" charset="0"/>
              </a:rPr>
              <a:t>(1)</a:t>
            </a:r>
            <a:r>
              <a:rPr lang="zh-TW" altLang="en-US" sz="2000" dirty="0">
                <a:solidFill>
                  <a:srgbClr val="000000"/>
                </a:solidFill>
                <a:latin typeface="Times New Roman" pitchFamily="18" charset="0"/>
                <a:ea typeface="標楷體" pitchFamily="65" charset="-120"/>
                <a:cs typeface="Times New Roman" pitchFamily="18" charset="0"/>
              </a:rPr>
              <a:t>年運轉維護費用歷年均參採工研院評估資料，本年度亦同樣採用工研院</a:t>
            </a:r>
            <a:r>
              <a:rPr lang="en-US" altLang="zh-TW" sz="2000" dirty="0">
                <a:solidFill>
                  <a:srgbClr val="000000"/>
                </a:solidFill>
                <a:latin typeface="Times New Roman" pitchFamily="18" charset="0"/>
                <a:ea typeface="標楷體" pitchFamily="65" charset="-120"/>
                <a:cs typeface="Times New Roman" pitchFamily="18" charset="0"/>
              </a:rPr>
              <a:t>105</a:t>
            </a:r>
            <a:r>
              <a:rPr lang="zh-TW" altLang="en-US" sz="2000" dirty="0">
                <a:solidFill>
                  <a:srgbClr val="000000"/>
                </a:solidFill>
                <a:latin typeface="Times New Roman" pitchFamily="18" charset="0"/>
                <a:ea typeface="標楷體" pitchFamily="65" charset="-120"/>
                <a:cs typeface="Times New Roman" pitchFamily="18" charset="0"/>
              </a:rPr>
              <a:t>年度</a:t>
            </a:r>
            <a:r>
              <a:rPr lang="en-US" altLang="zh-TW" sz="2000" dirty="0">
                <a:solidFill>
                  <a:srgbClr val="000000"/>
                </a:solidFill>
                <a:latin typeface="Times New Roman" pitchFamily="18" charset="0"/>
                <a:ea typeface="標楷體" pitchFamily="65" charset="-120"/>
                <a:cs typeface="Times New Roman" pitchFamily="18" charset="0"/>
              </a:rPr>
              <a:t>F</a:t>
            </a:r>
            <a:r>
              <a:rPr lang="zh-TW" altLang="en-US" sz="2000" dirty="0">
                <a:solidFill>
                  <a:srgbClr val="000000"/>
                </a:solidFill>
                <a:latin typeface="Times New Roman" pitchFamily="18" charset="0"/>
                <a:ea typeface="標楷體" pitchFamily="65" charset="-120"/>
                <a:cs typeface="Times New Roman" pitchFamily="18" charset="0"/>
              </a:rPr>
              <a:t>案評估數據，即</a:t>
            </a:r>
            <a:r>
              <a:rPr lang="en-US" altLang="zh-TW" sz="2000" u="sng" kern="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8,323</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瓩</a:t>
            </a:r>
            <a:r>
              <a:rPr lang="zh-TW" altLang="en-US"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，若考量物價上漲率</a:t>
            </a:r>
            <a:r>
              <a:rPr lang="en-US" altLang="zh-TW"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20</a:t>
            </a:r>
            <a:r>
              <a:rPr lang="zh-TW" altLang="en-US" sz="2000" kern="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年均化後之運轉維護費用為</a:t>
            </a:r>
            <a:r>
              <a:rPr lang="en-US" altLang="zh-TW" sz="2000" u="sng" kern="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10,111</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元</a:t>
            </a:r>
            <a:r>
              <a:rPr lang="en-US" altLang="zh-TW"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a:p>
            <a:pPr marL="544513" lvl="1" indent="-277813" algn="just" eaLnBrk="1" fontAlgn="auto">
              <a:spcBef>
                <a:spcPts val="300"/>
              </a:spcBef>
              <a:spcAft>
                <a:spcPts val="300"/>
              </a:spcAft>
            </a:pPr>
            <a:r>
              <a:rPr lang="en-US" altLang="zh-TW" sz="2000" dirty="0">
                <a:solidFill>
                  <a:srgbClr val="000000"/>
                </a:solidFill>
                <a:latin typeface="Times New Roman" pitchFamily="18" charset="0"/>
                <a:ea typeface="標楷體" pitchFamily="65" charset="-120"/>
                <a:cs typeface="Times New Roman" pitchFamily="18" charset="0"/>
              </a:rPr>
              <a:t>(2)</a:t>
            </a:r>
            <a:r>
              <a:rPr lang="zh-TW" altLang="en-US" sz="2000" dirty="0">
                <a:solidFill>
                  <a:srgbClr val="000000"/>
                </a:solidFill>
                <a:latin typeface="Times New Roman" pitchFamily="18" charset="0"/>
                <a:ea typeface="標楷體" pitchFamily="65" charset="-120"/>
                <a:cs typeface="Times New Roman" pitchFamily="18" charset="0"/>
              </a:rPr>
              <a:t>溫泉取用費：爰用</a:t>
            </a:r>
            <a:r>
              <a:rPr lang="en-US" altLang="zh-TW" sz="2000" dirty="0">
                <a:solidFill>
                  <a:srgbClr val="000000"/>
                </a:solidFill>
                <a:latin typeface="Times New Roman" pitchFamily="18" charset="0"/>
                <a:ea typeface="標楷體" pitchFamily="65" charset="-120"/>
                <a:cs typeface="Times New Roman" pitchFamily="18" charset="0"/>
              </a:rPr>
              <a:t>105</a:t>
            </a:r>
            <a:r>
              <a:rPr lang="zh-TW" altLang="en-US" sz="2000" dirty="0">
                <a:solidFill>
                  <a:srgbClr val="000000"/>
                </a:solidFill>
                <a:latin typeface="Times New Roman" pitchFamily="18" charset="0"/>
                <a:ea typeface="標楷體" pitchFamily="65" charset="-120"/>
                <a:cs typeface="Times New Roman" pitchFamily="18" charset="0"/>
              </a:rPr>
              <a:t>年度審定會估算方式，係依據</a:t>
            </a:r>
            <a:r>
              <a:rPr lang="zh-TW" altLang="en-US" sz="2000" u="sng" dirty="0">
                <a:solidFill>
                  <a:srgbClr val="FF0000"/>
                </a:solidFill>
                <a:latin typeface="Times New Roman" pitchFamily="18" charset="0"/>
                <a:ea typeface="標楷體" pitchFamily="65" charset="-120"/>
                <a:cs typeface="Times New Roman" pitchFamily="18" charset="0"/>
              </a:rPr>
              <a:t>溫泉取用費徵收費率及使用辦法</a:t>
            </a:r>
            <a:r>
              <a:rPr lang="zh-TW" altLang="en-US" sz="2000" dirty="0">
                <a:solidFill>
                  <a:srgbClr val="000000"/>
                </a:solidFill>
                <a:latin typeface="Times New Roman" pitchFamily="18" charset="0"/>
                <a:ea typeface="標楷體" pitchFamily="65" charset="-120"/>
                <a:cs typeface="Times New Roman" pitchFamily="18" charset="0"/>
              </a:rPr>
              <a:t>第三條 ─「回注至</a:t>
            </a:r>
            <a:r>
              <a:rPr lang="en-US" altLang="zh-TW" sz="2000" dirty="0">
                <a:solidFill>
                  <a:srgbClr val="000000"/>
                </a:solidFill>
                <a:latin typeface="Times New Roman" pitchFamily="18" charset="0"/>
                <a:ea typeface="標楷體" pitchFamily="65" charset="-120"/>
                <a:cs typeface="Times New Roman" pitchFamily="18" charset="0"/>
              </a:rPr>
              <a:t>100</a:t>
            </a:r>
            <a:r>
              <a:rPr lang="zh-TW" altLang="en-US" sz="2000" dirty="0">
                <a:solidFill>
                  <a:srgbClr val="000000"/>
                </a:solidFill>
                <a:latin typeface="Times New Roman" pitchFamily="18" charset="0"/>
                <a:ea typeface="標楷體" pitchFamily="65" charset="-120"/>
                <a:cs typeface="Times New Roman" pitchFamily="18" charset="0"/>
              </a:rPr>
              <a:t>公尺範圍內之原地層達</a:t>
            </a:r>
            <a:r>
              <a:rPr lang="en-US" altLang="zh-TW" sz="2000" dirty="0">
                <a:solidFill>
                  <a:srgbClr val="000000"/>
                </a:solidFill>
                <a:latin typeface="Times New Roman" pitchFamily="18" charset="0"/>
                <a:ea typeface="標楷體" pitchFamily="65" charset="-120"/>
                <a:cs typeface="Times New Roman" pitchFamily="18" charset="0"/>
              </a:rPr>
              <a:t>90%</a:t>
            </a:r>
            <a:r>
              <a:rPr lang="zh-TW" altLang="en-US" sz="2000" dirty="0">
                <a:solidFill>
                  <a:srgbClr val="000000"/>
                </a:solidFill>
                <a:latin typeface="Times New Roman" pitchFamily="18" charset="0"/>
                <a:ea typeface="標楷體" pitchFamily="65" charset="-120"/>
                <a:cs typeface="Times New Roman" pitchFamily="18" charset="0"/>
              </a:rPr>
              <a:t>」的溫泉取用費，</a:t>
            </a:r>
            <a:r>
              <a:rPr lang="zh-TW" altLang="en-US" sz="2000" dirty="0">
                <a:solidFill>
                  <a:prstClr val="black"/>
                </a:solidFill>
                <a:latin typeface="Times New Roman" pitchFamily="18" charset="0"/>
                <a:ea typeface="標楷體" pitchFamily="65" charset="-120"/>
                <a:cs typeface="Times New Roman" pitchFamily="18" charset="0"/>
              </a:rPr>
              <a:t>且</a:t>
            </a:r>
            <a:r>
              <a:rPr lang="zh-TW" altLang="en-US" sz="2000" dirty="0">
                <a:solidFill>
                  <a:srgbClr val="000000"/>
                </a:solidFill>
                <a:latin typeface="Times New Roman" pitchFamily="18" charset="0"/>
                <a:ea typeface="標楷體" pitchFamily="65" charset="-120"/>
                <a:cs typeface="Times New Roman" pitchFamily="18" charset="0"/>
              </a:rPr>
              <a:t>考量該費用屬於規費，因此不隨物價調整，經計算後為</a:t>
            </a:r>
            <a:r>
              <a:rPr lang="zh-TW" altLang="en-US" sz="2000" u="sng" dirty="0">
                <a:solidFill>
                  <a:srgbClr val="FF0000"/>
                </a:solidFill>
                <a:latin typeface="Times New Roman" pitchFamily="18" charset="0"/>
                <a:ea typeface="標楷體" pitchFamily="65" charset="-120"/>
                <a:cs typeface="Times New Roman" pitchFamily="18" charset="0"/>
              </a:rPr>
              <a:t>每瓩溫泉取用費為</a:t>
            </a:r>
            <a:r>
              <a:rPr lang="en-US" altLang="zh-TW" sz="2000" u="sng" dirty="0">
                <a:solidFill>
                  <a:srgbClr val="FF0000"/>
                </a:solidFill>
                <a:latin typeface="Times New Roman" pitchFamily="18" charset="0"/>
                <a:ea typeface="標楷體" pitchFamily="65" charset="-120"/>
                <a:cs typeface="Times New Roman" pitchFamily="18" charset="0"/>
              </a:rPr>
              <a:t>320</a:t>
            </a:r>
            <a:r>
              <a:rPr lang="zh-TW" altLang="en-US" sz="2000" u="sng" dirty="0">
                <a:solidFill>
                  <a:srgbClr val="FF0000"/>
                </a:solidFill>
                <a:latin typeface="Times New Roman" pitchFamily="18" charset="0"/>
                <a:ea typeface="標楷體" pitchFamily="65" charset="-120"/>
                <a:cs typeface="Times New Roman" pitchFamily="18" charset="0"/>
              </a:rPr>
              <a:t>元</a:t>
            </a:r>
            <a:r>
              <a:rPr lang="zh-TW" altLang="en-US" sz="2000" dirty="0">
                <a:solidFill>
                  <a:srgbClr val="000000"/>
                </a:solidFill>
                <a:latin typeface="Times New Roman" pitchFamily="18" charset="0"/>
                <a:ea typeface="標楷體" pitchFamily="65" charset="-120"/>
                <a:cs typeface="Times New Roman" pitchFamily="18" charset="0"/>
              </a:rPr>
              <a:t>。</a:t>
            </a:r>
            <a:r>
              <a:rPr lang="en-US" altLang="zh-TW" sz="2000" dirty="0">
                <a:solidFill>
                  <a:srgbClr val="000000"/>
                </a:solidFill>
                <a:latin typeface="Times New Roman" pitchFamily="18" charset="0"/>
                <a:ea typeface="標楷體" pitchFamily="65" charset="-120"/>
                <a:cs typeface="Times New Roman" pitchFamily="18" charset="0"/>
              </a:rPr>
              <a:t>(0.5</a:t>
            </a:r>
            <a:r>
              <a:rPr lang="zh-TW" altLang="en-US" sz="2000" dirty="0">
                <a:solidFill>
                  <a:srgbClr val="000000"/>
                </a:solidFill>
                <a:latin typeface="Times New Roman" pitchFamily="18" charset="0"/>
                <a:ea typeface="標楷體" pitchFamily="65" charset="-120"/>
                <a:cs typeface="Times New Roman" pitchFamily="18" charset="0"/>
              </a:rPr>
              <a:t>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噸</a:t>
            </a:r>
            <a:r>
              <a:rPr lang="zh-TW" altLang="en-US" sz="2000" dirty="0">
                <a:solidFill>
                  <a:srgbClr val="000000"/>
                </a:solidFill>
                <a:latin typeface="Times New Roman" pitchFamily="18" charset="0"/>
                <a:ea typeface="標楷體" pitchFamily="65" charset="-120"/>
                <a:cs typeface="Times New Roman" pitchFamily="18" charset="0"/>
                <a:sym typeface="Wingdings 2"/>
              </a:rPr>
              <a:t></a:t>
            </a:r>
            <a:r>
              <a:rPr lang="en-US" altLang="zh-TW" sz="2000" dirty="0">
                <a:solidFill>
                  <a:srgbClr val="000000"/>
                </a:solidFill>
                <a:latin typeface="Times New Roman" pitchFamily="18" charset="0"/>
                <a:ea typeface="標楷體" pitchFamily="65" charset="-120"/>
                <a:cs typeface="Times New Roman" pitchFamily="18" charset="0"/>
              </a:rPr>
              <a:t>0.1</a:t>
            </a:r>
            <a:r>
              <a:rPr lang="zh-TW" altLang="en-US" sz="2000" dirty="0">
                <a:solidFill>
                  <a:srgbClr val="000000"/>
                </a:solidFill>
                <a:latin typeface="Times New Roman" pitchFamily="18" charset="0"/>
                <a:ea typeface="標楷體" pitchFamily="65" charset="-120"/>
                <a:cs typeface="Times New Roman" pitchFamily="18" charset="0"/>
              </a:rPr>
              <a:t>噸</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度</a:t>
            </a:r>
            <a:r>
              <a:rPr lang="zh-TW" altLang="en-US" sz="2000" dirty="0">
                <a:solidFill>
                  <a:srgbClr val="000000"/>
                </a:solidFill>
                <a:latin typeface="Times New Roman" pitchFamily="18" charset="0"/>
                <a:ea typeface="標楷體" pitchFamily="65" charset="-120"/>
                <a:cs typeface="Times New Roman" pitchFamily="18" charset="0"/>
                <a:sym typeface="Wingdings 2"/>
              </a:rPr>
              <a:t> </a:t>
            </a:r>
            <a:r>
              <a:rPr lang="en-US" altLang="zh-TW" sz="2000" dirty="0">
                <a:solidFill>
                  <a:srgbClr val="000000"/>
                </a:solidFill>
                <a:latin typeface="Times New Roman" pitchFamily="18" charset="0"/>
                <a:ea typeface="標楷體" pitchFamily="65" charset="-120"/>
                <a:cs typeface="Times New Roman" pitchFamily="18" charset="0"/>
              </a:rPr>
              <a:t>6,400</a:t>
            </a:r>
            <a:r>
              <a:rPr lang="zh-TW" altLang="en-US" sz="2000" dirty="0">
                <a:solidFill>
                  <a:srgbClr val="000000"/>
                </a:solidFill>
                <a:latin typeface="Times New Roman" pitchFamily="18" charset="0"/>
                <a:ea typeface="標楷體" pitchFamily="65" charset="-120"/>
                <a:cs typeface="Times New Roman" pitchFamily="18" charset="0"/>
              </a:rPr>
              <a:t>度</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a:t>
            </a:r>
            <a:r>
              <a:rPr lang="en-US" altLang="zh-TW" sz="2000" dirty="0">
                <a:solidFill>
                  <a:srgbClr val="000000"/>
                </a:solidFill>
                <a:latin typeface="Times New Roman" pitchFamily="18" charset="0"/>
                <a:ea typeface="標楷體" pitchFamily="65" charset="-120"/>
                <a:cs typeface="Times New Roman" pitchFamily="18" charset="0"/>
              </a:rPr>
              <a:t>=320</a:t>
            </a:r>
            <a:r>
              <a:rPr lang="zh-TW" altLang="en-US" sz="2000" dirty="0">
                <a:solidFill>
                  <a:srgbClr val="000000"/>
                </a:solidFill>
                <a:latin typeface="Times New Roman" pitchFamily="18" charset="0"/>
                <a:ea typeface="標楷體" pitchFamily="65" charset="-120"/>
                <a:cs typeface="Times New Roman" pitchFamily="18" charset="0"/>
              </a:rPr>
              <a:t>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a:t>
            </a:r>
            <a:r>
              <a:rPr lang="en-US" altLang="zh-TW" sz="2000" dirty="0">
                <a:solidFill>
                  <a:srgbClr val="000000"/>
                </a:solidFill>
                <a:latin typeface="Times New Roman" pitchFamily="18" charset="0"/>
                <a:ea typeface="標楷體" pitchFamily="65" charset="-120"/>
                <a:cs typeface="Times New Roman" pitchFamily="18" charset="0"/>
              </a:rPr>
              <a:t>)</a:t>
            </a:r>
          </a:p>
          <a:p>
            <a:pPr marL="544513" lvl="1" indent="-277813" algn="just" eaLnBrk="1" fontAlgn="auto">
              <a:spcBef>
                <a:spcPts val="300"/>
              </a:spcBef>
              <a:spcAft>
                <a:spcPts val="300"/>
              </a:spcAft>
            </a:pPr>
            <a:r>
              <a:rPr lang="en-US" altLang="zh-TW" sz="2000" dirty="0">
                <a:solidFill>
                  <a:srgbClr val="000000"/>
                </a:solidFill>
                <a:latin typeface="Times New Roman" pitchFamily="18" charset="0"/>
                <a:ea typeface="標楷體" pitchFamily="65" charset="-120"/>
                <a:cs typeface="Times New Roman" pitchFamily="18" charset="0"/>
              </a:rPr>
              <a:t>(3)</a:t>
            </a:r>
            <a:r>
              <a:rPr lang="zh-TW" altLang="en-US" sz="2000" dirty="0">
                <a:solidFill>
                  <a:srgbClr val="000000"/>
                </a:solidFill>
                <a:latin typeface="Times New Roman" pitchFamily="18" charset="0"/>
                <a:ea typeface="標楷體" pitchFamily="65" charset="-120"/>
                <a:cs typeface="Times New Roman" pitchFamily="18" charset="0"/>
              </a:rPr>
              <a:t>綜上，</a:t>
            </a:r>
            <a:r>
              <a:rPr lang="en-US" altLang="zh-TW" sz="2000" dirty="0">
                <a:solidFill>
                  <a:srgbClr val="000000"/>
                </a:solidFill>
                <a:latin typeface="Times New Roman" pitchFamily="18" charset="0"/>
                <a:ea typeface="標楷體" pitchFamily="65" charset="-120"/>
                <a:cs typeface="Times New Roman" pitchFamily="18" charset="0"/>
              </a:rPr>
              <a:t>106</a:t>
            </a:r>
            <a:r>
              <a:rPr lang="zh-TW" altLang="en-US" sz="2000" dirty="0">
                <a:solidFill>
                  <a:srgbClr val="000000"/>
                </a:solidFill>
                <a:latin typeface="Times New Roman" pitchFamily="18" charset="0"/>
                <a:ea typeface="標楷體" pitchFamily="65" charset="-120"/>
                <a:cs typeface="Times New Roman" pitchFamily="18" charset="0"/>
              </a:rPr>
              <a:t>年度</a:t>
            </a:r>
            <a:r>
              <a:rPr lang="zh-TW" altLang="en-US" sz="2000" u="sng" dirty="0">
                <a:solidFill>
                  <a:srgbClr val="FF0000"/>
                </a:solidFill>
                <a:latin typeface="Times New Roman" pitchFamily="18" charset="0"/>
                <a:ea typeface="標楷體" pitchFamily="65" charset="-120"/>
                <a:cs typeface="Times New Roman" pitchFamily="18" charset="0"/>
              </a:rPr>
              <a:t>年運轉維護費用加計溫泉取用費後共</a:t>
            </a:r>
            <a:r>
              <a:rPr lang="en-US" altLang="zh-TW" sz="2000" u="sng" dirty="0">
                <a:solidFill>
                  <a:srgbClr val="FF0000"/>
                </a:solidFill>
                <a:latin typeface="Times New Roman" pitchFamily="18" charset="0"/>
                <a:ea typeface="標楷體" pitchFamily="65" charset="-120"/>
                <a:cs typeface="Times New Roman" pitchFamily="18" charset="0"/>
              </a:rPr>
              <a:t>10,431</a:t>
            </a:r>
            <a:r>
              <a:rPr lang="zh-TW" altLang="en-US" sz="2000" u="sng" dirty="0">
                <a:solidFill>
                  <a:srgbClr val="FF0000"/>
                </a:solidFill>
                <a:latin typeface="Times New Roman" pitchFamily="18" charset="0"/>
                <a:ea typeface="標楷體" pitchFamily="65" charset="-120"/>
                <a:cs typeface="Times New Roman" pitchFamily="18" charset="0"/>
              </a:rPr>
              <a:t>元</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 併同考量國內外地質條件與開發潛力差異，故建議以國內最新評估資料為主，即</a:t>
            </a:r>
            <a:r>
              <a:rPr lang="en-US" altLang="zh-TW" sz="2000" dirty="0">
                <a:solidFill>
                  <a:srgbClr val="000000"/>
                </a:solidFill>
                <a:latin typeface="Times New Roman" pitchFamily="18" charset="0"/>
                <a:ea typeface="標楷體" pitchFamily="65" charset="-120"/>
                <a:cs typeface="Times New Roman" pitchFamily="18" charset="0"/>
              </a:rPr>
              <a:t>107</a:t>
            </a:r>
            <a:r>
              <a:rPr lang="zh-TW" altLang="en-US" sz="2000" dirty="0">
                <a:solidFill>
                  <a:srgbClr val="000000"/>
                </a:solidFill>
                <a:latin typeface="Times New Roman" pitchFamily="18" charset="0"/>
                <a:ea typeface="標楷體" pitchFamily="65" charset="-120"/>
                <a:cs typeface="Times New Roman" pitchFamily="18" charset="0"/>
              </a:rPr>
              <a:t>年度年運轉維護費用於期初成本</a:t>
            </a:r>
            <a:r>
              <a:rPr lang="en-US" altLang="zh-TW" sz="2000" dirty="0">
                <a:solidFill>
                  <a:srgbClr val="000000"/>
                </a:solidFill>
                <a:latin typeface="Times New Roman" pitchFamily="18" charset="0"/>
                <a:ea typeface="標楷體" pitchFamily="65" charset="-120"/>
                <a:cs typeface="Times New Roman" pitchFamily="18" charset="0"/>
              </a:rPr>
              <a:t>27.86</a:t>
            </a:r>
            <a:r>
              <a:rPr lang="zh-TW" altLang="en-US" sz="2000" dirty="0">
                <a:solidFill>
                  <a:srgbClr val="000000"/>
                </a:solidFill>
                <a:latin typeface="Times New Roman" pitchFamily="18" charset="0"/>
                <a:ea typeface="標楷體" pitchFamily="65" charset="-120"/>
                <a:cs typeface="Times New Roman" pitchFamily="18" charset="0"/>
              </a:rPr>
              <a:t>萬元</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瓩下，占比為</a:t>
            </a:r>
            <a:r>
              <a:rPr lang="en-US" altLang="zh-TW" sz="2000" u="sng" dirty="0">
                <a:solidFill>
                  <a:srgbClr val="FF0000"/>
                </a:solidFill>
                <a:latin typeface="Times New Roman" pitchFamily="18" charset="0"/>
                <a:ea typeface="標楷體" pitchFamily="65" charset="-120"/>
                <a:cs typeface="Times New Roman" pitchFamily="18" charset="0"/>
              </a:rPr>
              <a:t>3.74%</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p:txBody>
      </p:sp>
      <p:sp>
        <p:nvSpPr>
          <p:cNvPr id="6"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36</a:t>
            </a:fld>
            <a:endParaRPr lang="en-US" altLang="zh-TW" sz="1400" b="0" dirty="0">
              <a:solidFill>
                <a:srgbClr val="000000"/>
              </a:solidFill>
            </a:endParaRP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42711741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方塊 5"/>
          <p:cNvSpPr txBox="1">
            <a:spLocks noChangeArrowheads="1"/>
          </p:cNvSpPr>
          <p:nvPr/>
        </p:nvSpPr>
        <p:spPr bwMode="auto">
          <a:xfrm>
            <a:off x="280988" y="648265"/>
            <a:ext cx="8611491" cy="4331955"/>
          </a:xfrm>
          <a:prstGeom prst="rect">
            <a:avLst/>
          </a:prstGeom>
          <a:noFill/>
          <a:ln w="9525">
            <a:noFill/>
            <a:miter lim="800000"/>
            <a:headEnd/>
            <a:tailEnd/>
          </a:ln>
        </p:spPr>
        <p:txBody>
          <a:bodyPr wrap="square">
            <a:spAutoFit/>
          </a:bodyPr>
          <a:lstStyle>
            <a:lvl1pPr marL="352425" indent="-352425">
              <a:defRPr kumimoji="1">
                <a:solidFill>
                  <a:schemeClr val="tx1"/>
                </a:solidFill>
                <a:latin typeface="Arial" charset="0"/>
                <a:ea typeface="新細明體" charset="-120"/>
              </a:defRPr>
            </a:lvl1pPr>
            <a:lvl2pPr marL="623888" indent="-623888">
              <a:defRPr kumimoji="1">
                <a:solidFill>
                  <a:schemeClr val="tx1"/>
                </a:solidFill>
                <a:latin typeface="Arial" charset="0"/>
                <a:ea typeface="新細明體" charset="-120"/>
              </a:defRPr>
            </a:lvl2pPr>
            <a:lvl3pPr marL="1143000" indent="-228600">
              <a:defRPr kumimoji="1">
                <a:solidFill>
                  <a:schemeClr val="tx1"/>
                </a:solidFill>
                <a:latin typeface="Arial" charset="0"/>
                <a:ea typeface="新細明體" charset="-120"/>
              </a:defRPr>
            </a:lvl3pPr>
            <a:lvl4pPr marL="1600200" indent="-228600">
              <a:defRPr kumimoji="1">
                <a:solidFill>
                  <a:schemeClr val="tx1"/>
                </a:solidFill>
                <a:latin typeface="Arial" charset="0"/>
                <a:ea typeface="新細明體" charset="-120"/>
              </a:defRPr>
            </a:lvl4pPr>
            <a:lvl5pPr marL="2057400" indent="-228600">
              <a:defRPr kumimoji="1">
                <a:solidFill>
                  <a:schemeClr val="tx1"/>
                </a:solidFill>
                <a:latin typeface="Arial" charset="0"/>
                <a:ea typeface="新細明體" charset="-120"/>
              </a:defRPr>
            </a:lvl5pPr>
            <a:lvl6pPr marL="2514600" indent="-228600" fontAlgn="base">
              <a:spcBef>
                <a:spcPct val="0"/>
              </a:spcBef>
              <a:spcAft>
                <a:spcPct val="0"/>
              </a:spcAft>
              <a:defRPr kumimoji="1">
                <a:solidFill>
                  <a:schemeClr val="tx1"/>
                </a:solidFill>
                <a:latin typeface="Arial" charset="0"/>
                <a:ea typeface="新細明體" charset="-120"/>
              </a:defRPr>
            </a:lvl6pPr>
            <a:lvl7pPr marL="2971800" indent="-228600" fontAlgn="base">
              <a:spcBef>
                <a:spcPct val="0"/>
              </a:spcBef>
              <a:spcAft>
                <a:spcPct val="0"/>
              </a:spcAft>
              <a:defRPr kumimoji="1">
                <a:solidFill>
                  <a:schemeClr val="tx1"/>
                </a:solidFill>
                <a:latin typeface="Arial" charset="0"/>
                <a:ea typeface="新細明體" charset="-120"/>
              </a:defRPr>
            </a:lvl7pPr>
            <a:lvl8pPr marL="3429000" indent="-228600" fontAlgn="base">
              <a:spcBef>
                <a:spcPct val="0"/>
              </a:spcBef>
              <a:spcAft>
                <a:spcPct val="0"/>
              </a:spcAft>
              <a:defRPr kumimoji="1">
                <a:solidFill>
                  <a:schemeClr val="tx1"/>
                </a:solidFill>
                <a:latin typeface="Arial" charset="0"/>
                <a:ea typeface="新細明體" charset="-120"/>
              </a:defRPr>
            </a:lvl8pPr>
            <a:lvl9pPr marL="3886200" indent="-228600" fontAlgn="base">
              <a:spcBef>
                <a:spcPct val="0"/>
              </a:spcBef>
              <a:spcAft>
                <a:spcPct val="0"/>
              </a:spcAft>
              <a:defRPr kumimoji="1">
                <a:solidFill>
                  <a:schemeClr val="tx1"/>
                </a:solidFill>
                <a:latin typeface="Arial" charset="0"/>
                <a:ea typeface="新細明體" charset="-120"/>
              </a:defRPr>
            </a:lvl9pPr>
          </a:lstStyle>
          <a:p>
            <a:pPr fontAlgn="auto">
              <a:spcBef>
                <a:spcPts val="0"/>
              </a:spcBef>
              <a:spcAft>
                <a:spcPts val="0"/>
              </a:spcAft>
              <a:defRPr/>
            </a:pPr>
            <a:r>
              <a:rPr kumimoji="0" lang="zh-TW" altLang="en-US" sz="2400" dirty="0">
                <a:solidFill>
                  <a:srgbClr val="C00000"/>
                </a:solidFill>
                <a:latin typeface="Times New Roman" pitchFamily="18" charset="0"/>
                <a:ea typeface="標楷體" pitchFamily="65" charset="-120"/>
              </a:rPr>
              <a:t>九、地熱發電使用參數</a:t>
            </a:r>
            <a:endParaRPr kumimoji="0" lang="en-US" altLang="zh-TW" sz="2400" dirty="0">
              <a:solidFill>
                <a:srgbClr val="C00000"/>
              </a:solidFill>
              <a:latin typeface="Times New Roman" pitchFamily="18" charset="0"/>
              <a:ea typeface="標楷體" pitchFamily="65" charset="-120"/>
            </a:endParaRPr>
          </a:p>
          <a:p>
            <a:pPr fontAlgn="auto">
              <a:spcBef>
                <a:spcPts val="0"/>
              </a:spcBef>
              <a:spcAft>
                <a:spcPts val="0"/>
              </a:spcAft>
              <a:defRPr/>
            </a:pP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三</a:t>
            </a:r>
            <a:r>
              <a:rPr kumimoji="0" lang="en-US" altLang="zh-TW" sz="2400" dirty="0">
                <a:solidFill>
                  <a:srgbClr val="C00000"/>
                </a:solidFill>
                <a:latin typeface="Times New Roman" pitchFamily="18" charset="0"/>
                <a:ea typeface="標楷體" pitchFamily="65" charset="-120"/>
              </a:rPr>
              <a:t>)</a:t>
            </a:r>
            <a:r>
              <a:rPr kumimoji="0" lang="zh-TW" altLang="en-US" sz="2400" dirty="0">
                <a:solidFill>
                  <a:srgbClr val="C00000"/>
                </a:solidFill>
                <a:latin typeface="Times New Roman" pitchFamily="18" charset="0"/>
                <a:ea typeface="標楷體" pitchFamily="65" charset="-120"/>
              </a:rPr>
              <a:t>年售電量</a:t>
            </a:r>
            <a:endParaRPr lang="en-US" altLang="zh-TW" sz="2400" dirty="0">
              <a:solidFill>
                <a:srgbClr val="C00000"/>
              </a:solidFill>
              <a:latin typeface="Times New Roman" pitchFamily="18" charset="0"/>
              <a:ea typeface="標楷體" pitchFamily="65" charset="-120"/>
            </a:endParaRPr>
          </a:p>
          <a:p>
            <a:pPr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1.106</a:t>
            </a:r>
            <a:r>
              <a:rPr lang="zh-TW" altLang="en-US" sz="2000" dirty="0">
                <a:solidFill>
                  <a:srgbClr val="000099"/>
                </a:solidFill>
                <a:latin typeface="Times New Roman" pitchFamily="18" charset="0"/>
                <a:ea typeface="標楷體" pitchFamily="65" charset="-120"/>
              </a:rPr>
              <a:t>年度審定參數值：</a:t>
            </a:r>
            <a:r>
              <a:rPr lang="en-US" altLang="zh-TW" sz="2000" dirty="0">
                <a:solidFill>
                  <a:srgbClr val="000099"/>
                </a:solidFill>
                <a:latin typeface="Times New Roman" pitchFamily="18" charset="0"/>
                <a:ea typeface="標楷體" pitchFamily="65" charset="-120"/>
              </a:rPr>
              <a:t>6,400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2.107</a:t>
            </a:r>
            <a:r>
              <a:rPr lang="zh-TW" altLang="en-US" sz="2000" dirty="0">
                <a:solidFill>
                  <a:srgbClr val="000099"/>
                </a:solidFill>
                <a:latin typeface="Times New Roman" pitchFamily="18" charset="0"/>
                <a:ea typeface="標楷體" pitchFamily="65" charset="-120"/>
              </a:rPr>
              <a:t>年度第二次審定會決議數值：</a:t>
            </a:r>
            <a:r>
              <a:rPr lang="en-US" altLang="zh-TW" sz="2000" dirty="0">
                <a:solidFill>
                  <a:srgbClr val="000099"/>
                </a:solidFill>
                <a:latin typeface="Times New Roman" pitchFamily="18" charset="0"/>
                <a:ea typeface="標楷體" pitchFamily="65" charset="-120"/>
              </a:rPr>
              <a:t>6,400</a:t>
            </a:r>
            <a:r>
              <a:rPr lang="zh-TW" altLang="en-US" sz="2000" dirty="0">
                <a:solidFill>
                  <a:srgbClr val="000099"/>
                </a:solidFill>
                <a:latin typeface="Times New Roman" pitchFamily="18" charset="0"/>
                <a:ea typeface="標楷體" pitchFamily="65" charset="-120"/>
              </a:rPr>
              <a:t>度/瓩</a:t>
            </a:r>
            <a:endParaRPr lang="en-US" altLang="zh-TW" sz="2000" dirty="0">
              <a:solidFill>
                <a:srgbClr val="000099"/>
              </a:solidFill>
              <a:latin typeface="Times New Roman" pitchFamily="18" charset="0"/>
              <a:ea typeface="標楷體" pitchFamily="65" charset="-120"/>
            </a:endParaRPr>
          </a:p>
          <a:p>
            <a:pPr fontAlgn="auto">
              <a:spcBef>
                <a:spcPts val="300"/>
              </a:spcBef>
              <a:spcAft>
                <a:spcPts val="300"/>
              </a:spcAft>
              <a:defRPr/>
            </a:pPr>
            <a:r>
              <a:rPr lang="en-US" altLang="zh-TW" sz="2000" dirty="0">
                <a:solidFill>
                  <a:srgbClr val="000099"/>
                </a:solidFill>
                <a:latin typeface="Times New Roman" pitchFamily="18" charset="0"/>
                <a:ea typeface="標楷體" pitchFamily="65" charset="-120"/>
              </a:rPr>
              <a:t>3.</a:t>
            </a:r>
            <a:r>
              <a:rPr lang="zh-TW" altLang="en-US" sz="2000" dirty="0">
                <a:solidFill>
                  <a:srgbClr val="000099"/>
                </a:solidFill>
                <a:latin typeface="Times New Roman" pitchFamily="18" charset="0"/>
                <a:ea typeface="標楷體" pitchFamily="65" charset="-120"/>
              </a:rPr>
              <a:t>資料參採說明</a:t>
            </a:r>
            <a:endParaRPr lang="en-US" altLang="zh-TW" sz="2000" dirty="0">
              <a:solidFill>
                <a:srgbClr val="000099"/>
              </a:solidFill>
              <a:latin typeface="Times New Roman" pitchFamily="18" charset="0"/>
              <a:ea typeface="標楷體" pitchFamily="65" charset="-120"/>
            </a:endParaRPr>
          </a:p>
          <a:p>
            <a:pPr marL="544513" indent="-309563" algn="just" fontAlgn="auto" hangingPunct="0">
              <a:spcBef>
                <a:spcPts val="300"/>
              </a:spcBef>
              <a:spcAft>
                <a:spcPts val="300"/>
              </a:spcAft>
              <a:defRPr/>
            </a:pPr>
            <a:r>
              <a:rPr lang="en-US" altLang="zh-TW" sz="2000" dirty="0">
                <a:solidFill>
                  <a:srgbClr val="000000"/>
                </a:solidFill>
                <a:latin typeface="Times New Roman" pitchFamily="18" charset="0"/>
                <a:ea typeface="標楷體" pitchFamily="65" charset="-120"/>
                <a:cs typeface="Times New Roman" pitchFamily="18" charset="0"/>
              </a:rPr>
              <a:t>(1)</a:t>
            </a:r>
            <a:r>
              <a:rPr lang="zh-TW" altLang="en-US"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本年度無新增評估案例，</a:t>
            </a:r>
            <a:r>
              <a:rPr lang="en-US" altLang="zh-TW"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年度蒐集工研院</a:t>
            </a:r>
            <a:r>
              <a:rPr lang="en-US" altLang="zh-TW"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B</a:t>
            </a:r>
            <a:r>
              <a:rPr lang="zh-TW" altLang="en-US"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案、</a:t>
            </a:r>
            <a:r>
              <a:rPr lang="zh-TW" altLang="en-US" sz="2000" dirty="0">
                <a:solidFill>
                  <a:srgbClr val="000000"/>
                </a:solidFill>
                <a:latin typeface="Times New Roman" pitchFamily="18" charset="0"/>
                <a:ea typeface="標楷體" pitchFamily="65" charset="-120"/>
                <a:cs typeface="Times New Roman" pitchFamily="18" charset="0"/>
              </a:rPr>
              <a:t>台電公司</a:t>
            </a:r>
            <a:r>
              <a:rPr lang="en-US" altLang="zh-TW" sz="2000" dirty="0">
                <a:solidFill>
                  <a:srgbClr val="000000"/>
                </a:solidFill>
                <a:latin typeface="Times New Roman" pitchFamily="18" charset="0"/>
                <a:ea typeface="標楷體" pitchFamily="65" charset="-120"/>
                <a:cs typeface="Times New Roman" pitchFamily="18" charset="0"/>
              </a:rPr>
              <a:t>C</a:t>
            </a:r>
            <a:r>
              <a:rPr lang="zh-TW" altLang="en-US" sz="2000" dirty="0">
                <a:solidFill>
                  <a:srgbClr val="000000"/>
                </a:solidFill>
                <a:latin typeface="Times New Roman" pitchFamily="18" charset="0"/>
                <a:ea typeface="標楷體" pitchFamily="65" charset="-120"/>
                <a:cs typeface="Times New Roman" pitchFamily="18" charset="0"/>
              </a:rPr>
              <a:t>試驗計畫</a:t>
            </a:r>
            <a:r>
              <a:rPr lang="zh-TW" altLang="en-US"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，其容量因數皆為</a:t>
            </a:r>
            <a:r>
              <a:rPr lang="en-US" altLang="zh-TW"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73.6%</a:t>
            </a:r>
            <a:r>
              <a:rPr lang="zh-TW" altLang="en-US" sz="2000" dirty="0">
                <a:solidFill>
                  <a:prstClr val="black"/>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000" dirty="0">
                <a:solidFill>
                  <a:srgbClr val="000000"/>
                </a:solidFill>
                <a:latin typeface="Times New Roman" pitchFamily="18" charset="0"/>
                <a:ea typeface="標楷體" pitchFamily="65" charset="-120"/>
                <a:cs typeface="Times New Roman" pitchFamily="18" charset="0"/>
              </a:rPr>
              <a:t>年運轉時數為</a:t>
            </a:r>
            <a:r>
              <a:rPr lang="en-US" altLang="zh-TW" sz="2000" u="sng" dirty="0">
                <a:solidFill>
                  <a:srgbClr val="FF0000"/>
                </a:solidFill>
                <a:latin typeface="Times New Roman" pitchFamily="18" charset="0"/>
                <a:ea typeface="標楷體" pitchFamily="65" charset="-120"/>
                <a:cs typeface="Times New Roman" pitchFamily="18" charset="0"/>
              </a:rPr>
              <a:t>6,447</a:t>
            </a:r>
            <a:r>
              <a:rPr lang="zh-TW" altLang="en-US" sz="2000" u="sng" dirty="0">
                <a:solidFill>
                  <a:srgbClr val="FF0000"/>
                </a:solidFill>
                <a:latin typeface="Times New Roman" pitchFamily="18" charset="0"/>
                <a:ea typeface="標楷體" pitchFamily="65" charset="-120"/>
                <a:cs typeface="Times New Roman" pitchFamily="18" charset="0"/>
              </a:rPr>
              <a:t>度</a:t>
            </a:r>
            <a:r>
              <a:rPr lang="en-US" altLang="zh-TW" sz="2000" u="sng" dirty="0">
                <a:solidFill>
                  <a:srgbClr val="FF0000"/>
                </a:solidFill>
                <a:latin typeface="Times New Roman" pitchFamily="18" charset="0"/>
                <a:ea typeface="標楷體" pitchFamily="65" charset="-120"/>
                <a:cs typeface="Times New Roman" pitchFamily="18" charset="0"/>
              </a:rPr>
              <a:t>/</a:t>
            </a:r>
            <a:r>
              <a:rPr lang="zh-TW" altLang="en-US" sz="2000" u="sng" dirty="0">
                <a:solidFill>
                  <a:srgbClr val="FF0000"/>
                </a:solidFill>
                <a:latin typeface="Times New Roman" pitchFamily="18" charset="0"/>
                <a:ea typeface="標楷體" pitchFamily="65" charset="-120"/>
                <a:cs typeface="Times New Roman" pitchFamily="18" charset="0"/>
              </a:rPr>
              <a:t>瓩</a:t>
            </a:r>
            <a:r>
              <a:rPr kumimoji="0" lang="zh-TW" altLang="en-US" sz="2000" kern="100" dirty="0">
                <a:solidFill>
                  <a:srgbClr val="000000"/>
                </a:solidFill>
                <a:latin typeface="Times New Roman"/>
                <a:ea typeface="標楷體"/>
                <a:cs typeface="Times New Roman"/>
              </a:rPr>
              <a:t>。</a:t>
            </a:r>
            <a:endParaRPr kumimoji="0" lang="en-US" altLang="zh-TW" sz="2000" kern="100" dirty="0">
              <a:solidFill>
                <a:srgbClr val="000000"/>
              </a:solidFill>
              <a:latin typeface="Times New Roman"/>
              <a:ea typeface="標楷體"/>
              <a:cs typeface="Times New Roman"/>
            </a:endParaRPr>
          </a:p>
          <a:p>
            <a:pPr marL="544513" indent="-309563" algn="just" fontAlgn="auto" hangingPunct="0">
              <a:spcBef>
                <a:spcPts val="300"/>
              </a:spcBef>
              <a:spcAft>
                <a:spcPts val="300"/>
              </a:spcAft>
              <a:defRPr/>
            </a:pPr>
            <a:r>
              <a:rPr lang="en-US" altLang="zh-TW" sz="2000" dirty="0">
                <a:solidFill>
                  <a:srgbClr val="000000"/>
                </a:solidFill>
                <a:latin typeface="Times New Roman" pitchFamily="18" charset="0"/>
                <a:ea typeface="標楷體" pitchFamily="65" charset="-120"/>
                <a:cs typeface="Times New Roman" pitchFamily="18" charset="0"/>
              </a:rPr>
              <a:t>(2)</a:t>
            </a:r>
            <a:r>
              <a:rPr lang="zh-TW" altLang="en-US" sz="2000" dirty="0">
                <a:solidFill>
                  <a:srgbClr val="000000"/>
                </a:solidFill>
                <a:latin typeface="Times New Roman" pitchFamily="18" charset="0"/>
                <a:ea typeface="標楷體" pitchFamily="65" charset="-120"/>
                <a:cs typeface="Times New Roman" pitchFamily="18" charset="0"/>
              </a:rPr>
              <a:t>蒐集近</a:t>
            </a:r>
            <a:r>
              <a:rPr lang="en-US" altLang="zh-TW" sz="2000" dirty="0">
                <a:solidFill>
                  <a:srgbClr val="000000"/>
                </a:solidFill>
                <a:latin typeface="Times New Roman" pitchFamily="18" charset="0"/>
                <a:ea typeface="標楷體" pitchFamily="65" charset="-120"/>
                <a:cs typeface="Times New Roman" pitchFamily="18" charset="0"/>
              </a:rPr>
              <a:t>3</a:t>
            </a:r>
            <a:r>
              <a:rPr lang="zh-TW" altLang="en-US" sz="2000" dirty="0">
                <a:solidFill>
                  <a:srgbClr val="000000"/>
                </a:solidFill>
                <a:latin typeface="Times New Roman" pitchFamily="18" charset="0"/>
                <a:ea typeface="標楷體" pitchFamily="65" charset="-120"/>
                <a:cs typeface="Times New Roman" pitchFamily="18" charset="0"/>
              </a:rPr>
              <a:t>年國際資料，其年售電量介於</a:t>
            </a:r>
            <a:r>
              <a:rPr lang="en-US" altLang="zh-TW" sz="2000" dirty="0">
                <a:solidFill>
                  <a:srgbClr val="000000"/>
                </a:solidFill>
                <a:latin typeface="Times New Roman" pitchFamily="18" charset="0"/>
                <a:ea typeface="標楷體" pitchFamily="65" charset="-120"/>
                <a:cs typeface="Times New Roman" pitchFamily="18" charset="0"/>
              </a:rPr>
              <a:t>5,782-8,000</a:t>
            </a:r>
            <a:r>
              <a:rPr lang="zh-TW" altLang="en-US" sz="2000" dirty="0">
                <a:solidFill>
                  <a:srgbClr val="000000"/>
                </a:solidFill>
                <a:latin typeface="Times New Roman" pitchFamily="18" charset="0"/>
                <a:ea typeface="標楷體" pitchFamily="65" charset="-120"/>
                <a:cs typeface="Times New Roman" pitchFamily="18" charset="0"/>
              </a:rPr>
              <a:t>度</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容量因數介於</a:t>
            </a:r>
            <a:r>
              <a:rPr lang="en-US" altLang="zh-TW" sz="2000" dirty="0">
                <a:solidFill>
                  <a:srgbClr val="000000"/>
                </a:solidFill>
                <a:latin typeface="Times New Roman" pitchFamily="18" charset="0"/>
                <a:ea typeface="標楷體" pitchFamily="65" charset="-120"/>
                <a:cs typeface="Times New Roman" pitchFamily="18" charset="0"/>
              </a:rPr>
              <a:t>66%-91%</a:t>
            </a:r>
            <a:r>
              <a:rPr lang="zh-TW" altLang="en-US" sz="2000" dirty="0">
                <a:solidFill>
                  <a:srgbClr val="000000"/>
                </a:solidFill>
                <a:latin typeface="Times New Roman" pitchFamily="18" charset="0"/>
                <a:ea typeface="標楷體" pitchFamily="65" charset="-120"/>
                <a:cs typeface="Times New Roman" pitchFamily="18" charset="0"/>
              </a:rPr>
              <a:t>之間</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，平均為</a:t>
            </a:r>
            <a:r>
              <a:rPr lang="en-US" altLang="zh-TW" sz="2000" dirty="0">
                <a:solidFill>
                  <a:srgbClr val="000000"/>
                </a:solidFill>
                <a:latin typeface="Times New Roman" pitchFamily="18" charset="0"/>
                <a:ea typeface="標楷體" pitchFamily="65" charset="-120"/>
                <a:cs typeface="Times New Roman" pitchFamily="18" charset="0"/>
              </a:rPr>
              <a:t>7,039</a:t>
            </a:r>
            <a:r>
              <a:rPr lang="zh-TW" altLang="en-US" sz="2000" dirty="0">
                <a:solidFill>
                  <a:srgbClr val="000000"/>
                </a:solidFill>
                <a:latin typeface="Times New Roman" pitchFamily="18" charset="0"/>
                <a:ea typeface="標楷體" pitchFamily="65" charset="-120"/>
                <a:cs typeface="Times New Roman" pitchFamily="18" charset="0"/>
              </a:rPr>
              <a:t>度</a:t>
            </a:r>
            <a:r>
              <a:rPr lang="en-US" altLang="zh-TW" sz="2000" dirty="0">
                <a:solidFill>
                  <a:srgbClr val="000000"/>
                </a:solidFill>
                <a:latin typeface="Times New Roman" pitchFamily="18" charset="0"/>
                <a:ea typeface="標楷體" pitchFamily="65" charset="-120"/>
                <a:cs typeface="Times New Roman" pitchFamily="18" charset="0"/>
              </a:rPr>
              <a:t>/</a:t>
            </a:r>
            <a:r>
              <a:rPr lang="zh-TW" altLang="en-US" sz="2000" dirty="0">
                <a:solidFill>
                  <a:srgbClr val="000000"/>
                </a:solidFill>
                <a:latin typeface="Times New Roman" pitchFamily="18" charset="0"/>
                <a:ea typeface="標楷體" pitchFamily="65" charset="-120"/>
                <a:cs typeface="Times New Roman" pitchFamily="18" charset="0"/>
              </a:rPr>
              <a:t>瓩</a:t>
            </a:r>
            <a:r>
              <a:rPr kumimoji="0" lang="zh-TW" altLang="en-US" sz="2000" kern="100" dirty="0">
                <a:solidFill>
                  <a:srgbClr val="000000"/>
                </a:solidFill>
                <a:latin typeface="Times New Roman"/>
                <a:ea typeface="標楷體"/>
                <a:cs typeface="Times New Roman"/>
              </a:rPr>
              <a:t>。</a:t>
            </a:r>
            <a:endParaRPr kumimoji="0" lang="en-US" altLang="zh-TW" sz="2000" kern="100" dirty="0">
              <a:solidFill>
                <a:srgbClr val="000000"/>
              </a:solidFill>
              <a:latin typeface="Times New Roman"/>
              <a:ea typeface="標楷體"/>
              <a:cs typeface="Times New Roman"/>
            </a:endParaRPr>
          </a:p>
          <a:p>
            <a:pPr marL="544513" indent="-309563" algn="just" fontAlgn="auto" hangingPunct="0">
              <a:spcBef>
                <a:spcPts val="300"/>
              </a:spcBef>
              <a:spcAft>
                <a:spcPts val="300"/>
              </a:spcAft>
              <a:defRPr/>
            </a:pPr>
            <a:r>
              <a:rPr lang="en-US" altLang="zh-TW" sz="2000" dirty="0">
                <a:solidFill>
                  <a:srgbClr val="000000"/>
                </a:solidFill>
                <a:latin typeface="Times New Roman" pitchFamily="18" charset="0"/>
                <a:ea typeface="標楷體" pitchFamily="65" charset="-120"/>
                <a:cs typeface="Times New Roman" pitchFamily="18" charset="0"/>
              </a:rPr>
              <a:t>(3)</a:t>
            </a:r>
            <a:r>
              <a:rPr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考量我國尚無實際運轉實績，且各國地質條件及開發潛力不同，建議以國內評估資料為主，且為鼓勵業者投資，故</a:t>
            </a:r>
            <a:r>
              <a:rPr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年度年售電量援用</a:t>
            </a:r>
            <a:r>
              <a:rPr lang="en-US" altLang="zh-TW"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20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年度之水準，即</a:t>
            </a:r>
            <a:r>
              <a:rPr lang="en-US" altLang="zh-TW"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6,400</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度</a:t>
            </a:r>
            <a:r>
              <a:rPr lang="en-US" altLang="zh-TW"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000"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瓩</a:t>
            </a:r>
            <a:r>
              <a:rPr lang="zh-TW" altLang="en-US" sz="2000" dirty="0">
                <a:solidFill>
                  <a:srgbClr val="000000"/>
                </a:solidFill>
                <a:latin typeface="Times New Roman" pitchFamily="18" charset="0"/>
                <a:ea typeface="標楷體" pitchFamily="65" charset="-120"/>
                <a:cs typeface="Times New Roman" pitchFamily="18" charset="0"/>
              </a:rPr>
              <a:t>。</a:t>
            </a:r>
            <a:endParaRPr lang="en-US" altLang="zh-TW" sz="2000" dirty="0">
              <a:solidFill>
                <a:srgbClr val="000000"/>
              </a:solidFill>
              <a:latin typeface="Times New Roman" pitchFamily="18" charset="0"/>
              <a:ea typeface="標楷體" pitchFamily="65" charset="-120"/>
              <a:cs typeface="Times New Roman" pitchFamily="18" charset="0"/>
            </a:endParaRPr>
          </a:p>
        </p:txBody>
      </p:sp>
      <p:sp>
        <p:nvSpPr>
          <p:cNvPr id="5"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37</a:t>
            </a:fld>
            <a:endParaRPr lang="en-US" altLang="zh-TW" sz="1400" b="0" dirty="0">
              <a:solidFill>
                <a:srgbClr val="000000"/>
              </a:solidFill>
            </a:endParaRPr>
          </a:p>
        </p:txBody>
      </p:sp>
      <p:sp>
        <p:nvSpPr>
          <p:cNvPr id="7"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5573921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400" kern="0" dirty="0">
                <a:solidFill>
                  <a:srgbClr val="C00000"/>
                </a:solidFill>
                <a:latin typeface="Times New Roman" pitchFamily="18" charset="0"/>
                <a:ea typeface="標楷體"/>
                <a:cs typeface="Times New Roman" pitchFamily="18" charset="0"/>
              </a:rPr>
              <a:t>十、平均資金成本率使用參數</a:t>
            </a:r>
          </a:p>
        </p:txBody>
      </p:sp>
      <p:sp>
        <p:nvSpPr>
          <p:cNvPr id="10" name="Rectangle 2"/>
          <p:cNvSpPr>
            <a:spLocks noChangeArrowheads="1"/>
          </p:cNvSpPr>
          <p:nvPr/>
        </p:nvSpPr>
        <p:spPr bwMode="auto">
          <a:xfrm>
            <a:off x="251520" y="980678"/>
            <a:ext cx="8640959" cy="3600450"/>
          </a:xfrm>
          <a:prstGeom prst="rect">
            <a:avLst/>
          </a:prstGeom>
          <a:noFill/>
          <a:ln>
            <a:noFill/>
          </a:ln>
          <a:extLst/>
        </p:spPr>
        <p:txBody>
          <a:bodyPr/>
          <a:lstStyle/>
          <a:p>
            <a:pPr marL="352425" indent="-352425">
              <a:spcBef>
                <a:spcPts val="0"/>
              </a:spcBef>
              <a:spcAft>
                <a:spcPts val="0"/>
              </a:spcAft>
              <a:tabLst>
                <a:tab pos="901700" algn="l"/>
              </a:tabLst>
              <a:defRPr/>
            </a:pP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一</a:t>
            </a:r>
            <a:r>
              <a:rPr lang="en-US" altLang="zh-TW" sz="2000" dirty="0">
                <a:solidFill>
                  <a:srgbClr val="000099"/>
                </a:solidFill>
                <a:latin typeface="Times New Roman" pitchFamily="18" charset="0"/>
                <a:ea typeface="標楷體" pitchFamily="65" charset="-120"/>
                <a:cs typeface="Times New Roman" pitchFamily="18" charset="0"/>
              </a:rPr>
              <a:t>)106</a:t>
            </a:r>
            <a:r>
              <a:rPr lang="zh-TW" altLang="en-US" sz="2000" dirty="0">
                <a:solidFill>
                  <a:srgbClr val="000099"/>
                </a:solidFill>
                <a:latin typeface="Times New Roman" pitchFamily="18" charset="0"/>
                <a:ea typeface="標楷體" pitchFamily="65" charset="-120"/>
                <a:cs typeface="Times New Roman" pitchFamily="18" charset="0"/>
              </a:rPr>
              <a:t>年度審定會使用參數：一般能源別 </a:t>
            </a:r>
            <a:r>
              <a:rPr lang="en-US" altLang="zh-TW" sz="2000" dirty="0">
                <a:solidFill>
                  <a:srgbClr val="000099"/>
                </a:solidFill>
                <a:latin typeface="Times New Roman" pitchFamily="18" charset="0"/>
                <a:ea typeface="標楷體" pitchFamily="65" charset="-120"/>
                <a:cs typeface="Times New Roman" pitchFamily="18" charset="0"/>
              </a:rPr>
              <a:t>5.25%</a:t>
            </a:r>
            <a:r>
              <a:rPr lang="zh-TW" altLang="en-US" sz="2000" dirty="0">
                <a:solidFill>
                  <a:srgbClr val="000099"/>
                </a:solidFill>
                <a:latin typeface="Times New Roman" pitchFamily="18" charset="0"/>
                <a:ea typeface="標楷體" pitchFamily="65" charset="-120"/>
                <a:cs typeface="Times New Roman" pitchFamily="18" charset="0"/>
              </a:rPr>
              <a:t>；離岸風力 </a:t>
            </a:r>
            <a:r>
              <a:rPr lang="en-US" altLang="zh-TW" sz="2000" dirty="0">
                <a:solidFill>
                  <a:srgbClr val="000099"/>
                </a:solidFill>
                <a:latin typeface="Times New Roman" pitchFamily="18" charset="0"/>
                <a:ea typeface="標楷體" pitchFamily="65" charset="-120"/>
                <a:cs typeface="Times New Roman" pitchFamily="18" charset="0"/>
              </a:rPr>
              <a:t>6.06% </a:t>
            </a:r>
          </a:p>
          <a:p>
            <a:pPr marL="352425" indent="-352425">
              <a:spcBef>
                <a:spcPts val="0"/>
              </a:spcBef>
              <a:spcAft>
                <a:spcPts val="0"/>
              </a:spcAft>
              <a:tabLst>
                <a:tab pos="901700" algn="l"/>
              </a:tabLst>
              <a:defRPr/>
            </a:pP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二</a:t>
            </a:r>
            <a:r>
              <a:rPr lang="en-US" altLang="zh-TW" sz="2000" dirty="0">
                <a:solidFill>
                  <a:srgbClr val="000099"/>
                </a:solidFill>
                <a:latin typeface="Times New Roman" pitchFamily="18" charset="0"/>
                <a:ea typeface="標楷體" pitchFamily="65" charset="-120"/>
                <a:cs typeface="Times New Roman" pitchFamily="18" charset="0"/>
              </a:rPr>
              <a:t>)107</a:t>
            </a:r>
            <a:r>
              <a:rPr lang="zh-TW" altLang="en-US" sz="2000" dirty="0">
                <a:solidFill>
                  <a:srgbClr val="000099"/>
                </a:solidFill>
                <a:latin typeface="Times New Roman" pitchFamily="18" charset="0"/>
                <a:ea typeface="標楷體" pitchFamily="65" charset="-120"/>
                <a:cs typeface="Times New Roman" pitchFamily="18" charset="0"/>
              </a:rPr>
              <a:t>年度第二次審定會決議數值：</a:t>
            </a:r>
            <a:endParaRPr lang="en-US" altLang="zh-TW" sz="2000" dirty="0">
              <a:solidFill>
                <a:srgbClr val="000099"/>
              </a:solidFill>
              <a:latin typeface="Times New Roman" pitchFamily="18" charset="0"/>
              <a:ea typeface="標楷體" pitchFamily="65" charset="-120"/>
              <a:cs typeface="Times New Roman" pitchFamily="18" charset="0"/>
            </a:endParaRPr>
          </a:p>
          <a:p>
            <a:pPr marL="352425" indent="-79375">
              <a:spcBef>
                <a:spcPts val="0"/>
              </a:spcBef>
              <a:spcAft>
                <a:spcPts val="0"/>
              </a:spcAft>
              <a:tabLst>
                <a:tab pos="901700" algn="l"/>
              </a:tabLst>
              <a:defRPr/>
            </a:pPr>
            <a:r>
              <a:rPr lang="en-US" altLang="zh-TW" sz="2000" dirty="0">
                <a:solidFill>
                  <a:srgbClr val="000099"/>
                </a:solidFill>
                <a:latin typeface="Times New Roman" pitchFamily="18" charset="0"/>
                <a:ea typeface="標楷體" pitchFamily="65" charset="-120"/>
                <a:cs typeface="Times New Roman" pitchFamily="18" charset="0"/>
              </a:rPr>
              <a:t>1.</a:t>
            </a:r>
            <a:r>
              <a:rPr lang="zh-TW" altLang="en-US" sz="2000" dirty="0">
                <a:solidFill>
                  <a:srgbClr val="000099"/>
                </a:solidFill>
                <a:latin typeface="Times New Roman" pitchFamily="18" charset="0"/>
                <a:ea typeface="標楷體" pitchFamily="65" charset="-120"/>
                <a:cs typeface="Times New Roman" pitchFamily="18" charset="0"/>
              </a:rPr>
              <a:t>一般再生能源 </a:t>
            </a:r>
            <a:r>
              <a:rPr lang="en-US" altLang="zh-TW" sz="2000" u="sng" dirty="0">
                <a:solidFill>
                  <a:srgbClr val="FF0000"/>
                </a:solidFill>
                <a:latin typeface="Times New Roman" pitchFamily="18" charset="0"/>
                <a:ea typeface="標楷體" pitchFamily="65" charset="-120"/>
                <a:cs typeface="Times New Roman" pitchFamily="18" charset="0"/>
              </a:rPr>
              <a:t>5.25%</a:t>
            </a:r>
            <a:r>
              <a:rPr lang="zh-TW" altLang="en-US" sz="2000" dirty="0">
                <a:solidFill>
                  <a:srgbClr val="000099"/>
                </a:solidFill>
                <a:latin typeface="Times New Roman" pitchFamily="18" charset="0"/>
                <a:ea typeface="標楷體" pitchFamily="65" charset="-120"/>
                <a:cs typeface="Times New Roman" pitchFamily="18" charset="0"/>
              </a:rPr>
              <a:t> </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陸域風力、生質能、川流式水力、地熱、廢棄物</a:t>
            </a:r>
            <a:r>
              <a:rPr lang="en-US" altLang="zh-TW" sz="2000" dirty="0">
                <a:solidFill>
                  <a:srgbClr val="000099"/>
                </a:solidFill>
                <a:latin typeface="Times New Roman" pitchFamily="18" charset="0"/>
                <a:ea typeface="標楷體" pitchFamily="65" charset="-120"/>
                <a:cs typeface="Times New Roman" pitchFamily="18" charset="0"/>
              </a:rPr>
              <a:t>)</a:t>
            </a:r>
          </a:p>
          <a:p>
            <a:pPr marL="352425" indent="-79375">
              <a:spcBef>
                <a:spcPts val="0"/>
              </a:spcBef>
              <a:spcAft>
                <a:spcPts val="0"/>
              </a:spcAft>
              <a:defRPr/>
            </a:pPr>
            <a:r>
              <a:rPr lang="en-US" altLang="zh-TW" sz="2000" dirty="0">
                <a:solidFill>
                  <a:srgbClr val="000099"/>
                </a:solidFill>
                <a:latin typeface="Times New Roman" pitchFamily="18" charset="0"/>
                <a:ea typeface="標楷體" pitchFamily="65" charset="-120"/>
                <a:cs typeface="Times New Roman" pitchFamily="18" charset="0"/>
              </a:rPr>
              <a:t>2.</a:t>
            </a:r>
            <a:r>
              <a:rPr lang="zh-TW" altLang="en-US" sz="2000" dirty="0">
                <a:solidFill>
                  <a:srgbClr val="000099"/>
                </a:solidFill>
                <a:latin typeface="Times New Roman" pitchFamily="18" charset="0"/>
                <a:ea typeface="標楷體" pitchFamily="65" charset="-120"/>
                <a:cs typeface="Times New Roman" pitchFamily="18" charset="0"/>
              </a:rPr>
              <a:t>離岸風力 </a:t>
            </a:r>
            <a:r>
              <a:rPr lang="en-US" altLang="zh-TW" sz="2000" u="sng" dirty="0">
                <a:solidFill>
                  <a:srgbClr val="FF0000"/>
                </a:solidFill>
                <a:latin typeface="Times New Roman" pitchFamily="18" charset="0"/>
                <a:ea typeface="標楷體" pitchFamily="65" charset="-120"/>
                <a:cs typeface="Times New Roman" pitchFamily="18" charset="0"/>
              </a:rPr>
              <a:t>6.05%</a:t>
            </a:r>
          </a:p>
          <a:p>
            <a:pPr marL="352425" indent="-352425">
              <a:spcBef>
                <a:spcPts val="0"/>
              </a:spcBef>
              <a:spcAft>
                <a:spcPts val="0"/>
              </a:spcAft>
              <a:tabLst>
                <a:tab pos="901700" algn="l"/>
              </a:tabLst>
              <a:defRPr/>
            </a:pP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三</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資料參採說明</a:t>
            </a:r>
            <a:r>
              <a:rPr lang="en-US" altLang="zh-TW" sz="2000" dirty="0">
                <a:solidFill>
                  <a:srgbClr val="000099"/>
                </a:solidFill>
                <a:latin typeface="Times New Roman" pitchFamily="18" charset="0"/>
                <a:ea typeface="標楷體" pitchFamily="65" charset="-120"/>
                <a:cs typeface="Times New Roman" pitchFamily="18" charset="0"/>
              </a:rPr>
              <a:t> </a:t>
            </a:r>
          </a:p>
          <a:p>
            <a:pPr marL="182563" indent="-630238">
              <a:spcBef>
                <a:spcPts val="600"/>
              </a:spcBef>
              <a:defRPr/>
            </a:pPr>
            <a:r>
              <a:rPr kumimoji="0" lang="en-US" altLang="zh-TW" sz="2000" dirty="0">
                <a:solidFill>
                  <a:srgbClr val="002060"/>
                </a:solidFill>
                <a:latin typeface="Times New Roman" pitchFamily="18" charset="0"/>
                <a:ea typeface="標楷體" pitchFamily="65" charset="-120"/>
                <a:cs typeface="Times New Roman" pitchFamily="18" charset="0"/>
              </a:rPr>
              <a:t>1.</a:t>
            </a:r>
            <a:r>
              <a:rPr kumimoji="0" lang="zh-TW" altLang="en-US" sz="2000" dirty="0">
                <a:solidFill>
                  <a:srgbClr val="002060"/>
                </a:solidFill>
                <a:latin typeface="Times New Roman" pitchFamily="18" charset="0"/>
                <a:ea typeface="標楷體" pitchFamily="65" charset="-120"/>
                <a:cs typeface="Times New Roman" pitchFamily="18" charset="0"/>
              </a:rPr>
              <a:t>公式說明</a:t>
            </a:r>
            <a:endParaRPr kumimoji="0" lang="en-US" altLang="zh-TW" sz="2000" dirty="0">
              <a:solidFill>
                <a:srgbClr val="002060"/>
              </a:solidFill>
              <a:latin typeface="Times New Roman" pitchFamily="18" charset="0"/>
              <a:ea typeface="標楷體" pitchFamily="65" charset="-120"/>
              <a:cs typeface="Times New Roman" pitchFamily="18" charset="0"/>
            </a:endParaRPr>
          </a:p>
          <a:p>
            <a:pPr marL="536575" indent="-263525" algn="just" hangingPunct="0">
              <a:spcBef>
                <a:spcPts val="600"/>
              </a:spcBef>
              <a:defRPr/>
            </a:pPr>
            <a:r>
              <a:rPr lang="en-US" altLang="zh-TW" sz="1600" dirty="0">
                <a:solidFill>
                  <a:srgbClr val="002060"/>
                </a:solidFill>
                <a:latin typeface="Times New Roman" pitchFamily="18" charset="0"/>
                <a:ea typeface="標楷體"/>
                <a:cs typeface="Times New Roman" pitchFamily="18" charset="0"/>
              </a:rPr>
              <a:t>(1)</a:t>
            </a:r>
            <a:r>
              <a:rPr lang="zh-TW" altLang="en-US" sz="1600" dirty="0">
                <a:solidFill>
                  <a:srgbClr val="002060"/>
                </a:solidFill>
                <a:latin typeface="Times New Roman" pitchFamily="18" charset="0"/>
                <a:ea typeface="標楷體"/>
                <a:cs typeface="Times New Roman" pitchFamily="18" charset="0"/>
              </a:rPr>
              <a:t>資金分為外借及自有資金，故平均資金成本率</a:t>
            </a:r>
            <a:r>
              <a:rPr lang="en-US" altLang="zh-TW" sz="1600" dirty="0">
                <a:solidFill>
                  <a:srgbClr val="002060"/>
                </a:solidFill>
                <a:latin typeface="Times New Roman" pitchFamily="18" charset="0"/>
                <a:ea typeface="標楷體"/>
                <a:cs typeface="Times New Roman" pitchFamily="18" charset="0"/>
              </a:rPr>
              <a:t>(Weighted Average Cost of Capital, WACC)</a:t>
            </a:r>
            <a:r>
              <a:rPr lang="zh-TW" altLang="en-US" sz="1600" dirty="0">
                <a:solidFill>
                  <a:srgbClr val="002060"/>
                </a:solidFill>
                <a:latin typeface="Times New Roman" pitchFamily="18" charset="0"/>
                <a:ea typeface="標楷體"/>
                <a:cs typeface="Times New Roman" pitchFamily="18" charset="0"/>
              </a:rPr>
              <a:t>係指依照各類資金占總資本比例，加權平均所得之平均成本。</a:t>
            </a:r>
            <a:endParaRPr lang="en-US" altLang="zh-TW" sz="1600" dirty="0">
              <a:solidFill>
                <a:srgbClr val="002060"/>
              </a:solidFill>
              <a:latin typeface="Times New Roman" pitchFamily="18" charset="0"/>
              <a:ea typeface="標楷體"/>
              <a:cs typeface="Times New Roman" pitchFamily="18" charset="0"/>
            </a:endParaRPr>
          </a:p>
          <a:p>
            <a:pPr marL="536575" indent="-263525" algn="just" hangingPunct="0">
              <a:spcBef>
                <a:spcPts val="600"/>
              </a:spcBef>
              <a:defRPr/>
            </a:pPr>
            <a:r>
              <a:rPr lang="en-US" altLang="zh-TW" sz="1600" dirty="0">
                <a:solidFill>
                  <a:srgbClr val="002060"/>
                </a:solidFill>
                <a:latin typeface="Times New Roman" pitchFamily="18" charset="0"/>
                <a:ea typeface="標楷體"/>
                <a:cs typeface="Times New Roman" pitchFamily="18" charset="0"/>
              </a:rPr>
              <a:t>(2)WACC</a:t>
            </a:r>
            <a:r>
              <a:rPr lang="zh-TW" altLang="en-US" sz="1600" dirty="0">
                <a:solidFill>
                  <a:srgbClr val="002060"/>
                </a:solidFill>
                <a:latin typeface="Times New Roman" pitchFamily="18" charset="0"/>
                <a:ea typeface="標楷體"/>
                <a:cs typeface="Times New Roman" pitchFamily="18" charset="0"/>
              </a:rPr>
              <a:t>受四項參數影響，即</a:t>
            </a:r>
            <a:r>
              <a:rPr lang="zh-TW" altLang="en-US" sz="1600" u="sng" dirty="0">
                <a:solidFill>
                  <a:srgbClr val="FF0000"/>
                </a:solidFill>
                <a:latin typeface="Times New Roman" pitchFamily="18" charset="0"/>
                <a:ea typeface="標楷體"/>
                <a:cs typeface="Times New Roman" pitchFamily="18" charset="0"/>
              </a:rPr>
              <a:t>無風險利率</a:t>
            </a:r>
            <a:r>
              <a:rPr lang="zh-TW" altLang="en-US" sz="1600" dirty="0">
                <a:solidFill>
                  <a:srgbClr val="002060"/>
                </a:solidFill>
                <a:latin typeface="Times New Roman" pitchFamily="18" charset="0"/>
                <a:ea typeface="標楷體"/>
                <a:cs typeface="Times New Roman" pitchFamily="18" charset="0"/>
              </a:rPr>
              <a:t>、</a:t>
            </a:r>
            <a:r>
              <a:rPr lang="zh-TW" altLang="en-US" sz="1600" u="sng" dirty="0">
                <a:solidFill>
                  <a:srgbClr val="FF0000"/>
                </a:solidFill>
                <a:latin typeface="Times New Roman" pitchFamily="18" charset="0"/>
                <a:ea typeface="標楷體"/>
                <a:cs typeface="Times New Roman" pitchFamily="18" charset="0"/>
              </a:rPr>
              <a:t>外借資金及自有資金比例</a:t>
            </a:r>
            <a:r>
              <a:rPr lang="zh-TW" altLang="en-US" sz="1600" dirty="0">
                <a:solidFill>
                  <a:srgbClr val="002060"/>
                </a:solidFill>
                <a:latin typeface="Times New Roman" pitchFamily="18" charset="0"/>
                <a:ea typeface="標楷體"/>
                <a:cs typeface="Times New Roman" pitchFamily="18" charset="0"/>
              </a:rPr>
              <a:t>、</a:t>
            </a:r>
            <a:r>
              <a:rPr lang="zh-TW" altLang="en-US" sz="1600" u="sng" dirty="0">
                <a:solidFill>
                  <a:srgbClr val="FF0000"/>
                </a:solidFill>
                <a:latin typeface="Times New Roman" pitchFamily="18" charset="0"/>
                <a:ea typeface="標楷體"/>
                <a:cs typeface="Times New Roman" pitchFamily="18" charset="0"/>
              </a:rPr>
              <a:t>銀行融資信用風險加碼</a:t>
            </a:r>
            <a:r>
              <a:rPr lang="zh-TW" altLang="en-US" sz="1600" dirty="0">
                <a:solidFill>
                  <a:srgbClr val="002060"/>
                </a:solidFill>
                <a:latin typeface="Times New Roman" pitchFamily="18" charset="0"/>
                <a:ea typeface="標楷體"/>
                <a:cs typeface="Times New Roman" pitchFamily="18" charset="0"/>
              </a:rPr>
              <a:t>以及</a:t>
            </a:r>
            <a:r>
              <a:rPr lang="zh-TW" altLang="en-US" sz="1600" u="sng" dirty="0">
                <a:solidFill>
                  <a:srgbClr val="FF0000"/>
                </a:solidFill>
                <a:latin typeface="Times New Roman" pitchFamily="18" charset="0"/>
                <a:ea typeface="標楷體"/>
                <a:cs typeface="Times New Roman" pitchFamily="18" charset="0"/>
              </a:rPr>
              <a:t>業者風險溢酬</a:t>
            </a:r>
            <a:r>
              <a:rPr lang="zh-TW" altLang="en-US" sz="1600" dirty="0">
                <a:solidFill>
                  <a:srgbClr val="002060"/>
                </a:solidFill>
                <a:latin typeface="Times New Roman" pitchFamily="18" charset="0"/>
                <a:ea typeface="標楷體"/>
                <a:cs typeface="Times New Roman" pitchFamily="18" charset="0"/>
              </a:rPr>
              <a:t>，其計算公式如下：</a:t>
            </a:r>
            <a:endParaRPr lang="en-US" altLang="zh-TW" sz="1800" dirty="0">
              <a:solidFill>
                <a:srgbClr val="002060"/>
              </a:solidFill>
              <a:latin typeface="Times New Roman" pitchFamily="18" charset="0"/>
              <a:ea typeface="標楷體"/>
              <a:cs typeface="Times New Roman" pitchFamily="18" charset="0"/>
            </a:endParaRPr>
          </a:p>
        </p:txBody>
      </p:sp>
      <p:graphicFrame>
        <p:nvGraphicFramePr>
          <p:cNvPr id="7" name="Object 2"/>
          <p:cNvGraphicFramePr>
            <a:graphicFrameLocks noChangeAspect="1"/>
          </p:cNvGraphicFramePr>
          <p:nvPr>
            <p:extLst>
              <p:ext uri="{D42A27DB-BD31-4B8C-83A1-F6EECF244321}">
                <p14:modId xmlns:p14="http://schemas.microsoft.com/office/powerpoint/2010/main" val="1219642240"/>
              </p:ext>
            </p:extLst>
          </p:nvPr>
        </p:nvGraphicFramePr>
        <p:xfrm>
          <a:off x="99425" y="4124548"/>
          <a:ext cx="5264663" cy="2376264"/>
        </p:xfrm>
        <a:graphic>
          <a:graphicData uri="http://schemas.openxmlformats.org/presentationml/2006/ole">
            <mc:AlternateContent xmlns:mc="http://schemas.openxmlformats.org/markup-compatibility/2006">
              <mc:Choice xmlns:v="urn:schemas-microsoft-com:vml" Requires="v">
                <p:oleObj spid="_x0000_s263120" name="Equation" r:id="rId4" imgW="3251160" imgH="1904760" progId="Equation.DSMT4">
                  <p:embed/>
                </p:oleObj>
              </mc:Choice>
              <mc:Fallback>
                <p:oleObj name="Equation" r:id="rId4" imgW="3251160" imgH="1904760" progId="Equation.DSMT4">
                  <p:embed/>
                  <p:pic>
                    <p:nvPicPr>
                      <p:cNvPr id="0" name=""/>
                      <p:cNvPicPr>
                        <a:picLocks noChangeAspect="1" noChangeArrowheads="1"/>
                      </p:cNvPicPr>
                      <p:nvPr/>
                    </p:nvPicPr>
                    <p:blipFill>
                      <a:blip r:embed="rId5"/>
                      <a:srcRect/>
                      <a:stretch>
                        <a:fillRect/>
                      </a:stretch>
                    </p:blipFill>
                    <p:spPr bwMode="auto">
                      <a:xfrm>
                        <a:off x="99425" y="4124548"/>
                        <a:ext cx="5264663" cy="2376264"/>
                      </a:xfrm>
                      <a:prstGeom prst="rect">
                        <a:avLst/>
                      </a:prstGeom>
                      <a:noFill/>
                      <a:ln>
                        <a:noFill/>
                      </a:ln>
                      <a:extLst/>
                    </p:spPr>
                  </p:pic>
                </p:oleObj>
              </mc:Fallback>
            </mc:AlternateContent>
          </a:graphicData>
        </a:graphic>
      </p:graphicFrame>
      <p:sp>
        <p:nvSpPr>
          <p:cNvPr id="2" name="矩形 1"/>
          <p:cNvSpPr/>
          <p:nvPr/>
        </p:nvSpPr>
        <p:spPr>
          <a:xfrm>
            <a:off x="5076056" y="4077072"/>
            <a:ext cx="3744416" cy="2423740"/>
          </a:xfrm>
          <a:prstGeom prst="rect">
            <a:avLst/>
          </a:prstGeom>
          <a:noFill/>
          <a:ln w="9525"/>
        </p:spPr>
        <p:style>
          <a:lnRef idx="2">
            <a:schemeClr val="accent4"/>
          </a:lnRef>
          <a:fillRef idx="1">
            <a:schemeClr val="lt1"/>
          </a:fillRef>
          <a:effectRef idx="0">
            <a:schemeClr val="accent4"/>
          </a:effectRef>
          <a:fontRef idx="minor">
            <a:schemeClr val="dk1"/>
          </a:fontRef>
        </p:style>
        <p:txBody>
          <a:bodyPr wrap="square">
            <a:spAutoFit/>
          </a:bodyPr>
          <a:lstStyle/>
          <a:p>
            <a:pPr marL="263525" indent="-263525" algn="just">
              <a:spcBef>
                <a:spcPts val="300"/>
              </a:spcBef>
              <a:buClr>
                <a:srgbClr val="000000"/>
              </a:buClr>
              <a:buFontTx/>
              <a:buAutoNum type="arabicParenBoth"/>
              <a:defRPr/>
            </a:pPr>
            <a:r>
              <a:rPr lang="zh-TW" altLang="en-US" sz="1600" dirty="0">
                <a:solidFill>
                  <a:srgbClr val="000000"/>
                </a:solidFill>
                <a:latin typeface="Times New Roman" pitchFamily="18" charset="0"/>
                <a:cs typeface="Times New Roman" pitchFamily="18" charset="0"/>
              </a:rPr>
              <a:t>無風險利率：屬於中性之參數，指該國資本市場風險最低之標的。</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外借資金及自有資金比例：根據融資金額、企業信用評等及還款能力進行評估。</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信用風險加碼：根據企業的信用評等或投資計畫之風險議定進行評估。</a:t>
            </a:r>
            <a:endParaRPr lang="en-US" altLang="zh-TW" sz="1600" dirty="0">
              <a:solidFill>
                <a:srgbClr val="000000"/>
              </a:solidFill>
              <a:latin typeface="Times New Roman" pitchFamily="18" charset="0"/>
              <a:cs typeface="Times New Roman" pitchFamily="18" charset="0"/>
            </a:endParaRPr>
          </a:p>
          <a:p>
            <a:pPr marL="263525" indent="-263525" algn="just">
              <a:spcBef>
                <a:spcPts val="300"/>
              </a:spcBef>
              <a:buFontTx/>
              <a:buAutoNum type="arabicParenBoth"/>
              <a:defRPr/>
            </a:pPr>
            <a:r>
              <a:rPr lang="zh-TW" altLang="en-US" sz="1600" dirty="0">
                <a:solidFill>
                  <a:srgbClr val="000000"/>
                </a:solidFill>
                <a:latin typeface="Times New Roman" pitchFamily="18" charset="0"/>
                <a:cs typeface="Times New Roman" pitchFamily="18" charset="0"/>
              </a:rPr>
              <a:t>風險溢酬：指投資者主觀認為事業經營風險之高低。</a:t>
            </a:r>
          </a:p>
        </p:txBody>
      </p:sp>
      <p:sp>
        <p:nvSpPr>
          <p:cNvPr id="9" name="投影片編號版面配置區 3"/>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r" eaLnBrk="1" hangingPunct="1"/>
            <a:fld id="{1BB19D5A-96FC-4EBC-9671-DA23C90A7BA0}" type="slidenum">
              <a:rPr lang="en-US" altLang="zh-TW" sz="1400" b="0">
                <a:solidFill>
                  <a:srgbClr val="000000"/>
                </a:solidFill>
              </a:rPr>
              <a:pPr algn="r" eaLnBrk="1" hangingPunct="1"/>
              <a:t>38</a:t>
            </a:fld>
            <a:endParaRPr lang="en-US" altLang="zh-TW" sz="1400" b="0" dirty="0">
              <a:solidFill>
                <a:srgbClr val="000000"/>
              </a:solidFill>
            </a:endParaRPr>
          </a:p>
        </p:txBody>
      </p:sp>
      <p:sp>
        <p:nvSpPr>
          <p:cNvPr id="8" name="矩形 7"/>
          <p:cNvSpPr/>
          <p:nvPr/>
        </p:nvSpPr>
        <p:spPr>
          <a:xfrm>
            <a:off x="251520" y="6485274"/>
            <a:ext cx="8568952" cy="400110"/>
          </a:xfrm>
          <a:prstGeom prst="rect">
            <a:avLst/>
          </a:prstGeom>
        </p:spPr>
        <p:txBody>
          <a:bodyPr wrap="square">
            <a:spAutoFit/>
          </a:bodyPr>
          <a:lstStyle/>
          <a:p>
            <a:pPr marL="273050" marR="0" lvl="0" indent="-273050" algn="l" defTabSz="914400" rtl="0" eaLnBrk="1" fontAlgn="base" latinLnBrk="0" hangingPunct="1">
              <a:lnSpc>
                <a:spcPct val="100000"/>
              </a:lnSpc>
              <a:spcBef>
                <a:spcPct val="0"/>
              </a:spcBef>
              <a:spcAft>
                <a:spcPct val="0"/>
              </a:spcAft>
              <a:buClrTx/>
              <a:buSzTx/>
              <a:buFontTx/>
              <a:buNone/>
              <a:defRPr/>
            </a:pPr>
            <a:r>
              <a:rPr kumimoji="1" lang="zh-TW" altLang="en-US" sz="1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註：自</a:t>
            </a:r>
            <a:r>
              <a:rPr kumimoji="1" lang="en-US" altLang="zh-TW" sz="1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105</a:t>
            </a:r>
            <a:r>
              <a:rPr kumimoji="1" lang="zh-TW" altLang="en-US" sz="1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年度開始，審定會討論認定離岸風力案場因設置於海域，所承受之財務、技術及經營風險均較其他陸域場址之再生能源高，故決議平均資金成本率應區分為一般再生能源與離岸風力兩類分別訂定。</a:t>
            </a:r>
          </a:p>
        </p:txBody>
      </p:sp>
    </p:spTree>
    <p:extLst>
      <p:ext uri="{BB962C8B-B14F-4D97-AF65-F5344CB8AC3E}">
        <p14:creationId xmlns:p14="http://schemas.microsoft.com/office/powerpoint/2010/main" val="736418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06063B5A-1E5A-46AC-A512-DF68AB4368D4}" type="slidenum">
              <a:rPr lang="en-US" altLang="zh-TW" sz="1400" b="0">
                <a:solidFill>
                  <a:srgbClr val="000000"/>
                </a:solidFill>
                <a:latin typeface="Arial" charset="0"/>
              </a:rPr>
              <a:pPr algn="r" eaLnBrk="1" hangingPunct="1"/>
              <a:t>3</a:t>
            </a:fld>
            <a:endParaRPr lang="en-US" altLang="zh-TW" sz="1400" b="0">
              <a:solidFill>
                <a:srgbClr val="000000"/>
              </a:solidFill>
              <a:latin typeface="Arial" charset="0"/>
            </a:endParaRPr>
          </a:p>
        </p:txBody>
      </p:sp>
      <p:sp>
        <p:nvSpPr>
          <p:cNvPr id="6" name="Text Box 5"/>
          <p:cNvSpPr txBox="1">
            <a:spLocks noChangeArrowheads="1"/>
          </p:cNvSpPr>
          <p:nvPr/>
        </p:nvSpPr>
        <p:spPr bwMode="auto">
          <a:xfrm>
            <a:off x="107950" y="692150"/>
            <a:ext cx="8856663" cy="5632311"/>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lvl1pPr marL="442913" indent="-442913"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marL="342900" indent="-342900" eaLnBrk="1" hangingPunct="1">
              <a:defRPr/>
            </a:pPr>
            <a:r>
              <a:rPr lang="zh-TW" altLang="en-US" sz="2400" dirty="0">
                <a:solidFill>
                  <a:srgbClr val="002060"/>
                </a:solidFill>
                <a:latin typeface="Times New Roman" panose="02020603050405020304" pitchFamily="18" charset="0"/>
                <a:ea typeface="標楷體"/>
                <a:cs typeface="Times New Roman" panose="02020603050405020304" pitchFamily="18" charset="0"/>
              </a:rPr>
              <a:t>二、公式意義與內涵</a:t>
            </a:r>
          </a:p>
          <a:p>
            <a:pPr marL="631825" indent="-539750" algn="just" eaLnBrk="1" hangingPunct="1">
              <a:spcBef>
                <a:spcPct val="50000"/>
              </a:spcBef>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一</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利用躉購合約期間內，再生能源發電業者各年期的淨收入</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電費收入減運維費用</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以平均資金成本率折現之後，令其</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各年淨收入現值之和等於期初設置成本</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二</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公式中的各項參數除期初設置成本之外，在計算公式中皆加以均化處理，以得到均化的躉購費率，因此，公式中之</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參數皆為長期平均的概念</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三</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各項參數以長期平均化後，各年之淨收入將成為以平均資金成本率為變數的等比級數，故可以將各年的加總值簡化為平均資金成本率與年數的關係式，稱之為「資本還原因子」。</a:t>
            </a:r>
          </a:p>
          <a:p>
            <a:pPr marL="631825" indent="-539750" algn="just" eaLnBrk="1" hangingPunct="1">
              <a:spcBef>
                <a:spcPct val="50000"/>
              </a:spcBef>
              <a:buFont typeface="Wingdings" pitchFamily="2" charset="2"/>
              <a:buNone/>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四</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資本還原因子中之平均資金成本率並不是指業者的投資報酬率，而是指計畫投入全部資金的報酬率，所以</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平均資金成本率會等於自有資金與外借資金的平均報酬率</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a:t>
            </a:r>
          </a:p>
        </p:txBody>
      </p:sp>
      <p:sp>
        <p:nvSpPr>
          <p:cNvPr id="7" name="Rectangle 4"/>
          <p:cNvSpPr>
            <a:spLocks noChangeArrowheads="1"/>
          </p:cNvSpPr>
          <p:nvPr/>
        </p:nvSpPr>
        <p:spPr bwMode="auto">
          <a:xfrm>
            <a:off x="1662113" y="0"/>
            <a:ext cx="7345362" cy="620713"/>
          </a:xfrm>
          <a:prstGeom prst="rect">
            <a:avLst/>
          </a:prstGeom>
          <a:noFill/>
          <a:ln w="9525" algn="ctr">
            <a:noFill/>
            <a:miter lim="800000"/>
            <a:headEnd/>
            <a:tailEnd/>
          </a:ln>
        </p:spPr>
        <p:txBody>
          <a:bodyPr/>
          <a:lstStyle/>
          <a:p>
            <a:pPr marL="685800" indent="-685800" algn="ct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年再生能源電能躉購費率計算公式</a:t>
            </a:r>
          </a:p>
        </p:txBody>
      </p:sp>
    </p:spTree>
    <p:extLst>
      <p:ext uri="{BB962C8B-B14F-4D97-AF65-F5344CB8AC3E}">
        <p14:creationId xmlns:p14="http://schemas.microsoft.com/office/powerpoint/2010/main" val="3500020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10" name="向右箭號 9"/>
          <p:cNvSpPr/>
          <p:nvPr/>
        </p:nvSpPr>
        <p:spPr>
          <a:xfrm>
            <a:off x="251520" y="6224860"/>
            <a:ext cx="224730" cy="44450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b="0">
              <a:solidFill>
                <a:srgbClr val="FFFFFF"/>
              </a:solidFill>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39</a:t>
            </a:fld>
            <a:endParaRPr lang="en-US" altLang="zh-TW" dirty="0">
              <a:solidFill>
                <a:srgbClr val="000000"/>
              </a:solidFill>
            </a:endParaRPr>
          </a:p>
        </p:txBody>
      </p:sp>
      <p:sp>
        <p:nvSpPr>
          <p:cNvPr id="8"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11" name="Rectangle 2"/>
          <p:cNvSpPr>
            <a:spLocks noChangeArrowheads="1"/>
          </p:cNvSpPr>
          <p:nvPr/>
        </p:nvSpPr>
        <p:spPr bwMode="auto">
          <a:xfrm>
            <a:off x="179388" y="548680"/>
            <a:ext cx="8713787" cy="5545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marR="0" lvl="0" indent="0" algn="l" defTabSz="914400" rtl="0" eaLnBrk="1" fontAlgn="base" latinLnBrk="0" hangingPunct="1">
              <a:lnSpc>
                <a:spcPct val="100000"/>
              </a:lnSpc>
              <a:spcBef>
                <a:spcPts val="0"/>
              </a:spcBef>
              <a:spcAft>
                <a:spcPct val="0"/>
              </a:spcAft>
              <a:buClrTx/>
              <a:buSzTx/>
              <a:buFontTx/>
              <a:buNone/>
              <a:tabLst/>
              <a:defRPr/>
            </a:pPr>
            <a:r>
              <a:rPr kumimoji="1" lang="en-US" altLang="zh-TW" sz="18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2.</a:t>
            </a:r>
            <a:r>
              <a:rPr kumimoji="1" lang="zh-TW" altLang="en-US" sz="18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外借資金及自有資金比例</a:t>
            </a:r>
            <a:endParaRPr kumimoji="1" lang="en-US" altLang="zh-TW" sz="18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endParaRPr>
          </a:p>
          <a:p>
            <a:pPr marL="358775" marR="0" lvl="0" indent="-176213" algn="l"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一般再生能源</a:t>
            </a:r>
            <a:r>
              <a:rPr kumimoji="0" lang="en-US" altLang="zh-TW"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太陽光電、陸域風力、生質能、廢棄物、川流式水力、地熱</a:t>
            </a:r>
            <a:r>
              <a:rPr kumimoji="0" lang="en-US" altLang="zh-TW"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p>
          <a:p>
            <a:pPr marL="273050" marR="0" lvl="0" indent="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國內資料</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36575" marR="0" lvl="0" indent="0" algn="just" defTabSz="914400" rtl="0" eaLnBrk="1" fontAlgn="base" latinLnBrk="0" hangingPunct="1">
              <a:lnSpc>
                <a:spcPct val="100000"/>
              </a:lnSpc>
              <a:spcBef>
                <a:spcPts val="0"/>
              </a:spcBef>
              <a:spcAft>
                <a:spcPct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106</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年發函國內金融機構的回函資料，國內投資太陽光電設施的貸款成數多半介於</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60 ~ 80%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273050" marR="0" lvl="0" indent="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國外資料</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DIA-CORE(2016)</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報告，歐盟國家陸域大型風力的自有資金比例平均為</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31.2%</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IRENA(2015)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報告，再生能源發電專案的借款比例約介於</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50~80%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358775" marR="0" lvl="0" indent="-176213" algn="l"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(2)</a:t>
            </a:r>
            <a:r>
              <a:rPr kumimoji="0" lang="zh-TW" altLang="en-US"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rPr>
              <a:t>離岸風力</a:t>
            </a:r>
            <a:endParaRPr kumimoji="0" lang="en-US" altLang="zh-TW" sz="1800" b="1" i="0" u="none" strike="noStrike" kern="1200" cap="none" spc="0" normalizeH="0" baseline="0" noProof="0" dirty="0">
              <a:ln>
                <a:noFill/>
              </a:ln>
              <a:solidFill>
                <a:srgbClr val="3B812F"/>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263525" marR="0" lvl="0" indent="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國內資料</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國內離岸風力示範獎勵投標廠商所提供之財務規畫資料，各家廠商之自有資金比例介於</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20~30%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106</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年發函國內金融機構的回函資料，國內投資離岸風電設施的貸款成數約</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70%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263525" marR="0" lvl="0" indent="0" algn="l"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國外資料</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Green Giraffe(2017)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報告，近年離岸風力的外借資金及自有資金比例介於</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65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35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 </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75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25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801688" marR="0" lvl="0" indent="-361950" algn="just" defTabSz="914400" rtl="0" eaLnBrk="1" fontAlgn="base" latinLnBrk="0" hangingPunct="1">
              <a:lnSpc>
                <a:spcPct val="100000"/>
              </a:lnSpc>
              <a:spcBef>
                <a:spcPts val="0"/>
              </a:spcBef>
              <a:spcAft>
                <a:spcPct val="0"/>
              </a:spcAft>
              <a:buClrTx/>
              <a:buSzTx/>
              <a:buFontTx/>
              <a:buNone/>
              <a:tabLst/>
              <a:defRPr/>
            </a:pP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(B)</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根據</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TKI Wind op Zee(2015)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資料，目前荷蘭離岸風力外借資金及自有資金比例為</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70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30</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endPar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13" name="流程圖: 程序 12"/>
          <p:cNvSpPr/>
          <p:nvPr/>
        </p:nvSpPr>
        <p:spPr>
          <a:xfrm>
            <a:off x="539552" y="6165304"/>
            <a:ext cx="8209036" cy="588516"/>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TW" altLang="en-US" sz="16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綜合考量國內外案例，一般再生能源及離岸風力之自有資金比例平均皆接近</a:t>
            </a:r>
            <a:r>
              <a:rPr kumimoji="0" lang="en-US" altLang="zh-TW" sz="16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30%</a:t>
            </a:r>
            <a:r>
              <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年度外借與自有資金比例建議數值，一般再生能源及離岸風力均設定為</a:t>
            </a:r>
            <a:r>
              <a:rPr kumimoji="0" lang="en-US" altLang="zh-TW" sz="16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70%</a:t>
            </a:r>
            <a:r>
              <a:rPr kumimoji="0" lang="zh-TW" altLang="en-US" sz="16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a:t>
            </a:r>
            <a:r>
              <a:rPr kumimoji="0" lang="en-US" altLang="zh-TW" sz="16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30%</a:t>
            </a:r>
            <a:r>
              <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Tree>
    <p:extLst>
      <p:ext uri="{BB962C8B-B14F-4D97-AF65-F5344CB8AC3E}">
        <p14:creationId xmlns:p14="http://schemas.microsoft.com/office/powerpoint/2010/main" val="416154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8" y="692696"/>
            <a:ext cx="8758237" cy="3312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spcBef>
                <a:spcPts val="600"/>
              </a:spcBef>
              <a:tabLst/>
              <a:defRPr/>
            </a:pPr>
            <a:r>
              <a:rPr kumimoji="0" lang="en-US" altLang="zh-TW" sz="2000" dirty="0">
                <a:solidFill>
                  <a:srgbClr val="002060"/>
                </a:solidFill>
                <a:latin typeface="Times New Roman" pitchFamily="18" charset="0"/>
                <a:ea typeface="標楷體" pitchFamily="65" charset="-120"/>
                <a:cs typeface="Times New Roman" pitchFamily="18" charset="0"/>
              </a:rPr>
              <a:t>3.</a:t>
            </a:r>
            <a:r>
              <a:rPr kumimoji="0" lang="zh-TW" altLang="en-US" sz="2000" dirty="0">
                <a:solidFill>
                  <a:srgbClr val="002060"/>
                </a:solidFill>
                <a:latin typeface="Times New Roman" pitchFamily="18" charset="0"/>
                <a:ea typeface="標楷體" pitchFamily="65" charset="-120"/>
                <a:cs typeface="Times New Roman" pitchFamily="18" charset="0"/>
              </a:rPr>
              <a:t>無風險利率</a:t>
            </a:r>
            <a:endParaRPr kumimoji="0" lang="en-US" altLang="zh-TW" sz="2000" dirty="0">
              <a:solidFill>
                <a:srgbClr val="002060"/>
              </a:solidFill>
              <a:latin typeface="Times New Roman" pitchFamily="18" charset="0"/>
              <a:ea typeface="標楷體" pitchFamily="65" charset="-120"/>
              <a:cs typeface="Times New Roman" pitchFamily="18" charset="0"/>
            </a:endParaRPr>
          </a:p>
          <a:p>
            <a:pPr marL="358775" lvl="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(1)</a:t>
            </a:r>
            <a:r>
              <a:rPr lang="zh-TW" altLang="en-US" sz="2000" dirty="0">
                <a:solidFill>
                  <a:srgbClr val="000000"/>
                </a:solidFill>
                <a:latin typeface="Times New Roman" pitchFamily="18" charset="0"/>
                <a:ea typeface="標楷體"/>
                <a:cs typeface="Times New Roman" pitchFamily="18" charset="0"/>
              </a:rPr>
              <a:t>國內資料</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A.</a:t>
            </a:r>
            <a:r>
              <a:rPr lang="zh-TW" altLang="en-US" sz="2000" dirty="0">
                <a:solidFill>
                  <a:srgbClr val="000000"/>
                </a:solidFill>
                <a:latin typeface="Times New Roman" pitchFamily="18" charset="0"/>
                <a:ea typeface="標楷體"/>
                <a:cs typeface="Times New Roman" pitchFamily="18" charset="0"/>
              </a:rPr>
              <a:t>基於躉購年限為期</a:t>
            </a:r>
            <a:r>
              <a:rPr lang="en-US" altLang="zh-TW" sz="2000" dirty="0">
                <a:solidFill>
                  <a:srgbClr val="000000"/>
                </a:solidFill>
                <a:latin typeface="Times New Roman" pitchFamily="18" charset="0"/>
                <a:ea typeface="標楷體"/>
                <a:cs typeface="Times New Roman" pitchFamily="18" charset="0"/>
              </a:rPr>
              <a:t>20</a:t>
            </a:r>
            <a:r>
              <a:rPr lang="zh-TW" altLang="en-US" sz="2000" dirty="0">
                <a:solidFill>
                  <a:srgbClr val="000000"/>
                </a:solidFill>
                <a:latin typeface="Times New Roman" pitchFamily="18" charset="0"/>
                <a:ea typeface="標楷體"/>
                <a:cs typeface="Times New Roman" pitchFamily="18" charset="0"/>
              </a:rPr>
              <a:t>年，應以長期穩定及避免數值波動過大為原則。</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B.</a:t>
            </a:r>
            <a:r>
              <a:rPr lang="zh-TW" altLang="en-US" sz="2000" dirty="0">
                <a:solidFill>
                  <a:srgbClr val="000000"/>
                </a:solidFill>
                <a:latin typeface="Times New Roman" pitchFamily="18" charset="0"/>
                <a:ea typeface="標楷體"/>
                <a:cs typeface="Times New Roman" pitchFamily="18" charset="0"/>
              </a:rPr>
              <a:t>參採標準與過去審定會一致，計算</a:t>
            </a:r>
            <a:r>
              <a:rPr lang="zh-TW" altLang="en-US" sz="2000" u="sng" dirty="0">
                <a:solidFill>
                  <a:srgbClr val="FF0000"/>
                </a:solidFill>
                <a:latin typeface="Times New Roman" pitchFamily="18" charset="0"/>
                <a:ea typeface="標楷體"/>
                <a:cs typeface="Times New Roman" pitchFamily="18" charset="0"/>
              </a:rPr>
              <a:t>過去三年之</a:t>
            </a:r>
            <a:r>
              <a:rPr lang="en-US" altLang="zh-TW" sz="2000" u="sng" dirty="0">
                <a:solidFill>
                  <a:srgbClr val="FF0000"/>
                </a:solidFill>
                <a:latin typeface="Times New Roman" pitchFamily="18" charset="0"/>
                <a:ea typeface="標楷體"/>
                <a:cs typeface="Times New Roman" pitchFamily="18" charset="0"/>
              </a:rPr>
              <a:t>10</a:t>
            </a:r>
            <a:r>
              <a:rPr lang="zh-TW" altLang="en-US" sz="2000" u="sng" dirty="0">
                <a:solidFill>
                  <a:srgbClr val="FF0000"/>
                </a:solidFill>
                <a:latin typeface="Times New Roman" pitchFamily="18" charset="0"/>
                <a:ea typeface="標楷體"/>
                <a:cs typeface="Times New Roman" pitchFamily="18" charset="0"/>
              </a:rPr>
              <a:t>年期政府公債殖利率平均值</a:t>
            </a:r>
            <a:r>
              <a:rPr lang="zh-TW" altLang="en-US" sz="2000" dirty="0">
                <a:solidFill>
                  <a:srgbClr val="000000"/>
                </a:solidFill>
                <a:latin typeface="Times New Roman" pitchFamily="18" charset="0"/>
                <a:ea typeface="標楷體"/>
                <a:cs typeface="Times New Roman" pitchFamily="18" charset="0"/>
              </a:rPr>
              <a:t>，即民國</a:t>
            </a:r>
            <a:r>
              <a:rPr lang="en-US" altLang="zh-TW" sz="2000" dirty="0">
                <a:solidFill>
                  <a:srgbClr val="000000"/>
                </a:solidFill>
                <a:latin typeface="Times New Roman" pitchFamily="18" charset="0"/>
                <a:ea typeface="標楷體"/>
                <a:cs typeface="Times New Roman" pitchFamily="18" charset="0"/>
              </a:rPr>
              <a:t>104</a:t>
            </a:r>
            <a:r>
              <a:rPr lang="zh-TW" altLang="en-US" sz="2000" dirty="0">
                <a:solidFill>
                  <a:srgbClr val="000000"/>
                </a:solidFill>
                <a:latin typeface="Times New Roman" pitchFamily="18" charset="0"/>
                <a:ea typeface="標楷體"/>
                <a:cs typeface="Times New Roman" pitchFamily="18" charset="0"/>
              </a:rPr>
              <a:t>年至</a:t>
            </a:r>
            <a:r>
              <a:rPr lang="en-US" altLang="zh-TW" sz="2000" dirty="0">
                <a:solidFill>
                  <a:srgbClr val="000000"/>
                </a:solidFill>
                <a:latin typeface="Times New Roman" pitchFamily="18" charset="0"/>
                <a:ea typeface="標楷體"/>
                <a:cs typeface="Times New Roman" pitchFamily="18" charset="0"/>
              </a:rPr>
              <a:t>106</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(1-6)</a:t>
            </a:r>
            <a:r>
              <a:rPr lang="zh-TW" altLang="en-US" sz="2000" dirty="0">
                <a:solidFill>
                  <a:srgbClr val="000000"/>
                </a:solidFill>
                <a:latin typeface="Times New Roman" pitchFamily="18" charset="0"/>
                <a:ea typeface="標楷體"/>
                <a:cs typeface="Times New Roman" pitchFamily="18" charset="0"/>
              </a:rPr>
              <a:t>月三年</a:t>
            </a:r>
            <a:r>
              <a:rPr lang="zh-TW" altLang="en-US" sz="2000" u="sng" dirty="0">
                <a:solidFill>
                  <a:srgbClr val="FF0000"/>
                </a:solidFill>
                <a:latin typeface="Times New Roman" pitchFamily="18" charset="0"/>
                <a:ea typeface="標楷體"/>
                <a:cs typeface="Times New Roman" pitchFamily="18" charset="0"/>
              </a:rPr>
              <a:t>平均值計算為</a:t>
            </a:r>
            <a:r>
              <a:rPr lang="en-US" altLang="zh-TW" sz="2000" u="sng" dirty="0">
                <a:solidFill>
                  <a:srgbClr val="FF0000"/>
                </a:solidFill>
                <a:latin typeface="Times New Roman" pitchFamily="18" charset="0"/>
                <a:ea typeface="標楷體"/>
                <a:cs typeface="Times New Roman" pitchFamily="18" charset="0"/>
              </a:rPr>
              <a:t>1.12%</a:t>
            </a:r>
            <a:r>
              <a:rPr lang="zh-TW" altLang="en-US" sz="2000" dirty="0">
                <a:solidFill>
                  <a:srgbClr val="000000"/>
                </a:solidFill>
                <a:latin typeface="Times New Roman" pitchFamily="18" charset="0"/>
                <a:ea typeface="標楷體"/>
                <a:cs typeface="Times New Roman" pitchFamily="18" charset="0"/>
              </a:rPr>
              <a:t>。</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(2)</a:t>
            </a:r>
            <a:r>
              <a:rPr lang="zh-TW" altLang="en-US" sz="2000" dirty="0">
                <a:solidFill>
                  <a:srgbClr val="000000"/>
                </a:solidFill>
                <a:latin typeface="Times New Roman" pitchFamily="18" charset="0"/>
                <a:ea typeface="標楷體"/>
                <a:cs typeface="Times New Roman" pitchFamily="18" charset="0"/>
              </a:rPr>
              <a:t>國外資料</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A.</a:t>
            </a:r>
            <a:r>
              <a:rPr lang="zh-TW" altLang="en-US" sz="2000" dirty="0">
                <a:solidFill>
                  <a:srgbClr val="000000"/>
                </a:solidFill>
                <a:latin typeface="Times New Roman" pitchFamily="18" charset="0"/>
                <a:ea typeface="標楷體"/>
                <a:cs typeface="Times New Roman" pitchFamily="18" charset="0"/>
              </a:rPr>
              <a:t>蒐集歐洲央行歐元區</a:t>
            </a:r>
            <a:r>
              <a:rPr lang="en-US" altLang="zh-TW" sz="2000" dirty="0">
                <a:solidFill>
                  <a:srgbClr val="000000"/>
                </a:solidFill>
                <a:latin typeface="Times New Roman" pitchFamily="18" charset="0"/>
                <a:ea typeface="標楷體"/>
                <a:cs typeface="Times New Roman" pitchFamily="18" charset="0"/>
              </a:rPr>
              <a:t>10</a:t>
            </a:r>
            <a:r>
              <a:rPr lang="zh-TW" altLang="en-US" sz="2000" dirty="0">
                <a:solidFill>
                  <a:srgbClr val="000000"/>
                </a:solidFill>
                <a:latin typeface="Times New Roman" pitchFamily="18" charset="0"/>
                <a:ea typeface="標楷體"/>
                <a:cs typeface="Times New Roman" pitchFamily="18" charset="0"/>
              </a:rPr>
              <a:t>年期公債殖利率資料，計算</a:t>
            </a:r>
            <a:r>
              <a:rPr lang="en-US" altLang="zh-TW" sz="2000" dirty="0">
                <a:solidFill>
                  <a:srgbClr val="000000"/>
                </a:solidFill>
                <a:latin typeface="Times New Roman" pitchFamily="18" charset="0"/>
                <a:ea typeface="標楷體"/>
                <a:cs typeface="Times New Roman" pitchFamily="18" charset="0"/>
              </a:rPr>
              <a:t>2015</a:t>
            </a:r>
            <a:r>
              <a:rPr lang="zh-TW" altLang="en-US" sz="2000" dirty="0">
                <a:solidFill>
                  <a:srgbClr val="000000"/>
                </a:solidFill>
                <a:latin typeface="Times New Roman" pitchFamily="18" charset="0"/>
                <a:ea typeface="標楷體"/>
                <a:cs typeface="Times New Roman" pitchFamily="18" charset="0"/>
              </a:rPr>
              <a:t>年至</a:t>
            </a:r>
            <a:r>
              <a:rPr lang="en-US" altLang="zh-TW" sz="2000" dirty="0">
                <a:solidFill>
                  <a:srgbClr val="000000"/>
                </a:solidFill>
                <a:latin typeface="Times New Roman" pitchFamily="18" charset="0"/>
                <a:ea typeface="標楷體"/>
                <a:cs typeface="Times New Roman" pitchFamily="18" charset="0"/>
              </a:rPr>
              <a:t>2017</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6</a:t>
            </a:r>
            <a:r>
              <a:rPr lang="zh-TW" altLang="en-US" sz="2000" dirty="0">
                <a:solidFill>
                  <a:srgbClr val="000000"/>
                </a:solidFill>
                <a:latin typeface="Times New Roman" pitchFamily="18" charset="0"/>
                <a:ea typeface="標楷體"/>
                <a:cs typeface="Times New Roman" pitchFamily="18" charset="0"/>
              </a:rPr>
              <a:t>月三年平均為</a:t>
            </a:r>
            <a:r>
              <a:rPr lang="en-US" altLang="zh-TW" sz="2000" u="sng" dirty="0">
                <a:solidFill>
                  <a:srgbClr val="FF0000"/>
                </a:solidFill>
                <a:latin typeface="Times New Roman" pitchFamily="18" charset="0"/>
                <a:ea typeface="標楷體"/>
                <a:cs typeface="Times New Roman" pitchFamily="18" charset="0"/>
              </a:rPr>
              <a:t>2.33%</a:t>
            </a:r>
            <a:r>
              <a:rPr lang="zh-TW" altLang="en-US" sz="2000" dirty="0">
                <a:solidFill>
                  <a:srgbClr val="000000"/>
                </a:solidFill>
                <a:latin typeface="Times New Roman" pitchFamily="18" charset="0"/>
                <a:ea typeface="標楷體"/>
                <a:cs typeface="Times New Roman" pitchFamily="18" charset="0"/>
              </a:rPr>
              <a:t>。</a:t>
            </a:r>
            <a:endParaRPr lang="en-US" altLang="zh-TW" sz="2000" dirty="0">
              <a:solidFill>
                <a:srgbClr val="000000"/>
              </a:solidFill>
              <a:latin typeface="Times New Roman" pitchFamily="18" charset="0"/>
              <a:ea typeface="標楷體"/>
              <a:cs typeface="Times New Roman" pitchFamily="18" charset="0"/>
            </a:endParaRPr>
          </a:p>
          <a:p>
            <a:pPr marL="631825" lvl="0" indent="-273050" algn="just" eaLnBrk="1" hangingPunct="1">
              <a:spcBef>
                <a:spcPts val="600"/>
              </a:spcBef>
              <a:tabLst/>
              <a:defRPr/>
            </a:pPr>
            <a:r>
              <a:rPr lang="en-US" altLang="zh-TW" sz="2000" dirty="0">
                <a:solidFill>
                  <a:srgbClr val="000000"/>
                </a:solidFill>
                <a:latin typeface="Times New Roman" pitchFamily="18" charset="0"/>
                <a:ea typeface="標楷體"/>
                <a:cs typeface="Times New Roman" pitchFamily="18" charset="0"/>
              </a:rPr>
              <a:t>B.</a:t>
            </a:r>
            <a:r>
              <a:rPr lang="zh-TW" altLang="en-US" sz="2000" dirty="0">
                <a:solidFill>
                  <a:srgbClr val="000000"/>
                </a:solidFill>
                <a:latin typeface="Times New Roman" pitchFamily="18" charset="0"/>
                <a:ea typeface="標楷體"/>
                <a:cs typeface="Times New Roman" pitchFamily="18" charset="0"/>
              </a:rPr>
              <a:t>彙整近</a:t>
            </a:r>
            <a:r>
              <a:rPr lang="en-US" altLang="zh-TW" sz="2000" dirty="0">
                <a:solidFill>
                  <a:srgbClr val="000000"/>
                </a:solidFill>
                <a:latin typeface="Times New Roman" pitchFamily="18" charset="0"/>
                <a:ea typeface="標楷體"/>
                <a:cs typeface="Times New Roman" pitchFamily="18" charset="0"/>
              </a:rPr>
              <a:t>3</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(2015-2017</a:t>
            </a:r>
            <a:r>
              <a:rPr lang="zh-TW" altLang="en-US" sz="2000" dirty="0">
                <a:solidFill>
                  <a:srgbClr val="000000"/>
                </a:solidFill>
                <a:latin typeface="Times New Roman" pitchFamily="18" charset="0"/>
                <a:ea typeface="標楷體"/>
                <a:cs typeface="Times New Roman" pitchFamily="18" charset="0"/>
              </a:rPr>
              <a:t>年</a:t>
            </a:r>
            <a:r>
              <a:rPr lang="en-US" altLang="zh-TW" sz="2000" dirty="0">
                <a:solidFill>
                  <a:srgbClr val="000000"/>
                </a:solidFill>
                <a:latin typeface="Times New Roman" pitchFamily="18" charset="0"/>
                <a:ea typeface="標楷體"/>
                <a:cs typeface="Times New Roman" pitchFamily="18" charset="0"/>
              </a:rPr>
              <a:t>)</a:t>
            </a:r>
            <a:r>
              <a:rPr lang="zh-TW" altLang="en-US" sz="2000" dirty="0">
                <a:solidFill>
                  <a:srgbClr val="000000"/>
                </a:solidFill>
                <a:latin typeface="Times New Roman" pitchFamily="18" charset="0"/>
                <a:ea typeface="標楷體"/>
                <a:cs typeface="Times New Roman" pitchFamily="18" charset="0"/>
              </a:rPr>
              <a:t>歐元區</a:t>
            </a:r>
            <a:r>
              <a:rPr lang="en-US" altLang="zh-TW" sz="2000" dirty="0">
                <a:solidFill>
                  <a:srgbClr val="000000"/>
                </a:solidFill>
                <a:latin typeface="Times New Roman" pitchFamily="18" charset="0"/>
                <a:ea typeface="標楷體"/>
                <a:cs typeface="Times New Roman" pitchFamily="18" charset="0"/>
              </a:rPr>
              <a:t>10</a:t>
            </a:r>
            <a:r>
              <a:rPr lang="zh-TW" altLang="en-US" sz="2000" dirty="0">
                <a:solidFill>
                  <a:srgbClr val="000000"/>
                </a:solidFill>
                <a:latin typeface="Times New Roman" pitchFamily="18" charset="0"/>
                <a:ea typeface="標楷體"/>
                <a:cs typeface="Times New Roman" pitchFamily="18" charset="0"/>
              </a:rPr>
              <a:t>年期公債殖利率平均數值如下：</a:t>
            </a:r>
            <a:endParaRPr lang="en-US" altLang="zh-TW" sz="2000" dirty="0">
              <a:solidFill>
                <a:srgbClr val="000000"/>
              </a:solidFill>
              <a:latin typeface="Times New Roman" pitchFamily="18" charset="0"/>
              <a:ea typeface="標楷體"/>
              <a:cs typeface="Times New Roman" pitchFamily="18" charset="0"/>
            </a:endParaRPr>
          </a:p>
        </p:txBody>
      </p:sp>
      <p:sp>
        <p:nvSpPr>
          <p:cNvPr id="9" name="向右箭號 8"/>
          <p:cNvSpPr/>
          <p:nvPr/>
        </p:nvSpPr>
        <p:spPr>
          <a:xfrm>
            <a:off x="467544" y="5720804"/>
            <a:ext cx="216024" cy="44450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sz="1800" b="0">
              <a:solidFill>
                <a:srgbClr val="FFFFFF"/>
              </a:solidFill>
            </a:endParaRPr>
          </a:p>
        </p:txBody>
      </p:sp>
      <p:sp>
        <p:nvSpPr>
          <p:cNvPr id="11"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40</a:t>
            </a:fld>
            <a:endParaRPr lang="en-US" altLang="zh-TW" dirty="0">
              <a:solidFill>
                <a:srgbClr val="000000"/>
              </a:solidFill>
            </a:endParaRPr>
          </a:p>
        </p:txBody>
      </p:sp>
      <p:sp>
        <p:nvSpPr>
          <p:cNvPr id="10"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12" name="表格 11"/>
          <p:cNvGraphicFramePr>
            <a:graphicFrameLocks noGrp="1"/>
          </p:cNvGraphicFramePr>
          <p:nvPr>
            <p:extLst/>
          </p:nvPr>
        </p:nvGraphicFramePr>
        <p:xfrm>
          <a:off x="574720" y="4077072"/>
          <a:ext cx="7992888" cy="1249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xmlns="" val="20000"/>
                    </a:ext>
                  </a:extLst>
                </a:gridCol>
                <a:gridCol w="1872208">
                  <a:extLst>
                    <a:ext uri="{9D8B030D-6E8A-4147-A177-3AD203B41FA5}">
                      <a16:colId xmlns:a16="http://schemas.microsoft.com/office/drawing/2014/main" xmlns="" val="20001"/>
                    </a:ext>
                  </a:extLst>
                </a:gridCol>
                <a:gridCol w="4536504">
                  <a:extLst>
                    <a:ext uri="{9D8B030D-6E8A-4147-A177-3AD203B41FA5}">
                      <a16:colId xmlns:a16="http://schemas.microsoft.com/office/drawing/2014/main" xmlns="" val="20002"/>
                    </a:ext>
                  </a:extLst>
                </a:gridCol>
              </a:tblGrid>
              <a:tr h="0">
                <a:tc>
                  <a:txBody>
                    <a:bodyPr/>
                    <a:lstStyle/>
                    <a:p>
                      <a:pPr algn="ctr"/>
                      <a:r>
                        <a:rPr lang="zh-TW" altLang="en-US" sz="1400" b="1" dirty="0">
                          <a:solidFill>
                            <a:schemeClr val="tx1"/>
                          </a:solidFill>
                          <a:latin typeface="Times New Roman" panose="02020603050405020304" pitchFamily="18" charset="0"/>
                          <a:ea typeface="+mj-ea"/>
                          <a:cs typeface="Times New Roman" panose="02020603050405020304" pitchFamily="18" charset="0"/>
                        </a:rPr>
                        <a:t>時間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10</a:t>
                      </a:r>
                      <a:r>
                        <a:rPr lang="zh-TW" altLang="en-US" sz="1400" b="1" dirty="0">
                          <a:solidFill>
                            <a:schemeClr val="tx1"/>
                          </a:solidFill>
                          <a:latin typeface="Times New Roman" panose="02020603050405020304" pitchFamily="18" charset="0"/>
                          <a:ea typeface="+mj-ea"/>
                          <a:cs typeface="Times New Roman" panose="02020603050405020304" pitchFamily="18" charset="0"/>
                        </a:rPr>
                        <a:t>年期公債殖利率</a:t>
                      </a:r>
                      <a:r>
                        <a:rPr lang="en-US" altLang="zh-TW" sz="1400" b="1" dirty="0">
                          <a:solidFill>
                            <a:schemeClr val="tx1"/>
                          </a:solidFill>
                          <a:latin typeface="Times New Roman" panose="02020603050405020304" pitchFamily="18" charset="0"/>
                          <a:ea typeface="+mj-ea"/>
                          <a:cs typeface="Times New Roman" panose="02020603050405020304" pitchFamily="18" charset="0"/>
                        </a:rPr>
                        <a:t>(%)</a:t>
                      </a:r>
                      <a:endParaRPr lang="zh-TW" altLang="en-US"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1400" b="1" dirty="0">
                          <a:solidFill>
                            <a:schemeClr val="tx1"/>
                          </a:solidFill>
                          <a:latin typeface="Times New Roman" panose="02020603050405020304" pitchFamily="18" charset="0"/>
                          <a:ea typeface="+mj-ea"/>
                          <a:cs typeface="Times New Roman" panose="02020603050405020304" pitchFamily="18" charset="0"/>
                        </a:rPr>
                        <a:t>資料來源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2015</a:t>
                      </a:r>
                      <a:r>
                        <a:rPr lang="zh-TW" altLang="en-US" sz="1400" b="1" dirty="0">
                          <a:solidFill>
                            <a:schemeClr val="tx1"/>
                          </a:solidFill>
                          <a:latin typeface="Times New Roman" panose="02020603050405020304" pitchFamily="18" charset="0"/>
                          <a:ea typeface="+mj-ea"/>
                          <a:cs typeface="Times New Roman" panose="02020603050405020304" pitchFamily="18" charset="0"/>
                        </a:rPr>
                        <a:t>年平均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en-US" altLang="zh-TW" sz="1400" b="1" dirty="0">
                          <a:solidFill>
                            <a:schemeClr val="tx1"/>
                          </a:solidFill>
                          <a:latin typeface="Times New Roman" panose="02020603050405020304" pitchFamily="18" charset="0"/>
                          <a:ea typeface="+mj-ea"/>
                          <a:cs typeface="Times New Roman" panose="02020603050405020304" pitchFamily="18" charset="0"/>
                        </a:rPr>
                        <a:t>http://sdw.ecb.europa.eu/quickview.do?SERIES_KEY=165.YC.B.U2.EUR.4F.G_N_C.SV_C_YM.IF_10Y&amp;start=01-01-2015&amp;end=30-06-2017&amp;trans=N&amp;submitOptions.x=0&amp;submitOptions.y=0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2016</a:t>
                      </a:r>
                      <a:r>
                        <a:rPr lang="zh-TW" altLang="en-US" sz="1400" b="1" dirty="0">
                          <a:solidFill>
                            <a:schemeClr val="tx1"/>
                          </a:solidFill>
                          <a:latin typeface="Times New Roman" panose="02020603050405020304" pitchFamily="18" charset="0"/>
                          <a:ea typeface="+mj-ea"/>
                          <a:cs typeface="Times New Roman" panose="02020603050405020304" pitchFamily="18" charset="0"/>
                        </a:rPr>
                        <a:t>年平均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2.04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ltLang="zh-TW"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0">
                <a:tc>
                  <a:txBody>
                    <a:bodyPr/>
                    <a:lstStyle/>
                    <a:p>
                      <a:pPr algn="ctr"/>
                      <a:r>
                        <a:rPr lang="en-US" altLang="zh-TW" sz="1400" b="1" dirty="0">
                          <a:solidFill>
                            <a:schemeClr val="tx1"/>
                          </a:solidFill>
                          <a:latin typeface="Times New Roman" panose="02020603050405020304" pitchFamily="18" charset="0"/>
                          <a:ea typeface="+mj-ea"/>
                          <a:cs typeface="Times New Roman" panose="02020603050405020304" pitchFamily="18" charset="0"/>
                        </a:rPr>
                        <a:t>2017</a:t>
                      </a:r>
                      <a:r>
                        <a:rPr lang="zh-TW" altLang="en-US" sz="1400" b="1" dirty="0">
                          <a:solidFill>
                            <a:schemeClr val="tx1"/>
                          </a:solidFill>
                          <a:latin typeface="Times New Roman" panose="02020603050405020304" pitchFamily="18" charset="0"/>
                          <a:ea typeface="+mj-ea"/>
                          <a:cs typeface="Times New Roman" panose="02020603050405020304" pitchFamily="18" charset="0"/>
                        </a:rPr>
                        <a:t>年</a:t>
                      </a:r>
                      <a:r>
                        <a:rPr lang="en-US" altLang="zh-TW" sz="1400" b="1" dirty="0">
                          <a:solidFill>
                            <a:schemeClr val="tx1"/>
                          </a:solidFill>
                          <a:latin typeface="Times New Roman" panose="02020603050405020304" pitchFamily="18" charset="0"/>
                          <a:ea typeface="+mj-ea"/>
                          <a:cs typeface="Times New Roman" panose="02020603050405020304" pitchFamily="18" charset="0"/>
                        </a:rPr>
                        <a:t>1~6</a:t>
                      </a:r>
                      <a:r>
                        <a:rPr lang="zh-TW" altLang="en-US" sz="1400" b="1" dirty="0">
                          <a:solidFill>
                            <a:schemeClr val="tx1"/>
                          </a:solidFill>
                          <a:latin typeface="Times New Roman" panose="02020603050405020304" pitchFamily="18" charset="0"/>
                          <a:ea typeface="+mj-ea"/>
                          <a:cs typeface="Times New Roman" panose="02020603050405020304" pitchFamily="18" charset="0"/>
                        </a:rPr>
                        <a:t>月平均</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400" b="1" kern="1200" dirty="0">
                          <a:solidFill>
                            <a:schemeClr val="tx1"/>
                          </a:solidFill>
                          <a:latin typeface="Times New Roman" panose="02020603050405020304" pitchFamily="18" charset="0"/>
                          <a:ea typeface="+mj-ea"/>
                          <a:cs typeface="Times New Roman" panose="02020603050405020304" pitchFamily="18" charset="0"/>
                        </a:rPr>
                        <a:t>2.58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sz="1400" b="1" dirty="0">
                        <a:solidFill>
                          <a:schemeClr val="tx1"/>
                        </a:solidFill>
                        <a:latin typeface="Times New Roman" panose="02020603050405020304" pitchFamily="18" charset="0"/>
                        <a:ea typeface="+mj-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
        <p:nvSpPr>
          <p:cNvPr id="13" name="流程圖: 程序 12"/>
          <p:cNvSpPr/>
          <p:nvPr/>
        </p:nvSpPr>
        <p:spPr>
          <a:xfrm>
            <a:off x="827584" y="5445224"/>
            <a:ext cx="7920880" cy="995494"/>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考量無風險利率與各國經濟環境關係密切，屬該國資本市場風險最低標的，</a:t>
            </a:r>
            <a:r>
              <a:rPr kumimoji="0" lang="zh-TW" altLang="en-US"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年度無風險利率採國內數值，各類再生能源均設定為</a:t>
            </a:r>
            <a:r>
              <a:rPr kumimoji="0" lang="en-US" altLang="zh-TW" sz="20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1.12%</a:t>
            </a:r>
            <a:r>
              <a:rPr kumimoji="0"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Tree>
    <p:extLst>
      <p:ext uri="{BB962C8B-B14F-4D97-AF65-F5344CB8AC3E}">
        <p14:creationId xmlns:p14="http://schemas.microsoft.com/office/powerpoint/2010/main" val="4839653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3075" name="Rectangle 2"/>
          <p:cNvSpPr>
            <a:spLocks noChangeArrowheads="1"/>
          </p:cNvSpPr>
          <p:nvPr/>
        </p:nvSpPr>
        <p:spPr bwMode="auto">
          <a:xfrm>
            <a:off x="179389" y="547960"/>
            <a:ext cx="8641083" cy="5833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eaLnBrk="1" hangingPunct="1">
              <a:spcBef>
                <a:spcPts val="0"/>
              </a:spcBef>
              <a:spcAft>
                <a:spcPts val="600"/>
              </a:spcAft>
              <a:defRPr/>
            </a:pPr>
            <a:r>
              <a:rPr lang="en-US" altLang="zh-TW" sz="2000" dirty="0">
                <a:solidFill>
                  <a:srgbClr val="002060"/>
                </a:solidFill>
                <a:latin typeface="Times New Roman" pitchFamily="18" charset="0"/>
                <a:ea typeface="標楷體" pitchFamily="65" charset="-120"/>
                <a:cs typeface="Times New Roman" pitchFamily="18" charset="0"/>
              </a:rPr>
              <a:t>4.</a:t>
            </a:r>
            <a:r>
              <a:rPr lang="zh-TW" altLang="en-US" sz="2000" dirty="0">
                <a:solidFill>
                  <a:srgbClr val="002060"/>
                </a:solidFill>
                <a:latin typeface="Times New Roman" pitchFamily="18" charset="0"/>
                <a:ea typeface="標楷體" pitchFamily="65" charset="-120"/>
                <a:cs typeface="Times New Roman" pitchFamily="18" charset="0"/>
              </a:rPr>
              <a:t>銀行融資信用風險加碼</a:t>
            </a:r>
            <a:r>
              <a:rPr lang="en-US" altLang="zh-TW" sz="2000" dirty="0">
                <a:solidFill>
                  <a:srgbClr val="002060"/>
                </a:solidFill>
                <a:latin typeface="Times New Roman" pitchFamily="18" charset="0"/>
                <a:ea typeface="標楷體" pitchFamily="65" charset="-120"/>
                <a:cs typeface="Times New Roman" pitchFamily="18" charset="0"/>
              </a:rPr>
              <a:t>(α</a:t>
            </a:r>
            <a:r>
              <a:rPr lang="zh-TW" altLang="en-US" sz="2000" dirty="0">
                <a:solidFill>
                  <a:srgbClr val="002060"/>
                </a:solidFill>
                <a:latin typeface="Times New Roman" pitchFamily="18" charset="0"/>
                <a:ea typeface="標楷體" pitchFamily="65" charset="-120"/>
                <a:cs typeface="Times New Roman" pitchFamily="18" charset="0"/>
              </a:rPr>
              <a:t>風險</a:t>
            </a:r>
            <a:r>
              <a:rPr lang="en-US" altLang="zh-TW" sz="2000" dirty="0">
                <a:solidFill>
                  <a:srgbClr val="002060"/>
                </a:solidFill>
                <a:latin typeface="Times New Roman" pitchFamily="18" charset="0"/>
                <a:ea typeface="標楷體" pitchFamily="65" charset="-120"/>
                <a:cs typeface="Times New Roman" pitchFamily="18" charset="0"/>
              </a:rPr>
              <a:t>)</a:t>
            </a:r>
          </a:p>
          <a:p>
            <a:pPr marL="525462" indent="-342900" algn="just" eaLnBrk="1">
              <a:spcBef>
                <a:spcPts val="0"/>
              </a:spcBef>
              <a:spcAft>
                <a:spcPts val="600"/>
              </a:spcAft>
              <a:buFontTx/>
              <a:buAutoNum type="arabicParenBoth"/>
              <a:defRPr/>
            </a:pPr>
            <a:r>
              <a:rPr lang="zh-TW" altLang="en-US" sz="2000" dirty="0">
                <a:solidFill>
                  <a:srgbClr val="000000"/>
                </a:solidFill>
                <a:latin typeface="Times New Roman" panose="02020603050405020304" pitchFamily="18" charset="0"/>
                <a:ea typeface="標楷體"/>
                <a:cs typeface="Times New Roman" panose="02020603050405020304" pitchFamily="18" charset="0"/>
              </a:rPr>
              <a:t>國內資料</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73050"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A.</a:t>
            </a:r>
            <a:r>
              <a:rPr lang="zh-TW" altLang="en-US" sz="2000" dirty="0">
                <a:solidFill>
                  <a:srgbClr val="000000"/>
                </a:solidFill>
                <a:latin typeface="Times New Roman" panose="02020603050405020304" pitchFamily="18" charset="0"/>
                <a:ea typeface="標楷體"/>
                <a:cs typeface="Times New Roman" panose="02020603050405020304" pitchFamily="18" charset="0"/>
              </a:rPr>
              <a:t>銀行對投資計畫融資加碼，一般稱為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風險高低係考量企業的信用評等或是投資計畫之風險議定，評估方式說明如下：</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895350" lvl="0" indent="-358775"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(A)</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以利息保障倍數分析，利息保障倍數為銀行融資加碼之重要財務指標之一，為控制風險，國內外銀行對新興投資計畫會要求其利息保障倍數須在</a:t>
            </a:r>
            <a:r>
              <a:rPr lang="en-US" altLang="zh-TW" sz="2000" dirty="0">
                <a:solidFill>
                  <a:srgbClr val="000000"/>
                </a:solidFill>
                <a:latin typeface="Times New Roman" panose="02020603050405020304" pitchFamily="18" charset="0"/>
                <a:ea typeface="標楷體"/>
                <a:cs typeface="Times New Roman" panose="02020603050405020304" pitchFamily="18" charset="0"/>
              </a:rPr>
              <a:t>2.5</a:t>
            </a:r>
            <a:r>
              <a:rPr lang="zh-TW" altLang="en-US" sz="2000" dirty="0">
                <a:solidFill>
                  <a:srgbClr val="000000"/>
                </a:solidFill>
                <a:latin typeface="Times New Roman" panose="02020603050405020304" pitchFamily="18" charset="0"/>
                <a:ea typeface="標楷體"/>
                <a:cs typeface="Times New Roman" panose="02020603050405020304" pitchFamily="18" charset="0"/>
              </a:rPr>
              <a:t>倍，其約當信用評等</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之公司，此時</a:t>
            </a:r>
            <a:r>
              <a:rPr lang="en-US" altLang="zh-TW" sz="2000" dirty="0">
                <a:solidFill>
                  <a:srgbClr val="000000"/>
                </a:solidFill>
                <a:latin typeface="Times New Roman" panose="02020603050405020304" pitchFamily="18" charset="0"/>
                <a:ea typeface="標楷體"/>
                <a:cs typeface="Times New Roman" panose="02020603050405020304" pitchFamily="18" charset="0"/>
              </a:rPr>
              <a:t>α</a:t>
            </a:r>
            <a:r>
              <a:rPr lang="zh-TW" altLang="en-US" sz="2000" dirty="0">
                <a:solidFill>
                  <a:srgbClr val="000000"/>
                </a:solidFill>
                <a:latin typeface="Times New Roman" panose="02020603050405020304" pitchFamily="18" charset="0"/>
                <a:ea typeface="標楷體"/>
                <a:cs typeface="Times New Roman" panose="02020603050405020304" pitchFamily="18" charset="0"/>
              </a:rPr>
              <a:t>風險介於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1.5%</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a:t>
            </a:r>
            <a:r>
              <a:rPr lang="en-US" altLang="zh-TW" sz="2000" dirty="0">
                <a:solidFill>
                  <a:srgbClr val="000000"/>
                </a:solidFill>
                <a:latin typeface="Times New Roman" panose="02020603050405020304" pitchFamily="18" charset="0"/>
                <a:ea typeface="標楷體"/>
                <a:cs typeface="Times New Roman" panose="02020603050405020304" pitchFamily="18" charset="0"/>
              </a:rPr>
              <a:t>2.0%</a:t>
            </a:r>
            <a:r>
              <a:rPr lang="zh-TW" altLang="en-US" sz="2000" dirty="0">
                <a:solidFill>
                  <a:srgbClr val="000000"/>
                </a:solidFill>
                <a:latin typeface="Times New Roman" panose="02020603050405020304" pitchFamily="18" charset="0"/>
                <a:ea typeface="標楷體"/>
                <a:cs typeface="Times New Roman" panose="02020603050405020304" pitchFamily="18" charset="0"/>
              </a:rPr>
              <a:t>。</a:t>
            </a:r>
          </a:p>
          <a:p>
            <a:pPr marL="895350" lvl="0" indent="-358775"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(B)</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等級之公司債扣掉政府公債</a:t>
            </a:r>
            <a:r>
              <a:rPr lang="en-US" altLang="zh-TW" sz="2000" dirty="0">
                <a:solidFill>
                  <a:srgbClr val="000000"/>
                </a:solidFill>
                <a:latin typeface="Times New Roman" panose="02020603050405020304" pitchFamily="18" charset="0"/>
                <a:ea typeface="標楷體"/>
                <a:cs typeface="Times New Roman" panose="02020603050405020304" pitchFamily="18" charset="0"/>
              </a:rPr>
              <a:t>(</a:t>
            </a:r>
            <a:r>
              <a:rPr lang="zh-TW" altLang="en-US" sz="2000" dirty="0">
                <a:solidFill>
                  <a:srgbClr val="000000"/>
                </a:solidFill>
                <a:latin typeface="Times New Roman" panose="02020603050405020304" pitchFamily="18" charset="0"/>
                <a:ea typeface="標楷體"/>
                <a:cs typeface="Times New Roman" panose="02020603050405020304" pitchFamily="18" charset="0"/>
              </a:rPr>
              <a:t>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a:t>
            </a:r>
            <a:r>
              <a:rPr lang="zh-TW" altLang="en-US" sz="2000" dirty="0">
                <a:solidFill>
                  <a:srgbClr val="000000"/>
                </a:solidFill>
                <a:latin typeface="Times New Roman" panose="02020603050405020304" pitchFamily="18" charset="0"/>
                <a:ea typeface="標楷體"/>
                <a:cs typeface="Times New Roman" panose="02020603050405020304" pitchFamily="18" charset="0"/>
              </a:rPr>
              <a:t>之利差亦可作為風險加碼的參考範圍，故以</a:t>
            </a:r>
            <a:r>
              <a:rPr lang="en-US" altLang="zh-TW" sz="2000" dirty="0">
                <a:solidFill>
                  <a:srgbClr val="000000"/>
                </a:solidFill>
                <a:latin typeface="Times New Roman" panose="02020603050405020304" pitchFamily="18" charset="0"/>
                <a:ea typeface="標楷體"/>
                <a:cs typeface="Times New Roman" panose="02020603050405020304" pitchFamily="18" charset="0"/>
              </a:rPr>
              <a:t>104-106</a:t>
            </a:r>
            <a:r>
              <a:rPr lang="zh-TW" altLang="en-US" sz="2000" dirty="0">
                <a:solidFill>
                  <a:srgbClr val="000000"/>
                </a:solidFill>
                <a:latin typeface="Times New Roman" panose="02020603050405020304" pitchFamily="18" charset="0"/>
                <a:ea typeface="標楷體"/>
                <a:cs typeface="Times New Roman" panose="02020603050405020304" pitchFamily="18" charset="0"/>
              </a:rPr>
              <a:t>年</a:t>
            </a:r>
            <a:r>
              <a:rPr lang="en-US" altLang="zh-TW" sz="2000" dirty="0">
                <a:solidFill>
                  <a:srgbClr val="000000"/>
                </a:solidFill>
                <a:latin typeface="Times New Roman" panose="02020603050405020304" pitchFamily="18" charset="0"/>
                <a:ea typeface="標楷體"/>
                <a:cs typeface="Times New Roman" panose="02020603050405020304" pitchFamily="18" charset="0"/>
              </a:rPr>
              <a:t>6</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月之</a:t>
            </a:r>
            <a:r>
              <a:rPr lang="en-US" altLang="zh-TW" sz="2000" dirty="0" err="1">
                <a:solidFill>
                  <a:srgbClr val="000000"/>
                </a:solidFill>
                <a:latin typeface="Times New Roman" panose="02020603050405020304" pitchFamily="18" charset="0"/>
                <a:ea typeface="標楷體"/>
                <a:cs typeface="Times New Roman" panose="02020603050405020304" pitchFamily="18" charset="0"/>
              </a:rPr>
              <a:t>twBBB</a:t>
            </a:r>
            <a:r>
              <a:rPr lang="zh-TW" altLang="en-US" sz="2000" dirty="0">
                <a:solidFill>
                  <a:srgbClr val="000000"/>
                </a:solidFill>
                <a:latin typeface="Times New Roman" panose="02020603050405020304" pitchFamily="18" charset="0"/>
                <a:ea typeface="標楷體"/>
                <a:cs typeface="Times New Roman" panose="02020603050405020304" pitchFamily="18" charset="0"/>
              </a:rPr>
              <a:t>公司債平均扣掉</a:t>
            </a:r>
            <a:r>
              <a:rPr lang="en-US" altLang="zh-TW" sz="2000" dirty="0">
                <a:solidFill>
                  <a:srgbClr val="000000"/>
                </a:solidFill>
                <a:latin typeface="Times New Roman" panose="02020603050405020304" pitchFamily="18" charset="0"/>
                <a:ea typeface="標楷體"/>
                <a:cs typeface="Times New Roman" panose="02020603050405020304" pitchFamily="18" charset="0"/>
              </a:rPr>
              <a:t>104-106</a:t>
            </a:r>
            <a:r>
              <a:rPr lang="zh-TW" altLang="en-US" sz="2000" dirty="0">
                <a:solidFill>
                  <a:srgbClr val="000000"/>
                </a:solidFill>
                <a:latin typeface="Times New Roman" panose="02020603050405020304" pitchFamily="18" charset="0"/>
                <a:ea typeface="標楷體"/>
                <a:cs typeface="Times New Roman" panose="02020603050405020304" pitchFamily="18" charset="0"/>
              </a:rPr>
              <a:t>年</a:t>
            </a:r>
            <a:r>
              <a:rPr lang="en-US" altLang="zh-TW" sz="2000" dirty="0">
                <a:solidFill>
                  <a:srgbClr val="000000"/>
                </a:solidFill>
                <a:latin typeface="Times New Roman" panose="02020603050405020304" pitchFamily="18" charset="0"/>
                <a:ea typeface="標楷體"/>
                <a:cs typeface="Times New Roman" panose="02020603050405020304" pitchFamily="18" charset="0"/>
              </a:rPr>
              <a:t>6</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月無風險利率平均，得值為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1.26%</a:t>
            </a:r>
            <a:r>
              <a:rPr lang="zh-TW" altLang="en-US" sz="2000" dirty="0">
                <a:solidFill>
                  <a:srgbClr val="000000"/>
                </a:solidFill>
                <a:latin typeface="Times New Roman" panose="02020603050405020304" pitchFamily="18" charset="0"/>
                <a:ea typeface="標楷體"/>
                <a:cs typeface="Times New Roman" panose="02020603050405020304" pitchFamily="18" charset="0"/>
              </a:rPr>
              <a:t>。</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895350" lvl="0" indent="-358775"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(C)</a:t>
            </a:r>
            <a:r>
              <a:rPr lang="zh-TW" altLang="en-US" sz="2000" dirty="0">
                <a:solidFill>
                  <a:srgbClr val="000000"/>
                </a:solidFill>
                <a:latin typeface="Times New Roman" panose="02020603050405020304" pitchFamily="18" charset="0"/>
                <a:ea typeface="標楷體"/>
                <a:cs typeface="Times New Roman" panose="02020603050405020304" pitchFamily="18" charset="0"/>
              </a:rPr>
              <a:t>本年度發函國內金融機構，其中太陽光電的融資利率介於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1.88 - 3.67%</a:t>
            </a:r>
            <a:r>
              <a:rPr lang="zh-TW" altLang="en-US" sz="2000" dirty="0">
                <a:solidFill>
                  <a:srgbClr val="000000"/>
                </a:solidFill>
                <a:latin typeface="Times New Roman" panose="02020603050405020304" pitchFamily="18" charset="0"/>
                <a:ea typeface="標楷體"/>
                <a:cs typeface="Times New Roman" panose="02020603050405020304" pitchFamily="18" charset="0"/>
              </a:rPr>
              <a:t>，扣除無風險利率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(1.12%)</a:t>
            </a:r>
            <a:r>
              <a:rPr lang="zh-TW" altLang="en-US" sz="2000" dirty="0">
                <a:solidFill>
                  <a:srgbClr val="000000"/>
                </a:solidFill>
                <a:latin typeface="Times New Roman" panose="02020603050405020304" pitchFamily="18" charset="0"/>
                <a:ea typeface="標楷體"/>
                <a:cs typeface="Times New Roman" panose="02020603050405020304" pitchFamily="18" charset="0"/>
              </a:rPr>
              <a:t>後信用風險加碼約介於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0.76-2.55%</a:t>
            </a:r>
            <a:r>
              <a:rPr lang="zh-TW" altLang="en-US" sz="2000" dirty="0">
                <a:solidFill>
                  <a:srgbClr val="000000"/>
                </a:solidFill>
                <a:latin typeface="Times New Roman" panose="02020603050405020304" pitchFamily="18" charset="0"/>
                <a:ea typeface="標楷體"/>
                <a:cs typeface="Times New Roman" panose="02020603050405020304" pitchFamily="18" charset="0"/>
              </a:rPr>
              <a:t>；至於離岸風電的融資利率則為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3.75%</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以上，扣除無風險利率</a:t>
            </a:r>
            <a:r>
              <a:rPr lang="en-US" altLang="zh-TW" sz="2000" dirty="0">
                <a:solidFill>
                  <a:srgbClr val="000000"/>
                </a:solidFill>
                <a:latin typeface="Times New Roman" panose="02020603050405020304" pitchFamily="18" charset="0"/>
                <a:ea typeface="標楷體"/>
                <a:cs typeface="Times New Roman" panose="02020603050405020304" pitchFamily="18" charset="0"/>
              </a:rPr>
              <a:t>(1.12%)</a:t>
            </a:r>
            <a:r>
              <a:rPr lang="zh-TW" altLang="en-US" sz="2000" dirty="0">
                <a:solidFill>
                  <a:srgbClr val="000000"/>
                </a:solidFill>
                <a:latin typeface="Times New Roman" panose="02020603050405020304" pitchFamily="18" charset="0"/>
                <a:ea typeface="標楷體"/>
                <a:cs typeface="Times New Roman" panose="02020603050405020304" pitchFamily="18" charset="0"/>
              </a:rPr>
              <a:t>後信用風險加碼為</a:t>
            </a:r>
            <a:r>
              <a:rPr lang="en-US" altLang="zh-TW" sz="2000" dirty="0">
                <a:solidFill>
                  <a:srgbClr val="000000"/>
                </a:solidFill>
                <a:latin typeface="Times New Roman" panose="02020603050405020304" pitchFamily="18" charset="0"/>
                <a:ea typeface="標楷體"/>
                <a:cs typeface="Times New Roman" panose="02020603050405020304" pitchFamily="18" charset="0"/>
              </a:rPr>
              <a:t>2.63%</a:t>
            </a:r>
            <a:r>
              <a:rPr lang="zh-TW" altLang="en-US" sz="2000" dirty="0">
                <a:solidFill>
                  <a:srgbClr val="000000"/>
                </a:solidFill>
                <a:latin typeface="Times New Roman" panose="02020603050405020304" pitchFamily="18" charset="0"/>
                <a:ea typeface="標楷體"/>
                <a:cs typeface="Times New Roman" panose="02020603050405020304" pitchFamily="18" charset="0"/>
              </a:rPr>
              <a:t>以上。</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36575" lvl="0" indent="-273050" algn="just" eaLnBrk="1">
              <a:spcBef>
                <a:spcPts val="0"/>
              </a:spcBef>
              <a:spcAft>
                <a:spcPts val="600"/>
              </a:spcAft>
              <a:tabLst/>
              <a:defRPr/>
            </a:pPr>
            <a:r>
              <a:rPr lang="en-US" altLang="zh-TW" sz="2000" dirty="0">
                <a:solidFill>
                  <a:srgbClr val="000000"/>
                </a:solidFill>
                <a:latin typeface="Times New Roman" panose="02020603050405020304" pitchFamily="18" charset="0"/>
                <a:ea typeface="標楷體"/>
                <a:cs typeface="Times New Roman" panose="02020603050405020304" pitchFamily="18" charset="0"/>
              </a:rPr>
              <a:t>B.</a:t>
            </a:r>
            <a:r>
              <a:rPr lang="zh-TW" altLang="en-US" sz="2000" dirty="0">
                <a:solidFill>
                  <a:srgbClr val="000000"/>
                </a:solidFill>
                <a:latin typeface="Times New Roman" panose="02020603050405020304" pitchFamily="18" charset="0"/>
                <a:ea typeface="標楷體"/>
                <a:cs typeface="Times New Roman" panose="02020603050405020304" pitchFamily="18" charset="0"/>
              </a:rPr>
              <a:t>綜合上述，各類資訊顯示銀行融資風險加碼介於</a:t>
            </a:r>
            <a:r>
              <a:rPr lang="en-US" altLang="zh-TW" sz="2000" dirty="0">
                <a:solidFill>
                  <a:srgbClr val="000000"/>
                </a:solidFill>
                <a:latin typeface="Times New Roman" panose="02020603050405020304" pitchFamily="18" charset="0"/>
                <a:ea typeface="標楷體"/>
                <a:cs typeface="Times New Roman" panose="02020603050405020304" pitchFamily="18" charset="0"/>
              </a:rPr>
              <a:t>0.76-2.63%</a:t>
            </a:r>
            <a:r>
              <a:rPr lang="zh-TW" altLang="en-US" sz="2000" dirty="0">
                <a:solidFill>
                  <a:srgbClr val="000000"/>
                </a:solidFill>
                <a:latin typeface="Times New Roman" panose="02020603050405020304" pitchFamily="18" charset="0"/>
                <a:ea typeface="標楷體"/>
                <a:cs typeface="Times New Roman" panose="02020603050405020304" pitchFamily="18" charset="0"/>
              </a:rPr>
              <a:t>間，且離岸風電的信用風險加碼相對較高。</a:t>
            </a:r>
            <a:endParaRPr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525462" indent="-342900" algn="just" eaLnBrk="1">
              <a:spcBef>
                <a:spcPts val="0"/>
              </a:spcBef>
              <a:spcAft>
                <a:spcPts val="600"/>
              </a:spcAft>
              <a:buFontTx/>
              <a:buAutoNum type="arabicParenBoth" startAt="2"/>
              <a:defRPr/>
            </a:pPr>
            <a:endParaRPr lang="zh-TW" altLang="en-US" sz="2000" dirty="0">
              <a:solidFill>
                <a:srgbClr val="000000"/>
              </a:solidFill>
              <a:latin typeface="Times New Roman" panose="02020603050405020304" pitchFamily="18" charset="0"/>
              <a:ea typeface="標楷體"/>
              <a:cs typeface="Times New Roman" panose="02020603050405020304" pitchFamily="18" charset="0"/>
            </a:endParaRPr>
          </a:p>
          <a:p>
            <a:pPr marL="525462" indent="-342900" eaLnBrk="1" hangingPunct="1">
              <a:spcBef>
                <a:spcPts val="0"/>
              </a:spcBef>
              <a:spcAft>
                <a:spcPts val="600"/>
              </a:spcAft>
              <a:buFontTx/>
              <a:buAutoNum type="arabicParenBoth" startAt="2"/>
              <a:defRPr/>
            </a:pPr>
            <a:endParaRPr lang="zh-TW" altLang="en-US" sz="1600" dirty="0">
              <a:solidFill>
                <a:srgbClr val="000000"/>
              </a:solidFill>
              <a:latin typeface="Times New Roman" panose="02020603050405020304" pitchFamily="18" charset="0"/>
              <a:ea typeface="標楷體"/>
              <a:cs typeface="Times New Roman" panose="02020603050405020304" pitchFamily="18" charset="0"/>
            </a:endParaRPr>
          </a:p>
          <a:p>
            <a:pPr marL="525462" indent="-342900" eaLnBrk="1" hangingPunct="1">
              <a:spcBef>
                <a:spcPts val="0"/>
              </a:spcBef>
              <a:spcAft>
                <a:spcPts val="600"/>
              </a:spcAft>
              <a:buFontTx/>
              <a:buAutoNum type="arabicParenBoth" startAt="2"/>
              <a:defRPr/>
            </a:pPr>
            <a:endParaRPr lang="zh-TW" altLang="en-US" sz="1600" dirty="0">
              <a:solidFill>
                <a:srgbClr val="000000"/>
              </a:solidFill>
              <a:latin typeface="Times New Roman" panose="02020603050405020304" pitchFamily="18" charset="0"/>
              <a:ea typeface="標楷體"/>
              <a:cs typeface="Times New Roman" panose="02020603050405020304" pitchFamily="18" charset="0"/>
            </a:endParaRPr>
          </a:p>
          <a:p>
            <a:pPr marL="358775" algn="just" eaLnBrk="1" hangingPunct="1">
              <a:spcBef>
                <a:spcPts val="0"/>
              </a:spcBef>
              <a:spcAft>
                <a:spcPts val="600"/>
              </a:spcAft>
              <a:tabLst/>
              <a:defRPr/>
            </a:pPr>
            <a:endParaRPr lang="en-US" altLang="zh-TW" sz="1600" dirty="0">
              <a:solidFill>
                <a:srgbClr val="000000"/>
              </a:solidFill>
              <a:latin typeface="Times New Roman" panose="02020603050405020304" pitchFamily="18" charset="0"/>
              <a:ea typeface="標楷體"/>
              <a:cs typeface="Times New Roman" panose="02020603050405020304" pitchFamily="18" charset="0"/>
            </a:endParaRPr>
          </a:p>
          <a:p>
            <a:pPr marL="358775" indent="-176213" eaLnBrk="1" hangingPunct="1">
              <a:spcBef>
                <a:spcPts val="0"/>
              </a:spcBef>
              <a:spcAft>
                <a:spcPts val="600"/>
              </a:spcAft>
              <a:tabLst/>
              <a:defRPr/>
            </a:pPr>
            <a:endParaRPr kumimoji="0" lang="zh-TW" altLang="en-US" sz="16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25463" indent="-342900" eaLnBrk="1" hangingPunct="1">
              <a:spcBef>
                <a:spcPts val="0"/>
              </a:spcBef>
              <a:spcAft>
                <a:spcPts val="600"/>
              </a:spcAft>
              <a:buFont typeface="+mj-lt"/>
              <a:buAutoNum type="alphaUcPeriod"/>
              <a:tabLst/>
              <a:defRPr/>
            </a:pPr>
            <a:endParaRPr kumimoji="0" lang="zh-TW" altLang="en-US" sz="16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25463" indent="-342900" eaLnBrk="1" hangingPunct="1">
              <a:spcBef>
                <a:spcPts val="0"/>
              </a:spcBef>
              <a:spcAft>
                <a:spcPts val="600"/>
              </a:spcAft>
              <a:buFont typeface="+mj-lt"/>
              <a:buAutoNum type="alphaUcPeriod"/>
              <a:tabLst/>
              <a:defRPr/>
            </a:pPr>
            <a:endParaRPr kumimoji="0" lang="en-US" altLang="zh-TW" sz="16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525463" indent="-342900" eaLnBrk="1" hangingPunct="1">
              <a:spcBef>
                <a:spcPts val="0"/>
              </a:spcBef>
              <a:spcAft>
                <a:spcPts val="600"/>
              </a:spcAft>
              <a:buFont typeface="+mj-lt"/>
              <a:buAutoNum type="alphaUcPeriod"/>
              <a:tabLst/>
              <a:defRPr/>
            </a:pPr>
            <a:endParaRPr kumimoji="0" lang="en-US" altLang="zh-TW" sz="16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182563" eaLnBrk="1" hangingPunct="1">
              <a:spcBef>
                <a:spcPts val="0"/>
              </a:spcBef>
              <a:spcAft>
                <a:spcPts val="600"/>
              </a:spcAft>
              <a:defRPr/>
            </a:pPr>
            <a:endParaRPr lang="en-US" altLang="zh-TW" sz="1800" dirty="0">
              <a:solidFill>
                <a:srgbClr val="000000"/>
              </a:solidFill>
              <a:latin typeface="Times New Roman" pitchFamily="18" charset="0"/>
              <a:ea typeface="標楷體" pitchFamily="65" charset="-120"/>
              <a:cs typeface="Times New Roman"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41</a:t>
            </a:fld>
            <a:endParaRPr lang="en-US" altLang="zh-TW" dirty="0">
              <a:solidFill>
                <a:srgbClr val="000000"/>
              </a:solidFill>
            </a:endParaRPr>
          </a:p>
        </p:txBody>
      </p:sp>
      <p:sp>
        <p:nvSpPr>
          <p:cNvPr id="6"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8120639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244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42</a:t>
            </a:fld>
            <a:endParaRPr lang="en-US" altLang="zh-TW" dirty="0">
              <a:solidFill>
                <a:srgbClr val="000000"/>
              </a:solidFill>
            </a:endParaRPr>
          </a:p>
        </p:txBody>
      </p:sp>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13" name="Rectangle 2"/>
          <p:cNvSpPr>
            <a:spLocks noChangeArrowheads="1"/>
          </p:cNvSpPr>
          <p:nvPr/>
        </p:nvSpPr>
        <p:spPr bwMode="auto">
          <a:xfrm>
            <a:off x="179388" y="475803"/>
            <a:ext cx="8758237" cy="1477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marR="0" lvl="0" indent="0" algn="l" defTabSz="914400" rtl="0" eaLnBrk="1" fontAlgn="base" latinLnBrk="0" hangingPunct="1">
              <a:lnSpc>
                <a:spcPct val="100000"/>
              </a:lnSpc>
              <a:spcBef>
                <a:spcPts val="0"/>
              </a:spcBef>
              <a:spcAft>
                <a:spcPts val="0"/>
              </a:spcAft>
              <a:buClrTx/>
              <a:buSzTx/>
              <a:buFontTx/>
              <a:buNone/>
              <a:tabLst>
                <a:tab pos="901700" algn="l"/>
              </a:tabLst>
              <a:defRPr/>
            </a:pP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4.</a:t>
            </a:r>
            <a:r>
              <a:rPr kumimoji="1" lang="zh-TW" altLang="en-US"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銀行融資信用風險加碼</a:t>
            </a: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(α</a:t>
            </a:r>
            <a:r>
              <a:rPr kumimoji="1" lang="zh-TW" altLang="en-US"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風險</a:t>
            </a: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a:t>
            </a:r>
          </a:p>
          <a:p>
            <a:pPr marL="536575" marR="0" lvl="0" indent="-355600" algn="just" defTabSz="914400" rtl="0" eaLnBrk="1" fontAlgn="base" latinLnBrk="0" hangingPunct="0">
              <a:lnSpc>
                <a:spcPct val="100000"/>
              </a:lnSpc>
              <a:spcBef>
                <a:spcPts val="0"/>
              </a:spcBef>
              <a:spcAft>
                <a:spcPts val="0"/>
              </a:spcAft>
              <a:buClrTx/>
              <a:buSzTx/>
              <a:buFont typeface="Wingdings" panose="05000000000000000000" pitchFamily="2" charset="2"/>
              <a:buAutoNum type="arabicParenBoth" startAt="2"/>
              <a:tabLst/>
              <a:defRPr/>
            </a:pPr>
            <a:r>
              <a:rPr kumimoji="1"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國外資料</a:t>
            </a:r>
            <a:endParaRPr kumimoji="1" lang="en-US" altLang="zh-TW"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一般再生能源：蒐集</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11</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筆資料，並剔除上下極端值共</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2</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筆樣本後，計算平均外借資金報酬率為</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4.97%</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，減去近</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3</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年平均歐元區</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年期公債殖利率</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2.33%</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後，推估銀行融資信用風險加碼約</a:t>
            </a:r>
            <a:r>
              <a:rPr kumimoji="1"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2.64%</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600"/>
              </a:spcBef>
              <a:spcAft>
                <a:spcPts val="0"/>
              </a:spcAft>
              <a:buClrTx/>
              <a:buSzTx/>
              <a:buFontTx/>
              <a:buNone/>
              <a:tabLst/>
              <a:defRPr/>
            </a:pPr>
            <a:endPar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600"/>
              </a:spcBef>
              <a:spcAft>
                <a:spcPts val="0"/>
              </a:spcAft>
              <a:buClrTx/>
              <a:buSzTx/>
              <a:buFontTx/>
              <a:buNone/>
              <a:tabLst/>
              <a:defRPr/>
            </a:pPr>
            <a:endPar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182563" marR="0" lvl="0" indent="0" algn="l" defTabSz="914400" rtl="0" eaLnBrk="1" fontAlgn="base" latinLnBrk="0" hangingPunct="1">
              <a:lnSpc>
                <a:spcPct val="100000"/>
              </a:lnSpc>
              <a:spcBef>
                <a:spcPts val="0"/>
              </a:spcBef>
              <a:spcAft>
                <a:spcPts val="0"/>
              </a:spcAft>
              <a:buClrTx/>
              <a:buSzTx/>
              <a:buFontTx/>
              <a:buNone/>
              <a:tabLst>
                <a:tab pos="901700" algn="l"/>
              </a:tabLst>
              <a:defRPr/>
            </a:pPr>
            <a:endParaRPr kumimoji="1" lang="en-US" altLang="zh-TW"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p:txBody>
      </p:sp>
      <p:sp>
        <p:nvSpPr>
          <p:cNvPr id="14" name="流程圖: 程序 13"/>
          <p:cNvSpPr/>
          <p:nvPr/>
        </p:nvSpPr>
        <p:spPr>
          <a:xfrm>
            <a:off x="755576" y="6165303"/>
            <a:ext cx="7992888" cy="576065"/>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990600" marR="0" lvl="0" indent="-990600" algn="l"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年度一般再生能源的信用風險加碼可以</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2.64%</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作為最大值。</a:t>
            </a:r>
          </a:p>
        </p:txBody>
      </p:sp>
      <p:sp>
        <p:nvSpPr>
          <p:cNvPr id="15" name="向右箭號 14"/>
          <p:cNvSpPr/>
          <p:nvPr/>
        </p:nvSpPr>
        <p:spPr>
          <a:xfrm>
            <a:off x="467544" y="6261699"/>
            <a:ext cx="216024" cy="372492"/>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graphicFrame>
        <p:nvGraphicFramePr>
          <p:cNvPr id="16" name="表格 15"/>
          <p:cNvGraphicFramePr>
            <a:graphicFrameLocks noGrp="1"/>
          </p:cNvGraphicFramePr>
          <p:nvPr>
            <p:extLst>
              <p:ext uri="{D42A27DB-BD31-4B8C-83A1-F6EECF244321}">
                <p14:modId xmlns:p14="http://schemas.microsoft.com/office/powerpoint/2010/main" val="925625753"/>
              </p:ext>
            </p:extLst>
          </p:nvPr>
        </p:nvGraphicFramePr>
        <p:xfrm>
          <a:off x="531016" y="2097687"/>
          <a:ext cx="8102605" cy="3861333"/>
        </p:xfrm>
        <a:graphic>
          <a:graphicData uri="http://schemas.openxmlformats.org/drawingml/2006/table">
            <a:tbl>
              <a:tblPr/>
              <a:tblGrid>
                <a:gridCol w="864096">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1592712">
                  <a:extLst>
                    <a:ext uri="{9D8B030D-6E8A-4147-A177-3AD203B41FA5}">
                      <a16:colId xmlns:a16="http://schemas.microsoft.com/office/drawing/2014/main" xmlns="" val="20002"/>
                    </a:ext>
                  </a:extLst>
                </a:gridCol>
                <a:gridCol w="4781701">
                  <a:extLst>
                    <a:ext uri="{9D8B030D-6E8A-4147-A177-3AD203B41FA5}">
                      <a16:colId xmlns:a16="http://schemas.microsoft.com/office/drawing/2014/main" xmlns="" val="20003"/>
                    </a:ext>
                  </a:extLst>
                </a:gridCol>
              </a:tblGrid>
              <a:tr h="126997">
                <a:tc>
                  <a:txBody>
                    <a:bodyPr/>
                    <a:lstStyle/>
                    <a:p>
                      <a:pPr algn="ctr" rtl="0" fontAlgn="ctr">
                        <a:lnSpc>
                          <a:spcPct val="100000"/>
                        </a:lnSpc>
                      </a:pPr>
                      <a:r>
                        <a:rPr lang="zh-TW" altLang="en-US" sz="1200" b="1" i="0" u="none" strike="noStrike" dirty="0">
                          <a:solidFill>
                            <a:srgbClr val="000000"/>
                          </a:solidFill>
                          <a:effectLst/>
                          <a:latin typeface="細明體"/>
                        </a:rPr>
                        <a:t>國家</a:t>
                      </a:r>
                      <a:r>
                        <a:rPr lang="en-US" altLang="zh-TW" sz="1200" b="1" i="0" u="none" strike="noStrike" dirty="0">
                          <a:solidFill>
                            <a:srgbClr val="000000"/>
                          </a:solidFill>
                          <a:effectLst/>
                          <a:latin typeface="細明體"/>
                        </a:rPr>
                        <a:t>/</a:t>
                      </a:r>
                      <a:r>
                        <a:rPr lang="zh-TW" altLang="en-US" sz="1200" b="1" i="0" u="none" strike="noStrike" dirty="0">
                          <a:solidFill>
                            <a:srgbClr val="000000"/>
                          </a:solidFill>
                          <a:effectLst/>
                          <a:latin typeface="細明體"/>
                        </a:rPr>
                        <a:t>區域</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能源別</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外借資金報酬率</a:t>
                      </a:r>
                      <a:r>
                        <a:rPr lang="en-US" altLang="zh-TW" sz="1200" b="1" i="0" u="none" strike="noStrike" dirty="0">
                          <a:effectLst/>
                          <a:latin typeface="細明體"/>
                        </a:rPr>
                        <a:t>(%)</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lnSpc>
                          <a:spcPct val="100000"/>
                        </a:lnSpc>
                      </a:pPr>
                      <a:r>
                        <a:rPr lang="zh-TW" altLang="en-US" sz="1200" b="1" i="0" u="none" strike="noStrike" dirty="0">
                          <a:effectLst/>
                          <a:latin typeface="細明體"/>
                        </a:rPr>
                        <a:t>資料來源</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22347">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200" b="1" i="0" u="none" strike="noStrike" kern="1200">
                          <a:solidFill>
                            <a:schemeClr val="tx1"/>
                          </a:solidFill>
                          <a:effectLst/>
                          <a:latin typeface="Times New Roman"/>
                          <a:ea typeface="+mn-ea"/>
                          <a:cs typeface="+mn-cs"/>
                        </a:rPr>
                        <a:t>TUNISIA: Derisking Renewable Energy Investment - UNDP(2015)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200" b="1" i="0" u="none" strike="noStrike" kern="1200" dirty="0">
                          <a:solidFill>
                            <a:schemeClr val="tx1"/>
                          </a:solidFill>
                          <a:effectLst/>
                          <a:latin typeface="Times New Roman"/>
                          <a:ea typeface="+mn-ea"/>
                          <a:cs typeface="+mn-cs"/>
                        </a:rPr>
                        <a:t>Reid, Gerard; Wynn, Gerard. 2015. "The Future of Solar Power in the United Kingdom." Energies 8, no. 8: 7818-7832.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49345">
                <a:tc>
                  <a:txBody>
                    <a:bodyPr/>
                    <a:lstStyle/>
                    <a:p>
                      <a:pPr algn="ctr" rtl="0" fontAlgn="ctr">
                        <a:lnSpc>
                          <a:spcPct val="100000"/>
                        </a:lnSpc>
                      </a:pPr>
                      <a:r>
                        <a:rPr lang="zh-TW" altLang="en-US" sz="1200" b="1" i="0" u="none" strike="noStrike" dirty="0">
                          <a:solidFill>
                            <a:srgbClr val="000000"/>
                          </a:solidFill>
                          <a:effectLst/>
                          <a:latin typeface="標楷體"/>
                        </a:rPr>
                        <a:t>歐盟平均</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lnSpc>
                          <a:spcPct val="100000"/>
                        </a:lnSpc>
                      </a:pPr>
                      <a:r>
                        <a:rPr lang="zh-TW" altLang="en-US" sz="1200" b="1" i="0" u="none" strike="noStrike" dirty="0">
                          <a:solidFill>
                            <a:srgbClr val="000000"/>
                          </a:solidFill>
                          <a:effectLst/>
                          <a:latin typeface="標楷體"/>
                        </a:rPr>
                        <a:t>陸域風力</a:t>
                      </a:r>
                      <a:endParaRPr lang="zh-TW" altLang="en-US" sz="1200" b="1" i="0" u="none" strike="noStrike" dirty="0">
                        <a:solidFill>
                          <a:srgbClr val="000000"/>
                        </a:solidFill>
                        <a:effectLst/>
                        <a:latin typeface="Times New Roman"/>
                      </a:endParaRP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lnSpc>
                          <a:spcPct val="100000"/>
                        </a:lnSpc>
                      </a:pPr>
                      <a:r>
                        <a:rPr lang="en-US" altLang="zh-TW" sz="1200" b="1" i="0" u="none" strike="noStrike" dirty="0">
                          <a:solidFill>
                            <a:srgbClr val="000000"/>
                          </a:solidFill>
                          <a:effectLst/>
                          <a:latin typeface="Times New Roman"/>
                        </a:rPr>
                        <a:t>6.55</a:t>
                      </a:r>
                      <a:endParaRPr lang="en-US" altLang="zh-TW" sz="1200" b="1" i="0" u="none" strike="noStrike" baseline="0" dirty="0">
                        <a:solidFill>
                          <a:srgbClr val="000000"/>
                        </a:solidFill>
                        <a:effectLst/>
                        <a:latin typeface="Times New Roman"/>
                      </a:endParaRPr>
                    </a:p>
                    <a:p>
                      <a:pPr algn="ctr" rtl="0" fontAlgn="ctr">
                        <a:lnSpc>
                          <a:spcPct val="100000"/>
                        </a:lnSpc>
                      </a:pPr>
                      <a:r>
                        <a:rPr lang="en-US" altLang="zh-TW" sz="1200" b="1" i="0" u="none" strike="noStrike" dirty="0">
                          <a:solidFill>
                            <a:srgbClr val="000000"/>
                          </a:solidFill>
                          <a:effectLst/>
                          <a:latin typeface="Times New Roman"/>
                        </a:rPr>
                        <a:t>(5.9</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7.2)</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algn="l" fontAlgn="ctr">
                        <a:lnSpc>
                          <a:spcPct val="100000"/>
                        </a:lnSpc>
                      </a:pPr>
                      <a:r>
                        <a:rPr lang="en-US" sz="1200" b="1" i="0" u="none" strike="noStrike" dirty="0">
                          <a:effectLst/>
                          <a:latin typeface="Times New Roman"/>
                        </a:rPr>
                        <a:t>DIA-CORE(2016), The impact of risks in renewable energy investments and the role of smart policies.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49345">
                <a:tc>
                  <a:txBody>
                    <a:bodyPr/>
                    <a:lstStyle/>
                    <a:p>
                      <a:pPr algn="ctr" rtl="0" fontAlgn="ctr">
                        <a:lnSpc>
                          <a:spcPct val="100000"/>
                        </a:lnSpc>
                      </a:pPr>
                      <a:r>
                        <a:rPr lang="zh-TW" altLang="en-US" sz="1200" b="1" i="0" u="none" strike="noStrike" dirty="0">
                          <a:solidFill>
                            <a:srgbClr val="000000"/>
                          </a:solidFill>
                          <a:effectLst/>
                          <a:latin typeface="標楷體"/>
                        </a:rPr>
                        <a:t>比利時</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lnSpc>
                          <a:spcPct val="100000"/>
                        </a:lnSpc>
                      </a:pPr>
                      <a:r>
                        <a:rPr lang="zh-TW" altLang="en-US" sz="1200" b="1" i="0" u="none" strike="noStrike" dirty="0">
                          <a:solidFill>
                            <a:srgbClr val="000000"/>
                          </a:solidFill>
                          <a:effectLst/>
                          <a:latin typeface="Times New Roman"/>
                        </a:rPr>
                        <a:t>太陽光電</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lnSpc>
                          <a:spcPct val="100000"/>
                        </a:lnSpc>
                      </a:pPr>
                      <a:r>
                        <a:rPr lang="en-US" altLang="zh-TW" sz="1200" b="1" i="0" u="none" strike="noStrike" dirty="0">
                          <a:solidFill>
                            <a:srgbClr val="000000"/>
                          </a:solidFill>
                          <a:effectLst/>
                          <a:latin typeface="Times New Roman"/>
                        </a:rPr>
                        <a:t>5.25</a:t>
                      </a:r>
                    </a:p>
                    <a:p>
                      <a:pPr algn="ctr" rtl="0" fontAlgn="ctr">
                        <a:lnSpc>
                          <a:spcPct val="100000"/>
                        </a:lnSpc>
                      </a:pPr>
                      <a:r>
                        <a:rPr lang="en-US" altLang="zh-TW" sz="1200" b="1" i="0" u="none" strike="noStrike" dirty="0">
                          <a:solidFill>
                            <a:srgbClr val="000000"/>
                          </a:solidFill>
                          <a:effectLst/>
                          <a:latin typeface="Times New Roman"/>
                        </a:rPr>
                        <a:t>(5</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a:t>
                      </a:r>
                      <a:r>
                        <a:rPr lang="zh-TW" altLang="en-US" sz="1200" b="1" i="0" u="none" strike="noStrike" dirty="0">
                          <a:solidFill>
                            <a:srgbClr val="000000"/>
                          </a:solidFill>
                          <a:effectLst/>
                          <a:latin typeface="Times New Roman"/>
                        </a:rPr>
                        <a:t> </a:t>
                      </a:r>
                      <a:r>
                        <a:rPr lang="en-US" altLang="zh-TW" sz="1200" b="1" i="0" u="none" strike="noStrike" dirty="0">
                          <a:solidFill>
                            <a:srgbClr val="000000"/>
                          </a:solidFill>
                          <a:effectLst/>
                          <a:latin typeface="Times New Roman"/>
                        </a:rPr>
                        <a:t>5.5)</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4"/>
                  </a:ext>
                </a:extLst>
              </a:tr>
              <a:tr h="244695">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奧地利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algn="l" fontAlgn="ctr">
                        <a:lnSpc>
                          <a:spcPct val="100000"/>
                        </a:lnSpc>
                      </a:pPr>
                      <a:r>
                        <a:rPr lang="en-US" sz="1200" b="1" i="0" u="none" strike="noStrike" dirty="0">
                          <a:effectLst/>
                          <a:latin typeface="Times New Roman"/>
                        </a:rPr>
                        <a:t>Energy &amp; Environment (2016)Risk and cost of capital for onshore wind energy investments in EU countries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5.25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6"/>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丹麥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7"/>
                  </a:ext>
                </a:extLst>
              </a:tr>
              <a:tr h="122347">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法國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8"/>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2.5</a:t>
                      </a:r>
                      <a:br>
                        <a:rPr lang="en-US" altLang="zh-TW" sz="1200" b="1" i="0" u="none" strike="noStrike" kern="1200" dirty="0">
                          <a:solidFill>
                            <a:srgbClr val="000000"/>
                          </a:solidFill>
                          <a:effectLst/>
                          <a:latin typeface="Times New Roman"/>
                          <a:ea typeface="+mn-ea"/>
                          <a:cs typeface="+mn-cs"/>
                        </a:rPr>
                      </a:br>
                      <a:r>
                        <a:rPr lang="en-US" altLang="zh-TW" sz="1200" b="1" i="0" u="none" strike="noStrike" kern="1200" dirty="0">
                          <a:solidFill>
                            <a:srgbClr val="000000"/>
                          </a:solidFill>
                          <a:effectLst/>
                          <a:latin typeface="Times New Roman"/>
                          <a:ea typeface="+mn-ea"/>
                          <a:cs typeface="+mn-cs"/>
                        </a:rPr>
                        <a:t>(1.8-3.2)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vMerge="1">
                  <a:txBody>
                    <a:bodyPr/>
                    <a:lstStyle/>
                    <a:p>
                      <a:endParaRPr lang="zh-TW" altLang="en-US"/>
                    </a:p>
                  </a:txBody>
                  <a:tcPr/>
                </a:tc>
                <a:extLst>
                  <a:ext uri="{0D108BD9-81ED-4DB2-BD59-A6C34878D82A}">
                    <a16:rowId xmlns:a16="http://schemas.microsoft.com/office/drawing/2014/main" xmlns="" val="10009"/>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瑞典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a:solidFill>
                            <a:srgbClr val="000000"/>
                          </a:solidFill>
                          <a:effectLst/>
                          <a:latin typeface="Times New Roman"/>
                          <a:ea typeface="+mn-ea"/>
                          <a:cs typeface="+mn-cs"/>
                        </a:rPr>
                        <a:t>5.25</a:t>
                      </a:r>
                      <a:br>
                        <a:rPr lang="en-US" altLang="zh-TW" sz="1200" b="1" i="0" u="none" strike="noStrike" kern="1200">
                          <a:solidFill>
                            <a:srgbClr val="000000"/>
                          </a:solidFill>
                          <a:effectLst/>
                          <a:latin typeface="Times New Roman"/>
                          <a:ea typeface="+mn-ea"/>
                          <a:cs typeface="+mn-cs"/>
                        </a:rPr>
                      </a:br>
                      <a:r>
                        <a:rPr lang="en-US" altLang="zh-TW" sz="1200" b="1" i="0" u="none" strike="noStrike" kern="1200">
                          <a:solidFill>
                            <a:srgbClr val="000000"/>
                          </a:solidFill>
                          <a:effectLst/>
                          <a:latin typeface="Times New Roman"/>
                          <a:ea typeface="+mn-ea"/>
                          <a:cs typeface="+mn-cs"/>
                        </a:rPr>
                        <a:t>(4.5-6)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10"/>
                  </a:ext>
                </a:extLst>
              </a:tr>
              <a:tr h="244695">
                <a:tc>
                  <a:txBody>
                    <a:bodyPr/>
                    <a:lstStyle/>
                    <a:p>
                      <a:pPr marL="0" algn="ctr" defTabSz="914400" rtl="0" eaLnBrk="1" fontAlgn="ctr" latinLnBrk="0" hangingPunct="1">
                        <a:lnSpc>
                          <a:spcPct val="100000"/>
                        </a:lnSpc>
                      </a:pPr>
                      <a:r>
                        <a:rPr lang="zh-TW" altLang="en-US" sz="1200" b="1" i="0" u="none" strike="noStrike" kern="1200">
                          <a:solidFill>
                            <a:srgbClr val="000000"/>
                          </a:solidFill>
                          <a:effectLst/>
                          <a:latin typeface="Times New Roman"/>
                          <a:ea typeface="+mn-ea"/>
                          <a:cs typeface="+mn-cs"/>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200" b="1" i="0" u="none" strike="noStrike" kern="1200" dirty="0">
                          <a:solidFill>
                            <a:srgbClr val="000000"/>
                          </a:solidFill>
                          <a:effectLst/>
                          <a:latin typeface="Times New Roman"/>
                          <a:ea typeface="+mn-ea"/>
                          <a:cs typeface="+mn-cs"/>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200" b="1" i="0" u="none" strike="noStrike" kern="1200" dirty="0">
                          <a:solidFill>
                            <a:srgbClr val="000000"/>
                          </a:solidFill>
                          <a:effectLst/>
                          <a:latin typeface="Times New Roman"/>
                          <a:ea typeface="+mn-ea"/>
                          <a:cs typeface="+mn-cs"/>
                        </a:rPr>
                        <a:t>5.25</a:t>
                      </a:r>
                      <a:br>
                        <a:rPr lang="en-US" altLang="zh-TW" sz="1200" b="1" i="0" u="none" strike="noStrike" kern="1200" dirty="0">
                          <a:solidFill>
                            <a:srgbClr val="000000"/>
                          </a:solidFill>
                          <a:effectLst/>
                          <a:latin typeface="Times New Roman"/>
                          <a:ea typeface="+mn-ea"/>
                          <a:cs typeface="+mn-cs"/>
                        </a:rPr>
                      </a:br>
                      <a:r>
                        <a:rPr lang="en-US" altLang="zh-TW" sz="1200" b="1" i="0" u="none" strike="noStrike" kern="1200" dirty="0">
                          <a:solidFill>
                            <a:srgbClr val="000000"/>
                          </a:solidFill>
                          <a:effectLst/>
                          <a:latin typeface="Times New Roman"/>
                          <a:ea typeface="+mn-ea"/>
                          <a:cs typeface="+mn-cs"/>
                        </a:rPr>
                        <a:t>(5-5.5)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1344023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244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43</a:t>
            </a:fld>
            <a:endParaRPr lang="en-US" altLang="zh-TW" dirty="0">
              <a:solidFill>
                <a:srgbClr val="000000"/>
              </a:solidFill>
            </a:endParaRPr>
          </a:p>
        </p:txBody>
      </p:sp>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5" name="Rectangle 2"/>
          <p:cNvSpPr>
            <a:spLocks noChangeArrowheads="1"/>
          </p:cNvSpPr>
          <p:nvPr/>
        </p:nvSpPr>
        <p:spPr bwMode="auto">
          <a:xfrm>
            <a:off x="179388" y="510972"/>
            <a:ext cx="8758237" cy="140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tabLst>
                <a:tab pos="901700" algn="l"/>
              </a:tabLst>
              <a:defRPr kumimoji="1" sz="3200" b="1">
                <a:solidFill>
                  <a:srgbClr val="660033"/>
                </a:solidFill>
                <a:latin typeface="標楷體" pitchFamily="65" charset="-120"/>
                <a:ea typeface="新細明體" pitchFamily="18" charset="-120"/>
              </a:defRPr>
            </a:lvl1pPr>
            <a:lvl2pPr marL="742950" indent="-285750" eaLnBrk="0" hangingPunct="0">
              <a:tabLst>
                <a:tab pos="901700" algn="l"/>
              </a:tabLst>
              <a:defRPr kumimoji="1" sz="3200" b="1">
                <a:solidFill>
                  <a:srgbClr val="660033"/>
                </a:solidFill>
                <a:latin typeface="標楷體" pitchFamily="65" charset="-120"/>
                <a:ea typeface="新細明體" pitchFamily="18" charset="-120"/>
              </a:defRPr>
            </a:lvl2pPr>
            <a:lvl3pPr marL="1143000" indent="-228600" eaLnBrk="0" hangingPunct="0">
              <a:tabLst>
                <a:tab pos="901700" algn="l"/>
              </a:tabLst>
              <a:defRPr kumimoji="1" sz="3200" b="1">
                <a:solidFill>
                  <a:srgbClr val="660033"/>
                </a:solidFill>
                <a:latin typeface="標楷體" pitchFamily="65" charset="-120"/>
                <a:ea typeface="新細明體" pitchFamily="18" charset="-120"/>
              </a:defRPr>
            </a:lvl3pPr>
            <a:lvl4pPr marL="1600200" indent="-228600" eaLnBrk="0" hangingPunct="0">
              <a:tabLst>
                <a:tab pos="901700" algn="l"/>
              </a:tabLst>
              <a:defRPr kumimoji="1" sz="3200" b="1">
                <a:solidFill>
                  <a:srgbClr val="660033"/>
                </a:solidFill>
                <a:latin typeface="標楷體" pitchFamily="65" charset="-120"/>
                <a:ea typeface="新細明體" pitchFamily="18" charset="-120"/>
              </a:defRPr>
            </a:lvl4pPr>
            <a:lvl5pPr marL="2057400" indent="-228600" eaLnBrk="0" hangingPunct="0">
              <a:tabLst>
                <a:tab pos="901700" algn="l"/>
              </a:tabLst>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b="1">
                <a:solidFill>
                  <a:srgbClr val="660033"/>
                </a:solidFill>
                <a:latin typeface="標楷體" pitchFamily="65" charset="-120"/>
                <a:ea typeface="新細明體" pitchFamily="18" charset="-120"/>
              </a:defRPr>
            </a:lvl9pPr>
          </a:lstStyle>
          <a:p>
            <a:pPr marL="182563" marR="0" lvl="0" indent="0" algn="l" defTabSz="914400" rtl="0" eaLnBrk="1" fontAlgn="base" latinLnBrk="0" hangingPunct="1">
              <a:lnSpc>
                <a:spcPct val="100000"/>
              </a:lnSpc>
              <a:spcBef>
                <a:spcPts val="0"/>
              </a:spcBef>
              <a:spcAft>
                <a:spcPts val="0"/>
              </a:spcAft>
              <a:buClrTx/>
              <a:buSzTx/>
              <a:buFontTx/>
              <a:buNone/>
              <a:tabLst>
                <a:tab pos="901700" algn="l"/>
              </a:tabLst>
              <a:defRPr/>
            </a:pP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4.</a:t>
            </a:r>
            <a:r>
              <a:rPr kumimoji="1" lang="zh-TW" altLang="en-US"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銀行融資信用風險加碼</a:t>
            </a: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(α</a:t>
            </a:r>
            <a:r>
              <a:rPr kumimoji="1" lang="zh-TW" altLang="en-US"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風險</a:t>
            </a:r>
            <a:r>
              <a:rPr kumimoji="1" lang="en-US" altLang="zh-TW" sz="2000" b="1" i="0" u="none" strike="noStrike" kern="1200" cap="none" spc="0" normalizeH="0" baseline="0" noProof="0" dirty="0">
                <a:ln>
                  <a:noFill/>
                </a:ln>
                <a:solidFill>
                  <a:srgbClr val="002060"/>
                </a:solidFill>
                <a:effectLst/>
                <a:uLnTx/>
                <a:uFillTx/>
                <a:latin typeface="Times New Roman" pitchFamily="18" charset="0"/>
                <a:ea typeface="標楷體" pitchFamily="65" charset="-120"/>
                <a:cs typeface="Times New Roman" pitchFamily="18" charset="0"/>
              </a:rPr>
              <a:t>)</a:t>
            </a:r>
          </a:p>
          <a:p>
            <a:pPr marL="536575" marR="0" lvl="0" indent="-355600" algn="just" defTabSz="914400" rtl="0" eaLnBrk="1" fontAlgn="base" latinLnBrk="0" hangingPunct="0">
              <a:lnSpc>
                <a:spcPct val="100000"/>
              </a:lnSpc>
              <a:spcBef>
                <a:spcPts val="0"/>
              </a:spcBef>
              <a:spcAft>
                <a:spcPts val="0"/>
              </a:spcAft>
              <a:buClrTx/>
              <a:buSzTx/>
              <a:buFont typeface="Wingdings" panose="05000000000000000000" pitchFamily="2" charset="2"/>
              <a:buAutoNum type="arabicParenBoth" startAt="2"/>
              <a:tabLst/>
              <a:defRPr/>
            </a:pPr>
            <a:r>
              <a:rPr kumimoji="1" lang="zh-TW" altLang="en-US" sz="20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國外資料</a:t>
            </a:r>
            <a:endPar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B.</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離岸風力：蒐集</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8</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筆資料，並剔除上下極端值共</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2</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筆樣本後，計算平均外借資金報酬率為</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5.08%</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，減去近</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3</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年平均歐元區</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年期公債殖利率</a:t>
            </a:r>
            <a:r>
              <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2.33%</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後，推估銀行融資信用風險加碼約</a:t>
            </a:r>
            <a:r>
              <a:rPr kumimoji="1"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2.75 %</a:t>
            </a:r>
            <a:r>
              <a:rPr kumimoji="1"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endParaRPr kumimoji="1"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1"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endParaRPr>
          </a:p>
          <a:p>
            <a:pPr marL="536575" marR="0" lvl="0" indent="-273050" algn="just" defTabSz="914400" rtl="0" eaLnBrk="1" fontAlgn="base" latinLnBrk="0" hangingPunct="0">
              <a:lnSpc>
                <a:spcPct val="100000"/>
              </a:lnSpc>
              <a:spcBef>
                <a:spcPts val="0"/>
              </a:spcBef>
              <a:spcAft>
                <a:spcPts val="0"/>
              </a:spcAft>
              <a:buClrTx/>
              <a:buSzTx/>
              <a:buFontTx/>
              <a:buNone/>
              <a:tabLst/>
              <a:defRPr/>
            </a:pPr>
            <a:endPar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zh-TW" altLang="en-US"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525463" marR="0" lvl="0" indent="-342900" algn="l" defTabSz="914400" rtl="0" eaLnBrk="1" fontAlgn="base" latinLnBrk="0" hangingPunct="1">
              <a:lnSpc>
                <a:spcPct val="100000"/>
              </a:lnSpc>
              <a:spcBef>
                <a:spcPts val="0"/>
              </a:spcBef>
              <a:spcAft>
                <a:spcPts val="0"/>
              </a:spcAft>
              <a:buClrTx/>
              <a:buSzTx/>
              <a:buFont typeface="+mj-lt"/>
              <a:buAutoNum type="alphaUcPeriod"/>
              <a:tabLst/>
              <a:defRPr/>
            </a:pPr>
            <a:endParaRPr kumimoji="0" lang="en-US" altLang="zh-TW" sz="16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endParaRPr>
          </a:p>
          <a:p>
            <a:pPr marL="182563" marR="0" lvl="0" indent="0" algn="l" defTabSz="914400" rtl="0" eaLnBrk="1" fontAlgn="base" latinLnBrk="0" hangingPunct="1">
              <a:lnSpc>
                <a:spcPct val="100000"/>
              </a:lnSpc>
              <a:spcBef>
                <a:spcPts val="0"/>
              </a:spcBef>
              <a:spcAft>
                <a:spcPts val="0"/>
              </a:spcAft>
              <a:buClrTx/>
              <a:buSzTx/>
              <a:buFontTx/>
              <a:buNone/>
              <a:tabLst>
                <a:tab pos="901700" algn="l"/>
              </a:tabLst>
              <a:defRPr/>
            </a:pPr>
            <a:endParaRPr kumimoji="1" lang="en-US" altLang="zh-TW" sz="18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p:txBody>
      </p:sp>
      <p:sp>
        <p:nvSpPr>
          <p:cNvPr id="6" name="流程圖: 程序 5"/>
          <p:cNvSpPr/>
          <p:nvPr/>
        </p:nvSpPr>
        <p:spPr>
          <a:xfrm>
            <a:off x="755576" y="6093296"/>
            <a:ext cx="7992888" cy="516508"/>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990600" marR="0" lvl="0" indent="-990600" algn="l"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年度離岸風力的信用風險加碼可以</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2.75%</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作為最大值。</a:t>
            </a:r>
          </a:p>
        </p:txBody>
      </p:sp>
      <p:sp>
        <p:nvSpPr>
          <p:cNvPr id="7" name="向右箭號 6"/>
          <p:cNvSpPr/>
          <p:nvPr/>
        </p:nvSpPr>
        <p:spPr>
          <a:xfrm>
            <a:off x="467544" y="6152852"/>
            <a:ext cx="216024" cy="372492"/>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graphicFrame>
        <p:nvGraphicFramePr>
          <p:cNvPr id="8" name="表格 7"/>
          <p:cNvGraphicFramePr>
            <a:graphicFrameLocks noGrp="1"/>
          </p:cNvGraphicFramePr>
          <p:nvPr>
            <p:extLst/>
          </p:nvPr>
        </p:nvGraphicFramePr>
        <p:xfrm>
          <a:off x="323528" y="2132856"/>
          <a:ext cx="8496386" cy="3683415"/>
        </p:xfrm>
        <a:graphic>
          <a:graphicData uri="http://schemas.openxmlformats.org/drawingml/2006/table">
            <a:tbl>
              <a:tblPr/>
              <a:tblGrid>
                <a:gridCol w="864096">
                  <a:extLst>
                    <a:ext uri="{9D8B030D-6E8A-4147-A177-3AD203B41FA5}">
                      <a16:colId xmlns:a16="http://schemas.microsoft.com/office/drawing/2014/main" xmlns="" val="20000"/>
                    </a:ext>
                  </a:extLst>
                </a:gridCol>
                <a:gridCol w="869236">
                  <a:extLst>
                    <a:ext uri="{9D8B030D-6E8A-4147-A177-3AD203B41FA5}">
                      <a16:colId xmlns:a16="http://schemas.microsoft.com/office/drawing/2014/main" xmlns="" val="20001"/>
                    </a:ext>
                  </a:extLst>
                </a:gridCol>
                <a:gridCol w="1579036">
                  <a:extLst>
                    <a:ext uri="{9D8B030D-6E8A-4147-A177-3AD203B41FA5}">
                      <a16:colId xmlns:a16="http://schemas.microsoft.com/office/drawing/2014/main" xmlns="" val="20002"/>
                    </a:ext>
                  </a:extLst>
                </a:gridCol>
                <a:gridCol w="5184018">
                  <a:extLst>
                    <a:ext uri="{9D8B030D-6E8A-4147-A177-3AD203B41FA5}">
                      <a16:colId xmlns:a16="http://schemas.microsoft.com/office/drawing/2014/main" xmlns="" val="20003"/>
                    </a:ext>
                  </a:extLst>
                </a:gridCol>
              </a:tblGrid>
              <a:tr h="131182">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國家</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區域</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能源別</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外借資金報酬率</a:t>
                      </a:r>
                      <a:r>
                        <a:rPr lang="en-US" altLang="zh-TW"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資料來源</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歐洲</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Gemini(2014), Largest European Offshore Wind Financing To Date - Project Gemini Reaches Financial Close.</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57037">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endPar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Navigant Consulting(2014), Offshore Wind Market and Economic Analysis.</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紐約</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New York State Energy Research and Development Authority(2015), “New York Offshore Wind Cost Reduction Study”</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歐洲</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4.5</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(4</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Green Giraffe(2015), Financing offshore wind – the debt market.</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歐洲</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(4.5</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NREL(2015), 2014-2015 Offshore Wind Technologies Market Report.</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比利時</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6.5</a:t>
                      </a: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DIA-CORE(2016), The impact of risks in renewable energy investments and the role of smart policies.</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257037">
                <a:tc>
                  <a:txBody>
                    <a:bodyPr/>
                    <a:lstStyle/>
                    <a:p>
                      <a:pPr marL="0" algn="ctr" defTabSz="914400" rtl="0" eaLnBrk="1" fontAlgn="ctr" latinLnBrk="0" hangingPunct="1">
                        <a:lnSpc>
                          <a:spcPct val="100000"/>
                        </a:lnSpc>
                      </a:pPr>
                      <a:r>
                        <a:rPr lang="zh-TW" altLang="en-US" sz="1400" b="1" i="0" u="none" strike="noStrike" kern="1200">
                          <a:solidFill>
                            <a:srgbClr val="000000"/>
                          </a:solidFill>
                          <a:effectLst/>
                          <a:latin typeface="Times New Roman" panose="02020603050405020304" pitchFamily="18" charset="0"/>
                          <a:ea typeface="+mn-ea"/>
                          <a:cs typeface="Times New Roman" panose="02020603050405020304" pitchFamily="18" charset="0"/>
                        </a:rPr>
                        <a:t>荷蘭</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(4.5</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5.5)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7"/>
                  </a:ext>
                </a:extLst>
              </a:tr>
              <a:tr h="257037">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歐洲</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zh-TW" altLang="en-US"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3</a:t>
                      </a:r>
                    </a:p>
                    <a:p>
                      <a:pPr marL="0" algn="ctr" defTabSz="914400" rtl="0" eaLnBrk="1" fontAlgn="ctr" latinLnBrk="0" hangingPunct="1">
                        <a:lnSpc>
                          <a:spcPct val="100000"/>
                        </a:lnSpc>
                      </a:pP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(&lt;</a:t>
                      </a:r>
                      <a:r>
                        <a:rPr lang="zh-TW" altLang="en-US" sz="1400" b="1" i="0" u="none" strike="noStrike" kern="1200" baseline="0" dirty="0">
                          <a:solidFill>
                            <a:srgbClr val="000000"/>
                          </a:solidFill>
                          <a:effectLst/>
                          <a:latin typeface="Times New Roman" panose="02020603050405020304" pitchFamily="18" charset="0"/>
                          <a:ea typeface="+mn-ea"/>
                          <a:cs typeface="Times New Roman" panose="02020603050405020304" pitchFamily="18" charset="0"/>
                        </a:rPr>
                        <a:t> </a:t>
                      </a:r>
                      <a:r>
                        <a:rPr lang="en-US" altLang="zh-TW" sz="14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3)</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l" defTabSz="914400" rtl="0" eaLnBrk="1" fontAlgn="ctr" latinLnBrk="0" hangingPunct="1">
                        <a:lnSpc>
                          <a:spcPct val="100000"/>
                        </a:lnSpc>
                      </a:pPr>
                      <a:r>
                        <a:rPr lang="en-US" sz="14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Green Giraffe(2017), Project finance for German offshore wind</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27761409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244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44</a:t>
            </a:fld>
            <a:endParaRPr lang="en-US" altLang="zh-TW" dirty="0">
              <a:solidFill>
                <a:srgbClr val="000000"/>
              </a:solidFill>
            </a:endParaRPr>
          </a:p>
        </p:txBody>
      </p:sp>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5" name="內容版面配置區 2"/>
          <p:cNvSpPr txBox="1">
            <a:spLocks/>
          </p:cNvSpPr>
          <p:nvPr/>
        </p:nvSpPr>
        <p:spPr>
          <a:xfrm>
            <a:off x="251520" y="573554"/>
            <a:ext cx="8510689" cy="1224136"/>
          </a:xfrm>
          <a:prstGeom prst="rect">
            <a:avLst/>
          </a:prstGeom>
        </p:spPr>
        <p:txBody>
          <a:bodyPr>
            <a:noAutofit/>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a:lstStyle>
          <a:p>
            <a:pPr marL="182563" indent="0" eaLnBrk="1" hangingPunct="1">
              <a:spcBef>
                <a:spcPts val="0"/>
              </a:spcBef>
              <a:buClrTx/>
              <a:buSzTx/>
              <a:buFont typeface="Wingdings" pitchFamily="2" charset="2"/>
              <a:buNone/>
              <a:defRPr/>
            </a:pPr>
            <a:r>
              <a:rPr kumimoji="0" lang="en-US" altLang="zh-TW" sz="2000" b="1" kern="1200" dirty="0">
                <a:solidFill>
                  <a:srgbClr val="002060"/>
                </a:solidFill>
                <a:latin typeface="Times New Roman" pitchFamily="18" charset="0"/>
                <a:ea typeface="標楷體" pitchFamily="65" charset="-120"/>
                <a:cs typeface="Times New Roman" pitchFamily="18" charset="0"/>
              </a:rPr>
              <a:t>5.</a:t>
            </a:r>
            <a:r>
              <a:rPr kumimoji="0" lang="zh-TW" altLang="en-US" sz="2000" b="1" kern="1200" dirty="0">
                <a:solidFill>
                  <a:srgbClr val="002060"/>
                </a:solidFill>
                <a:latin typeface="Times New Roman" pitchFamily="18" charset="0"/>
                <a:ea typeface="標楷體" pitchFamily="65" charset="-120"/>
                <a:cs typeface="Times New Roman" pitchFamily="18" charset="0"/>
              </a:rPr>
              <a:t>業者風險溢酬</a:t>
            </a:r>
            <a:r>
              <a:rPr kumimoji="0" lang="en-US" altLang="zh-TW" sz="2000" b="1" kern="1200" dirty="0">
                <a:solidFill>
                  <a:srgbClr val="002060"/>
                </a:solidFill>
                <a:latin typeface="Times New Roman" pitchFamily="18" charset="0"/>
                <a:ea typeface="標楷體" pitchFamily="65" charset="-120"/>
                <a:cs typeface="Times New Roman" pitchFamily="18" charset="0"/>
              </a:rPr>
              <a:t>(</a:t>
            </a:r>
            <a:r>
              <a:rPr kumimoji="0" lang="el-GR" altLang="zh-TW" sz="2000" b="1" kern="1200" dirty="0">
                <a:solidFill>
                  <a:srgbClr val="002060"/>
                </a:solidFill>
                <a:latin typeface="Times New Roman" pitchFamily="18" charset="0"/>
                <a:ea typeface="標楷體" pitchFamily="65" charset="-120"/>
                <a:cs typeface="Times New Roman" pitchFamily="18" charset="0"/>
              </a:rPr>
              <a:t>β</a:t>
            </a:r>
            <a:r>
              <a:rPr kumimoji="0" lang="zh-TW" altLang="en-US" sz="2000" b="1" kern="1200" dirty="0">
                <a:solidFill>
                  <a:srgbClr val="002060"/>
                </a:solidFill>
                <a:latin typeface="Times New Roman" pitchFamily="18" charset="0"/>
                <a:ea typeface="標楷體" pitchFamily="65" charset="-120"/>
                <a:cs typeface="Times New Roman" pitchFamily="18" charset="0"/>
              </a:rPr>
              <a:t>風險</a:t>
            </a:r>
            <a:r>
              <a:rPr kumimoji="0" lang="en-US" altLang="zh-TW" sz="2000" b="1" kern="1200" dirty="0">
                <a:solidFill>
                  <a:srgbClr val="002060"/>
                </a:solidFill>
                <a:latin typeface="Times New Roman" pitchFamily="18" charset="0"/>
                <a:ea typeface="標楷體" pitchFamily="65" charset="-120"/>
                <a:cs typeface="Times New Roman" pitchFamily="18" charset="0"/>
              </a:rPr>
              <a:t>)</a:t>
            </a:r>
          </a:p>
          <a:p>
            <a:pPr marL="442913" indent="-260350" eaLnBrk="1" hangingPunct="1">
              <a:spcBef>
                <a:spcPts val="0"/>
              </a:spcBef>
              <a:buClrTx/>
              <a:buSzTx/>
              <a:buFont typeface="Wingdings" pitchFamily="2" charset="2"/>
              <a:buNone/>
              <a:defRPr/>
            </a:pPr>
            <a:r>
              <a:rPr kumimoji="0" lang="en-US" altLang="zh-TW" sz="1800" b="1" kern="1200" dirty="0">
                <a:latin typeface="Times New Roman" pitchFamily="18" charset="0"/>
                <a:ea typeface="標楷體" pitchFamily="65" charset="-120"/>
                <a:cs typeface="Times New Roman" pitchFamily="18" charset="0"/>
              </a:rPr>
              <a:t>(1)</a:t>
            </a:r>
            <a:r>
              <a:rPr kumimoji="0" lang="zh-TW" altLang="en-US" sz="1800" b="1" kern="0" dirty="0">
                <a:latin typeface="Times New Roman" pitchFamily="18" charset="0"/>
              </a:rPr>
              <a:t>一般再生能源：蒐集國外</a:t>
            </a:r>
            <a:r>
              <a:rPr kumimoji="0" lang="en-US" altLang="zh-TW" sz="1800" b="1" kern="0" dirty="0">
                <a:latin typeface="Times New Roman" pitchFamily="18" charset="0"/>
              </a:rPr>
              <a:t>11</a:t>
            </a:r>
            <a:r>
              <a:rPr kumimoji="0" lang="zh-TW" altLang="en-US" sz="1800" b="1" kern="0" dirty="0">
                <a:latin typeface="Times New Roman" pitchFamily="18" charset="0"/>
              </a:rPr>
              <a:t>筆自有資金報酬率資料，並剔除上下極端值共</a:t>
            </a:r>
            <a:r>
              <a:rPr kumimoji="0" lang="en-US" altLang="zh-TW" sz="1800" b="1" kern="0" dirty="0">
                <a:latin typeface="Times New Roman" pitchFamily="18" charset="0"/>
              </a:rPr>
              <a:t>2</a:t>
            </a:r>
            <a:r>
              <a:rPr kumimoji="0" lang="zh-TW" altLang="en-US" sz="1800" b="1" kern="0" dirty="0">
                <a:latin typeface="Times New Roman" pitchFamily="18" charset="0"/>
              </a:rPr>
              <a:t>筆樣本後，計算平均為</a:t>
            </a:r>
            <a:r>
              <a:rPr kumimoji="0" lang="en-US" altLang="zh-TW" sz="1800" b="1" kern="0" dirty="0">
                <a:latin typeface="Times New Roman" pitchFamily="18" charset="0"/>
              </a:rPr>
              <a:t>9.69%</a:t>
            </a:r>
            <a:r>
              <a:rPr kumimoji="0" lang="zh-TW" altLang="en-US" sz="1800" b="1" kern="0" dirty="0">
                <a:latin typeface="Times New Roman" pitchFamily="18" charset="0"/>
              </a:rPr>
              <a:t>，減去國外平均外借資金報酬率</a:t>
            </a:r>
            <a:r>
              <a:rPr kumimoji="0" lang="en-US" altLang="zh-TW" sz="1800" b="1" kern="0" dirty="0">
                <a:latin typeface="Times New Roman" pitchFamily="18" charset="0"/>
              </a:rPr>
              <a:t>4.97%</a:t>
            </a:r>
            <a:r>
              <a:rPr kumimoji="0" lang="zh-TW" altLang="en-US" sz="1800" b="1" kern="0" dirty="0">
                <a:latin typeface="Times New Roman" pitchFamily="18" charset="0"/>
              </a:rPr>
              <a:t>後，推估業者風險溢酬約</a:t>
            </a:r>
            <a:r>
              <a:rPr kumimoji="0" lang="en-US" altLang="zh-TW" sz="1800" b="1" u="sng" kern="0" dirty="0">
                <a:solidFill>
                  <a:srgbClr val="FF0000"/>
                </a:solidFill>
                <a:latin typeface="Times New Roman" pitchFamily="18" charset="0"/>
              </a:rPr>
              <a:t>4.72%</a:t>
            </a:r>
            <a:r>
              <a:rPr kumimoji="0" lang="zh-TW" altLang="en-US" sz="1800" b="1" kern="0" dirty="0">
                <a:latin typeface="Times New Roman" pitchFamily="18" charset="0"/>
              </a:rPr>
              <a:t>。</a:t>
            </a:r>
            <a:endParaRPr kumimoji="0" lang="en-US" altLang="zh-TW" sz="1800" b="1" kern="0" dirty="0">
              <a:latin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2607625411"/>
              </p:ext>
            </p:extLst>
          </p:nvPr>
        </p:nvGraphicFramePr>
        <p:xfrm>
          <a:off x="539552" y="1884508"/>
          <a:ext cx="8136904" cy="3945630"/>
        </p:xfrm>
        <a:graphic>
          <a:graphicData uri="http://schemas.openxmlformats.org/drawingml/2006/table">
            <a:tbl>
              <a:tblPr/>
              <a:tblGrid>
                <a:gridCol w="792088">
                  <a:extLst>
                    <a:ext uri="{9D8B030D-6E8A-4147-A177-3AD203B41FA5}">
                      <a16:colId xmlns:a16="http://schemas.microsoft.com/office/drawing/2014/main" xmlns="" val="20000"/>
                    </a:ext>
                  </a:extLst>
                </a:gridCol>
                <a:gridCol w="1008112">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gridCol w="4680520">
                  <a:extLst>
                    <a:ext uri="{9D8B030D-6E8A-4147-A177-3AD203B41FA5}">
                      <a16:colId xmlns:a16="http://schemas.microsoft.com/office/drawing/2014/main" xmlns="" val="20003"/>
                    </a:ext>
                  </a:extLst>
                </a:gridCol>
              </a:tblGrid>
              <a:tr h="141529">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國家</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區域</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能源別</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自有資金報酬率</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資料來源</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TUNISIA: </a:t>
                      </a:r>
                      <a:r>
                        <a:rPr lang="en-US" sz="1200" b="1" i="0" u="none" strike="noStrike" kern="1200" dirty="0" err="1">
                          <a:solidFill>
                            <a:schemeClr val="tx1"/>
                          </a:solidFill>
                          <a:effectLst/>
                          <a:latin typeface="Times New Roman" panose="02020603050405020304" pitchFamily="18" charset="0"/>
                          <a:ea typeface="+mn-ea"/>
                          <a:cs typeface="Times New Roman" panose="02020603050405020304" pitchFamily="18" charset="0"/>
                        </a:rPr>
                        <a:t>Derisking</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 Renewable Energy Investment - UNDP(2015)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Reid, Gerard; Wynn, Gerard. 2015. "The Future of Solar Power in the United Kingdom." Energies 8, no. 8: 7818-7832.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78593">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歐盟平均</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陸域風力</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13.2</a:t>
                      </a:r>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(12.4-14)</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DIA-CORE(2016), The impact of risks in renewable energy investments and the role of smart policies.</a:t>
                      </a:r>
                    </a:p>
                  </a:txBody>
                  <a:tcPr marL="6951" marR="6951" marT="695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太陽光電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8.3</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(7.8-8.8)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4"/>
                  </a:ext>
                </a:extLst>
              </a:tr>
              <a:tr h="274128">
                <a:tc>
                  <a:txBody>
                    <a:bodyPr/>
                    <a:lstStyle/>
                    <a:p>
                      <a:pPr marL="0" algn="ctr" defTabSz="914400" rtl="0" eaLnBrk="1" fontAlgn="ctr" latinLnBrk="0" hangingPunct="1"/>
                      <a:r>
                        <a:rPr lang="zh-TW" altLang="en-US"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奧地利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9</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(8-10)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7">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Energy &amp; Environment (2016)Risk and cost of capital for onshore wind energy investments in EU countries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37064">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比利時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6"/>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丹麥</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10.6</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7"/>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法國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(10.5–11.5)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8"/>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德國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7.5</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9"/>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瑞典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10"/>
                  </a:ext>
                </a:extLst>
              </a:tr>
              <a:tr h="274128">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rgbClr val="000000"/>
                          </a:solidFill>
                          <a:effectLst/>
                          <a:latin typeface="Times New Roman" panose="02020603050405020304" pitchFamily="18" charset="0"/>
                          <a:ea typeface="+mn-ea"/>
                          <a:cs typeface="Times New Roman" panose="02020603050405020304" pitchFamily="18" charset="0"/>
                        </a:rPr>
                        <a:t>陸域風力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11</a:t>
                      </a:r>
                      <a:b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rgbClr val="000000"/>
                          </a:solidFill>
                          <a:effectLst/>
                          <a:latin typeface="Times New Roman" panose="02020603050405020304" pitchFamily="18" charset="0"/>
                          <a:ea typeface="+mn-ea"/>
                          <a:cs typeface="Times New Roman" panose="02020603050405020304" pitchFamily="18" charset="0"/>
                        </a:rPr>
                        <a:t>(7–15)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11"/>
                  </a:ext>
                </a:extLst>
              </a:tr>
            </a:tbl>
          </a:graphicData>
        </a:graphic>
      </p:graphicFrame>
      <p:sp>
        <p:nvSpPr>
          <p:cNvPr id="7" name="流程圖: 程序 6"/>
          <p:cNvSpPr/>
          <p:nvPr/>
        </p:nvSpPr>
        <p:spPr>
          <a:xfrm>
            <a:off x="755576" y="6118170"/>
            <a:ext cx="7920880" cy="623198"/>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考量業者風險溢酬屬於相對主觀之參數，建議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a:t>
            </a:r>
            <a:r>
              <a:rPr kumimoji="0" lang="el-GR"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β</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風險採國外數值，一般再生能源為</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4.72%</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
        <p:nvSpPr>
          <p:cNvPr id="8" name="向右箭號 7"/>
          <p:cNvSpPr/>
          <p:nvPr/>
        </p:nvSpPr>
        <p:spPr>
          <a:xfrm>
            <a:off x="467544" y="6190178"/>
            <a:ext cx="216024" cy="41873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spTree>
    <p:extLst>
      <p:ext uri="{BB962C8B-B14F-4D97-AF65-F5344CB8AC3E}">
        <p14:creationId xmlns:p14="http://schemas.microsoft.com/office/powerpoint/2010/main" val="27761409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79388" y="836613"/>
            <a:ext cx="8805862" cy="244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dirty="0">
              <a:solidFill>
                <a:srgbClr val="000099"/>
              </a:solidFill>
              <a:latin typeface="Times New Roman" panose="02020603050405020304" pitchFamily="18" charset="0"/>
              <a:ea typeface="標楷體" pitchFamily="65" charset="-120"/>
              <a:cs typeface="Times New Roman" panose="02020603050405020304" pitchFamily="18" charset="0"/>
            </a:endParaRPr>
          </a:p>
        </p:txBody>
      </p:sp>
      <p:sp>
        <p:nvSpPr>
          <p:cNvPr id="12"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45</a:t>
            </a:fld>
            <a:endParaRPr lang="en-US" altLang="zh-TW" dirty="0">
              <a:solidFill>
                <a:srgbClr val="000000"/>
              </a:solidFill>
            </a:endParaRPr>
          </a:p>
        </p:txBody>
      </p:sp>
      <p:sp>
        <p:nvSpPr>
          <p:cNvPr id="11"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5" name="內容版面配置區 2"/>
          <p:cNvSpPr txBox="1">
            <a:spLocks/>
          </p:cNvSpPr>
          <p:nvPr/>
        </p:nvSpPr>
        <p:spPr>
          <a:xfrm>
            <a:off x="251520" y="511840"/>
            <a:ext cx="8510689" cy="1296144"/>
          </a:xfrm>
          <a:prstGeom prst="rect">
            <a:avLst/>
          </a:prstGeom>
        </p:spPr>
        <p:txBody>
          <a:bodyPr>
            <a:noAutofit/>
          </a:bodyPr>
          <a:lstStyle>
            <a:lvl1pPr marL="342900" indent="-342900" algn="l" rtl="0" eaLnBrk="0" fontAlgn="base" hangingPunct="0">
              <a:spcBef>
                <a:spcPct val="20000"/>
              </a:spcBef>
              <a:spcAft>
                <a:spcPct val="0"/>
              </a:spcAft>
              <a:buClr>
                <a:schemeClr val="accent1"/>
              </a:buClr>
              <a:buSzPct val="65000"/>
              <a:buFont typeface="Wingdings" pitchFamily="2" charset="2"/>
              <a:buChar char="n"/>
              <a:defRPr kumimoji="1"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kumimoji="1" sz="2600">
                <a:solidFill>
                  <a:schemeClr val="tx1"/>
                </a:solidFill>
                <a:latin typeface="+mn-lt"/>
                <a:ea typeface="+mn-ea"/>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kumimoji="1" sz="2200">
                <a:solidFill>
                  <a:schemeClr val="tx1"/>
                </a:solidFill>
                <a:latin typeface="+mn-lt"/>
                <a:ea typeface="+mn-ea"/>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kumimoji="1" sz="2000">
                <a:solidFill>
                  <a:schemeClr val="tx1"/>
                </a:solidFill>
                <a:latin typeface="+mn-lt"/>
                <a:ea typeface="+mn-ea"/>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5pPr>
            <a:lvl6pPr marL="21383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6pPr>
            <a:lvl7pPr marL="25955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7pPr>
            <a:lvl8pPr marL="30527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8pPr>
            <a:lvl9pPr marL="3509963" indent="-339725" algn="l" rtl="0" fontAlgn="base">
              <a:spcBef>
                <a:spcPct val="20000"/>
              </a:spcBef>
              <a:spcAft>
                <a:spcPct val="0"/>
              </a:spcAft>
              <a:buClr>
                <a:schemeClr val="accent1"/>
              </a:buClr>
              <a:buSzPct val="75000"/>
              <a:buFont typeface="Wingdings" pitchFamily="2" charset="2"/>
              <a:buChar char="§"/>
              <a:defRPr kumimoji="1" sz="2000">
                <a:solidFill>
                  <a:schemeClr val="tx1"/>
                </a:solidFill>
                <a:latin typeface="+mn-lt"/>
                <a:ea typeface="+mn-ea"/>
              </a:defRPr>
            </a:lvl9pPr>
          </a:lstStyle>
          <a:p>
            <a:pPr marL="182563" indent="0" eaLnBrk="1" hangingPunct="1">
              <a:spcBef>
                <a:spcPts val="0"/>
              </a:spcBef>
              <a:buClrTx/>
              <a:buSzTx/>
              <a:buFont typeface="Wingdings" pitchFamily="2" charset="2"/>
              <a:buNone/>
              <a:defRPr/>
            </a:pPr>
            <a:r>
              <a:rPr kumimoji="0" lang="en-US" altLang="zh-TW" sz="2000" b="1" kern="1200" dirty="0">
                <a:solidFill>
                  <a:srgbClr val="002060"/>
                </a:solidFill>
                <a:latin typeface="Times New Roman" pitchFamily="18" charset="0"/>
                <a:ea typeface="標楷體" pitchFamily="65" charset="-120"/>
                <a:cs typeface="Times New Roman" pitchFamily="18" charset="0"/>
              </a:rPr>
              <a:t>5.</a:t>
            </a:r>
            <a:r>
              <a:rPr kumimoji="0" lang="zh-TW" altLang="en-US" sz="2000" b="1" kern="1200" dirty="0">
                <a:solidFill>
                  <a:srgbClr val="002060"/>
                </a:solidFill>
                <a:latin typeface="Times New Roman" pitchFamily="18" charset="0"/>
                <a:ea typeface="標楷體" pitchFamily="65" charset="-120"/>
                <a:cs typeface="Times New Roman" pitchFamily="18" charset="0"/>
              </a:rPr>
              <a:t>業者風險溢酬</a:t>
            </a:r>
            <a:r>
              <a:rPr kumimoji="0" lang="en-US" altLang="zh-TW" sz="2000" b="1" kern="1200" dirty="0">
                <a:solidFill>
                  <a:srgbClr val="002060"/>
                </a:solidFill>
                <a:latin typeface="Times New Roman" pitchFamily="18" charset="0"/>
                <a:ea typeface="標楷體" pitchFamily="65" charset="-120"/>
                <a:cs typeface="Times New Roman" pitchFamily="18" charset="0"/>
              </a:rPr>
              <a:t>(</a:t>
            </a:r>
            <a:r>
              <a:rPr kumimoji="0" lang="el-GR" altLang="zh-TW" sz="2000" b="1" kern="1200" dirty="0">
                <a:solidFill>
                  <a:srgbClr val="002060"/>
                </a:solidFill>
                <a:latin typeface="Times New Roman" pitchFamily="18" charset="0"/>
                <a:ea typeface="標楷體" pitchFamily="65" charset="-120"/>
                <a:cs typeface="Times New Roman" pitchFamily="18" charset="0"/>
              </a:rPr>
              <a:t>β</a:t>
            </a:r>
            <a:r>
              <a:rPr kumimoji="0" lang="zh-TW" altLang="en-US" sz="2000" b="1" kern="1200" dirty="0">
                <a:solidFill>
                  <a:srgbClr val="002060"/>
                </a:solidFill>
                <a:latin typeface="Times New Roman" pitchFamily="18" charset="0"/>
                <a:ea typeface="標楷體" pitchFamily="65" charset="-120"/>
                <a:cs typeface="Times New Roman" pitchFamily="18" charset="0"/>
              </a:rPr>
              <a:t>風險</a:t>
            </a:r>
            <a:r>
              <a:rPr kumimoji="0" lang="en-US" altLang="zh-TW" sz="2000" b="1" kern="1200" dirty="0">
                <a:solidFill>
                  <a:srgbClr val="002060"/>
                </a:solidFill>
                <a:latin typeface="Times New Roman" pitchFamily="18" charset="0"/>
                <a:ea typeface="標楷體" pitchFamily="65" charset="-120"/>
                <a:cs typeface="Times New Roman" pitchFamily="18" charset="0"/>
              </a:rPr>
              <a:t>)</a:t>
            </a:r>
            <a:endParaRPr kumimoji="0" lang="en-US" altLang="zh-TW" sz="1600" b="1" kern="0" dirty="0">
              <a:latin typeface="Times New Roman" pitchFamily="18" charset="0"/>
            </a:endParaRPr>
          </a:p>
          <a:p>
            <a:pPr marL="442913" indent="-260350" algn="just" eaLnBrk="1" hangingPunct="1">
              <a:spcBef>
                <a:spcPts val="0"/>
              </a:spcBef>
              <a:buClrTx/>
              <a:buSzTx/>
              <a:buFont typeface="Wingdings" pitchFamily="2" charset="2"/>
              <a:buNone/>
              <a:defRPr/>
            </a:pPr>
            <a:r>
              <a:rPr kumimoji="0" lang="en-US" altLang="zh-TW" sz="1800" b="1" kern="1200" dirty="0">
                <a:latin typeface="Times New Roman" pitchFamily="18" charset="0"/>
                <a:ea typeface="標楷體" pitchFamily="65" charset="-120"/>
                <a:cs typeface="Times New Roman" pitchFamily="18" charset="0"/>
              </a:rPr>
              <a:t>(2)</a:t>
            </a:r>
            <a:r>
              <a:rPr kumimoji="0" lang="zh-TW" altLang="en-US" sz="1800" b="1" kern="1200" dirty="0">
                <a:latin typeface="Times New Roman" pitchFamily="18" charset="0"/>
                <a:ea typeface="標楷體" pitchFamily="65" charset="-120"/>
                <a:cs typeface="Times New Roman" pitchFamily="18" charset="0"/>
              </a:rPr>
              <a:t>離岸風力：蒐集國外</a:t>
            </a:r>
            <a:r>
              <a:rPr kumimoji="0" lang="en-US" altLang="zh-TW" sz="1800" b="1" kern="1200" dirty="0">
                <a:latin typeface="Times New Roman" pitchFamily="18" charset="0"/>
                <a:ea typeface="標楷體" pitchFamily="65" charset="-120"/>
                <a:cs typeface="Times New Roman" pitchFamily="18" charset="0"/>
              </a:rPr>
              <a:t>10</a:t>
            </a:r>
            <a:r>
              <a:rPr kumimoji="0" lang="zh-TW" altLang="en-US" sz="1800" b="1" kern="1200" dirty="0">
                <a:latin typeface="Times New Roman" pitchFamily="18" charset="0"/>
                <a:ea typeface="標楷體" pitchFamily="65" charset="-120"/>
                <a:cs typeface="Times New Roman" pitchFamily="18" charset="0"/>
              </a:rPr>
              <a:t>筆自有資金報酬率資料，並剔除上下極端值共</a:t>
            </a:r>
            <a:r>
              <a:rPr kumimoji="0" lang="en-US" altLang="zh-TW" sz="1800" b="1" kern="1200" dirty="0">
                <a:latin typeface="Times New Roman" pitchFamily="18" charset="0"/>
                <a:ea typeface="標楷體" pitchFamily="65" charset="-120"/>
                <a:cs typeface="Times New Roman" pitchFamily="18" charset="0"/>
              </a:rPr>
              <a:t>2</a:t>
            </a:r>
            <a:r>
              <a:rPr kumimoji="0" lang="zh-TW" altLang="en-US" sz="1800" b="1" kern="1200" dirty="0">
                <a:latin typeface="Times New Roman" pitchFamily="18" charset="0"/>
                <a:ea typeface="標楷體" pitchFamily="65" charset="-120"/>
                <a:cs typeface="Times New Roman" pitchFamily="18" charset="0"/>
              </a:rPr>
              <a:t>筆樣本後，計算平均為</a:t>
            </a:r>
            <a:r>
              <a:rPr kumimoji="0" lang="en-US" altLang="zh-TW" sz="1800" b="1" kern="1200" dirty="0">
                <a:latin typeface="Times New Roman" pitchFamily="18" charset="0"/>
                <a:ea typeface="標楷體" pitchFamily="65" charset="-120"/>
                <a:cs typeface="Times New Roman" pitchFamily="18" charset="0"/>
              </a:rPr>
              <a:t>12.35%</a:t>
            </a:r>
            <a:r>
              <a:rPr kumimoji="0" lang="zh-TW" altLang="en-US" sz="1800" b="1" kern="1200" dirty="0">
                <a:latin typeface="Times New Roman" pitchFamily="18" charset="0"/>
                <a:ea typeface="標楷體" pitchFamily="65" charset="-120"/>
                <a:cs typeface="Times New Roman" pitchFamily="18" charset="0"/>
              </a:rPr>
              <a:t>，減去國外平均外借資金報酬率</a:t>
            </a:r>
            <a:r>
              <a:rPr kumimoji="0" lang="en-US" altLang="zh-TW" sz="1800" b="1" kern="1200" dirty="0">
                <a:latin typeface="Times New Roman" pitchFamily="18" charset="0"/>
                <a:ea typeface="標楷體" pitchFamily="65" charset="-120"/>
                <a:cs typeface="Times New Roman" pitchFamily="18" charset="0"/>
              </a:rPr>
              <a:t>5.08%</a:t>
            </a:r>
            <a:r>
              <a:rPr kumimoji="0" lang="zh-TW" altLang="en-US" sz="1800" b="1" kern="1200" dirty="0">
                <a:latin typeface="Times New Roman" pitchFamily="18" charset="0"/>
                <a:ea typeface="標楷體" pitchFamily="65" charset="-120"/>
                <a:cs typeface="Times New Roman" pitchFamily="18" charset="0"/>
              </a:rPr>
              <a:t>後，推估業者風險溢酬約</a:t>
            </a:r>
            <a:r>
              <a:rPr kumimoji="0" lang="en-US" altLang="zh-TW" sz="1800" b="1" u="sng" kern="0" dirty="0">
                <a:solidFill>
                  <a:srgbClr val="FF0000"/>
                </a:solidFill>
                <a:latin typeface="Times New Roman" pitchFamily="18" charset="0"/>
              </a:rPr>
              <a:t>7.27%</a:t>
            </a:r>
            <a:r>
              <a:rPr kumimoji="0" lang="zh-TW" altLang="en-US" sz="1800" b="1" kern="1200" dirty="0">
                <a:latin typeface="Times New Roman" pitchFamily="18" charset="0"/>
                <a:ea typeface="標楷體" pitchFamily="65" charset="-120"/>
                <a:cs typeface="Times New Roman" pitchFamily="18" charset="0"/>
              </a:rPr>
              <a:t>。</a:t>
            </a:r>
            <a:endParaRPr kumimoji="0" lang="en-US" altLang="zh-TW" sz="1800" b="1" kern="1200" dirty="0">
              <a:latin typeface="Times New Roman" pitchFamily="18" charset="0"/>
              <a:ea typeface="標楷體" pitchFamily="65" charset="-120"/>
              <a:cs typeface="Times New Roman"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838233799"/>
              </p:ext>
            </p:extLst>
          </p:nvPr>
        </p:nvGraphicFramePr>
        <p:xfrm>
          <a:off x="521968" y="1857805"/>
          <a:ext cx="8136904" cy="4054635"/>
        </p:xfrm>
        <a:graphic>
          <a:graphicData uri="http://schemas.openxmlformats.org/drawingml/2006/table">
            <a:tbl>
              <a:tblPr/>
              <a:tblGrid>
                <a:gridCol w="792088">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1368152">
                  <a:extLst>
                    <a:ext uri="{9D8B030D-6E8A-4147-A177-3AD203B41FA5}">
                      <a16:colId xmlns:a16="http://schemas.microsoft.com/office/drawing/2014/main" xmlns="" val="20002"/>
                    </a:ext>
                  </a:extLst>
                </a:gridCol>
                <a:gridCol w="2160240">
                  <a:extLst>
                    <a:ext uri="{9D8B030D-6E8A-4147-A177-3AD203B41FA5}">
                      <a16:colId xmlns:a16="http://schemas.microsoft.com/office/drawing/2014/main" xmlns="" val="20003"/>
                    </a:ext>
                  </a:extLst>
                </a:gridCol>
                <a:gridCol w="2952328">
                  <a:extLst>
                    <a:ext uri="{9D8B030D-6E8A-4147-A177-3AD203B41FA5}">
                      <a16:colId xmlns:a16="http://schemas.microsoft.com/office/drawing/2014/main" xmlns="" val="20004"/>
                    </a:ext>
                  </a:extLst>
                </a:gridCol>
              </a:tblGrid>
              <a:tr h="171337">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國家</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區域</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a:effectLst/>
                          <a:latin typeface="Times New Roman" panose="02020603050405020304" pitchFamily="18" charset="0"/>
                          <a:ea typeface="+mn-ea"/>
                          <a:cs typeface="Times New Roman" panose="02020603050405020304" pitchFamily="18" charset="0"/>
                        </a:rPr>
                        <a:t>能源別</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自有資金報酬率</a:t>
                      </a: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備註</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細明體"/>
                        </a:rPr>
                        <a:t>資料來源</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226560">
                <a:tc>
                  <a:txBody>
                    <a:bodyPr/>
                    <a:lstStyle/>
                    <a:p>
                      <a:pPr algn="ctr" rtl="0" fontAlgn="ct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a:t>
                      </a: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　</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11.5</a:t>
                      </a:r>
                      <a:r>
                        <a:rPr lang="zh-TW" altLang="en-US" sz="1200" b="1" i="0" u="none" strike="noStrike" baseline="0" dirty="0">
                          <a:effectLst/>
                          <a:latin typeface="Times New Roman" panose="02020603050405020304" pitchFamily="18" charset="0"/>
                          <a:ea typeface="+mn-ea"/>
                          <a:cs typeface="Times New Roman" panose="02020603050405020304" pitchFamily="18" charset="0"/>
                        </a:rPr>
                        <a:t> </a:t>
                      </a:r>
                      <a:endParaRPr lang="en-US" altLang="zh-TW" sz="1200" b="1" i="0" u="none" strike="noStrike" baseline="0" dirty="0">
                        <a:effectLst/>
                        <a:latin typeface="Times New Roman" panose="02020603050405020304" pitchFamily="18" charset="0"/>
                        <a:ea typeface="+mn-ea"/>
                        <a:cs typeface="Times New Roman" panose="02020603050405020304" pitchFamily="18" charset="0"/>
                      </a:endParaRPr>
                    </a:p>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(8-15)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a:effectLst/>
                          <a:latin typeface="Times New Roman" panose="02020603050405020304" pitchFamily="18" charset="0"/>
                          <a:ea typeface="+mn-ea"/>
                          <a:cs typeface="Times New Roman" panose="02020603050405020304" pitchFamily="18" charset="0"/>
                        </a:rPr>
                        <a:t>　</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200" b="1" i="0" u="none" strike="noStrike" dirty="0">
                          <a:effectLst/>
                          <a:latin typeface="Times New Roman" panose="02020603050405020304" pitchFamily="18" charset="0"/>
                          <a:ea typeface="+mn-ea"/>
                          <a:cs typeface="Times New Roman" panose="02020603050405020304" pitchFamily="18" charset="0"/>
                        </a:rPr>
                        <a:t>Navigant Consulting(2014), Offshore Wind Market and Economic Analysis.</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26560">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美國</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13</a:t>
                      </a:r>
                      <a:r>
                        <a:rPr lang="zh-TW" altLang="en-US" sz="1200" b="1" i="0" u="none" strike="noStrike" baseline="0" dirty="0">
                          <a:solidFill>
                            <a:srgbClr val="000000"/>
                          </a:solidFill>
                          <a:effectLst/>
                          <a:latin typeface="Times New Roman" panose="02020603050405020304" pitchFamily="18" charset="0"/>
                          <a:ea typeface="+mn-ea"/>
                          <a:cs typeface="Times New Roman" panose="02020603050405020304" pitchFamily="18" charset="0"/>
                        </a:rPr>
                        <a:t> </a:t>
                      </a:r>
                      <a:endParaRPr lang="en-US" altLang="zh-TW" sz="1200" b="1" i="0" u="none" strike="noStrike" baseline="0" dirty="0">
                        <a:solidFill>
                          <a:srgbClr val="000000"/>
                        </a:solidFill>
                        <a:effectLst/>
                        <a:latin typeface="Times New Roman" panose="02020603050405020304" pitchFamily="18" charset="0"/>
                        <a:ea typeface="+mn-ea"/>
                        <a:cs typeface="Times New Roman" panose="02020603050405020304" pitchFamily="18" charset="0"/>
                      </a:endParaRPr>
                    </a:p>
                    <a:p>
                      <a:pPr algn="ctr" rtl="0" fontAlgn="ctr"/>
                      <a:r>
                        <a:rPr lang="en-US" altLang="zh-TW" sz="1200" b="1" i="0" u="none" strike="noStrike" dirty="0">
                          <a:solidFill>
                            <a:srgbClr val="000000"/>
                          </a:solidFill>
                          <a:effectLst/>
                          <a:latin typeface="Times New Roman" panose="02020603050405020304" pitchFamily="18" charset="0"/>
                          <a:ea typeface="+mn-ea"/>
                          <a:cs typeface="Times New Roman" panose="02020603050405020304" pitchFamily="18" charset="0"/>
                        </a:rPr>
                        <a:t>(11-15)</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a:effectLst/>
                          <a:latin typeface="Times New Roman" panose="02020603050405020304" pitchFamily="18" charset="0"/>
                          <a:ea typeface="+mn-ea"/>
                          <a:cs typeface="Times New Roman" panose="02020603050405020304" pitchFamily="18" charset="0"/>
                        </a:rPr>
                        <a:t>　</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sz="1200" b="1" i="0" u="none" strike="noStrike" dirty="0">
                          <a:effectLst/>
                          <a:latin typeface="Times New Roman" panose="02020603050405020304" pitchFamily="18" charset="0"/>
                          <a:ea typeface="+mn-ea"/>
                          <a:cs typeface="Times New Roman" panose="02020603050405020304" pitchFamily="18" charset="0"/>
                        </a:rPr>
                        <a:t>New York State Energy Research and Development Authority(2015), “New York Offshore Wind Cost Reduction Study”</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71337">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17.5</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(15-20)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私募股權</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Private Equity)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6">
                  <a:txBody>
                    <a:bodyPr/>
                    <a:lstStyle/>
                    <a:p>
                      <a:pPr marL="0" algn="l" defTabSz="914400" rtl="0" eaLnBrk="1" fontAlgn="ctr" latinLnBrk="0" hangingPunct="1"/>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UK Trade &amp; Investment (2015), UK Offshore </a:t>
                      </a:r>
                      <a:r>
                        <a:rPr lang="en-US" sz="1200" b="1" i="0" u="none" strike="noStrike" kern="1200" dirty="0" err="1">
                          <a:solidFill>
                            <a:schemeClr val="tx1"/>
                          </a:solidFill>
                          <a:effectLst/>
                          <a:latin typeface="Times New Roman" panose="02020603050405020304" pitchFamily="18" charset="0"/>
                          <a:ea typeface="+mn-ea"/>
                          <a:cs typeface="Times New Roman" panose="02020603050405020304" pitchFamily="18" charset="0"/>
                        </a:rPr>
                        <a:t>Wind：Opportunities</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 for trade and investment.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71337">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13.5</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專案開發商</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Project developer)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4"/>
                  </a:ext>
                </a:extLst>
              </a:tr>
              <a:tr h="171337">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13</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獨立發電業者</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Independent Power Producer)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5"/>
                  </a:ext>
                </a:extLst>
              </a:tr>
              <a:tr h="171337">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12</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(10-14)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風機製造商</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Turbine manufacturers)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6"/>
                  </a:ext>
                </a:extLst>
              </a:tr>
              <a:tr h="171337">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9</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(8-10)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公用事業</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Utility)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7"/>
                  </a:ext>
                </a:extLst>
              </a:tr>
              <a:tr h="251284">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英國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a:solidFill>
                            <a:schemeClr val="tx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9.5</a:t>
                      </a:r>
                      <a:b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br>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(7-12)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zh-TW" alt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養老保險基金</a:t>
                      </a:r>
                      <a:endPar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endParaRPr>
                    </a:p>
                    <a:p>
                      <a:pPr marL="0" algn="ctr" defTabSz="914400" rtl="0" eaLnBrk="1" fontAlgn="ctr" latinLnBrk="0" hangingPunct="1"/>
                      <a:r>
                        <a:rPr lang="en-US" altLang="zh-TW"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a:t>
                      </a:r>
                      <a:r>
                        <a:rPr lang="en-US" sz="1200" b="1" i="0" u="none" strike="noStrike" kern="1200" dirty="0">
                          <a:solidFill>
                            <a:schemeClr val="tx1"/>
                          </a:solidFill>
                          <a:effectLst/>
                          <a:latin typeface="Times New Roman" panose="02020603050405020304" pitchFamily="18" charset="0"/>
                          <a:ea typeface="+mn-ea"/>
                          <a:cs typeface="Times New Roman" panose="02020603050405020304" pitchFamily="18" charset="0"/>
                        </a:rPr>
                        <a:t>Pension Fund)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08"/>
                  </a:ext>
                </a:extLst>
              </a:tr>
              <a:tr h="91440">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比利時</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zh-TW" altLang="en-US" sz="1200" b="1" i="0" u="none" strike="noStrike">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13.3</a:t>
                      </a:r>
                      <a:r>
                        <a:rPr lang="zh-TW" altLang="en-US" sz="1200" b="1" i="0" u="none" strike="noStrike" baseline="0" dirty="0">
                          <a:effectLst/>
                          <a:latin typeface="Times New Roman" panose="02020603050405020304" pitchFamily="18" charset="0"/>
                          <a:ea typeface="+mn-ea"/>
                          <a:cs typeface="Times New Roman" panose="02020603050405020304" pitchFamily="18" charset="0"/>
                        </a:rPr>
                        <a:t> </a:t>
                      </a:r>
                      <a:endParaRPr lang="en-US" altLang="zh-TW" sz="1200" b="1" i="0" u="none" strike="noStrike" baseline="0" dirty="0">
                        <a:effectLst/>
                        <a:latin typeface="Times New Roman" panose="02020603050405020304" pitchFamily="18" charset="0"/>
                        <a:ea typeface="+mn-ea"/>
                        <a:cs typeface="Times New Roman" panose="02020603050405020304" pitchFamily="18" charset="0"/>
                      </a:endParaRPr>
                    </a:p>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(12.8-13.8)</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zh-TW" altLang="en-US" sz="1200" b="1" i="0" u="none" strike="noStrike">
                          <a:effectLst/>
                          <a:latin typeface="Times New Roman" panose="02020603050405020304" pitchFamily="18" charset="0"/>
                          <a:ea typeface="+mn-ea"/>
                          <a:cs typeface="Times New Roman" panose="02020603050405020304" pitchFamily="18" charset="0"/>
                        </a:rPr>
                        <a:t>　</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fontAlgn="ctr"/>
                      <a:r>
                        <a:rPr lang="en-US" sz="1200" b="1" i="0" u="none" strike="noStrike" dirty="0">
                          <a:effectLst/>
                          <a:latin typeface="Times New Roman" panose="02020603050405020304" pitchFamily="18" charset="0"/>
                          <a:ea typeface="+mn-ea"/>
                          <a:cs typeface="Times New Roman" panose="02020603050405020304" pitchFamily="18" charset="0"/>
                        </a:rPr>
                        <a:t>DIA-CORE(2016), The impact of risks in renewable energy investments and the role of smart policies.</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9"/>
                  </a:ext>
                </a:extLst>
              </a:tr>
              <a:tr h="0">
                <a:tc>
                  <a:txBody>
                    <a:bodyPr/>
                    <a:lstStyle/>
                    <a:p>
                      <a:pPr algn="ctr" rtl="0" fontAlgn="ctr"/>
                      <a:r>
                        <a:rPr lang="zh-TW" altLang="en-US" sz="1200" b="1" i="0" u="none" strike="noStrike" dirty="0">
                          <a:solidFill>
                            <a:srgbClr val="000000"/>
                          </a:solidFill>
                          <a:effectLst/>
                          <a:latin typeface="Times New Roman" panose="02020603050405020304" pitchFamily="18" charset="0"/>
                          <a:ea typeface="+mn-ea"/>
                          <a:cs typeface="Times New Roman" panose="02020603050405020304" pitchFamily="18" charset="0"/>
                        </a:rPr>
                        <a:t>荷蘭</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0" fontAlgn="ctr"/>
                      <a:r>
                        <a:rPr lang="zh-TW" altLang="en-US" sz="1200" b="1" i="0" u="none" strike="noStrike">
                          <a:solidFill>
                            <a:srgbClr val="000000"/>
                          </a:solidFill>
                          <a:effectLst/>
                          <a:latin typeface="Times New Roman" panose="02020603050405020304" pitchFamily="18" charset="0"/>
                          <a:ea typeface="+mn-ea"/>
                          <a:cs typeface="Times New Roman" panose="02020603050405020304" pitchFamily="18" charset="0"/>
                        </a:rPr>
                        <a:t>離岸風力</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13</a:t>
                      </a:r>
                      <a:r>
                        <a:rPr lang="zh-TW" altLang="en-US" sz="1200" b="1" i="0" u="none" strike="noStrike" baseline="0" dirty="0">
                          <a:effectLst/>
                          <a:latin typeface="Times New Roman" panose="02020603050405020304" pitchFamily="18" charset="0"/>
                          <a:ea typeface="+mn-ea"/>
                          <a:cs typeface="Times New Roman" panose="02020603050405020304" pitchFamily="18" charset="0"/>
                        </a:rPr>
                        <a:t> </a:t>
                      </a:r>
                      <a:endParaRPr lang="en-US" altLang="zh-TW" sz="1200" b="1" i="0" u="none" strike="noStrike" baseline="0" dirty="0">
                        <a:effectLst/>
                        <a:latin typeface="Times New Roman" panose="02020603050405020304" pitchFamily="18" charset="0"/>
                        <a:ea typeface="+mn-ea"/>
                        <a:cs typeface="Times New Roman" panose="02020603050405020304" pitchFamily="18" charset="0"/>
                      </a:endParaRPr>
                    </a:p>
                    <a:p>
                      <a:pPr algn="ctr" fontAlgn="ctr"/>
                      <a:r>
                        <a:rPr lang="en-US" altLang="zh-TW" sz="1200" b="1" i="0" u="none" strike="noStrike" dirty="0">
                          <a:effectLst/>
                          <a:latin typeface="Times New Roman" panose="02020603050405020304" pitchFamily="18" charset="0"/>
                          <a:ea typeface="+mn-ea"/>
                          <a:cs typeface="Times New Roman" panose="02020603050405020304" pitchFamily="18" charset="0"/>
                        </a:rPr>
                        <a:t>(9-17)</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zh-TW" altLang="en-US" sz="1200" b="1" i="0" u="none" strike="noStrike" dirty="0">
                          <a:effectLst/>
                          <a:latin typeface="Times New Roman" panose="02020603050405020304" pitchFamily="18" charset="0"/>
                          <a:ea typeface="+mn-ea"/>
                          <a:cs typeface="Times New Roman" panose="02020603050405020304" pitchFamily="18" charset="0"/>
                        </a:rPr>
                        <a:t>　</a:t>
                      </a:r>
                    </a:p>
                  </a:txBody>
                  <a:tcPr marL="6255" marR="6255" marT="625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vMerge="1">
                  <a:txBody>
                    <a:bodyPr/>
                    <a:lstStyle/>
                    <a:p>
                      <a:endParaRPr lang="zh-TW" altLang="en-US"/>
                    </a:p>
                  </a:txBody>
                  <a:tcPr/>
                </a:tc>
                <a:extLst>
                  <a:ext uri="{0D108BD9-81ED-4DB2-BD59-A6C34878D82A}">
                    <a16:rowId xmlns:a16="http://schemas.microsoft.com/office/drawing/2014/main" xmlns="" val="10010"/>
                  </a:ext>
                </a:extLst>
              </a:tr>
            </a:tbl>
          </a:graphicData>
        </a:graphic>
      </p:graphicFrame>
      <p:sp>
        <p:nvSpPr>
          <p:cNvPr id="7" name="流程圖: 程序 6"/>
          <p:cNvSpPr/>
          <p:nvPr/>
        </p:nvSpPr>
        <p:spPr>
          <a:xfrm>
            <a:off x="755576" y="6118170"/>
            <a:ext cx="7920880" cy="623198"/>
          </a:xfrm>
          <a:prstGeom prst="flowChart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考量業者風險溢酬屬於相對主觀之參數，建議</a:t>
            </a:r>
            <a:r>
              <a:rPr kumimoji="0" lang="en-US"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107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年度</a:t>
            </a:r>
            <a:r>
              <a:rPr kumimoji="0" lang="el-GR" altLang="zh-TW"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β</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風險採國外數值，離岸風力為</a:t>
            </a:r>
            <a:r>
              <a:rPr kumimoji="0" lang="en-US" altLang="zh-TW" sz="1800" b="1" i="0" u="sng" strike="noStrike" kern="1200" cap="none" spc="0" normalizeH="0" baseline="0" noProof="0" dirty="0">
                <a:ln>
                  <a:noFill/>
                </a:ln>
                <a:solidFill>
                  <a:srgbClr val="FF0000"/>
                </a:solidFill>
                <a:effectLst/>
                <a:uLnTx/>
                <a:uFillTx/>
                <a:latin typeface="Times New Roman" panose="02020603050405020304" pitchFamily="18" charset="0"/>
                <a:ea typeface="標楷體"/>
                <a:cs typeface="Times New Roman" panose="02020603050405020304" pitchFamily="18" charset="0"/>
              </a:rPr>
              <a:t>7.27%</a:t>
            </a:r>
            <a:r>
              <a:rPr kumimoji="0" lang="zh-TW" alt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標楷體"/>
                <a:cs typeface="Times New Roman" panose="02020603050405020304" pitchFamily="18" charset="0"/>
              </a:rPr>
              <a:t>。</a:t>
            </a:r>
          </a:p>
        </p:txBody>
      </p:sp>
      <p:sp>
        <p:nvSpPr>
          <p:cNvPr id="8" name="向右箭號 7"/>
          <p:cNvSpPr/>
          <p:nvPr/>
        </p:nvSpPr>
        <p:spPr>
          <a:xfrm>
            <a:off x="467544" y="6200472"/>
            <a:ext cx="216024" cy="418730"/>
          </a:xfrm>
          <a:prstGeom prst="rightArrow">
            <a:avLst>
              <a:gd name="adj1" fmla="val 72219"/>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srgbClr val="FFFFFF"/>
              </a:solidFill>
              <a:effectLst/>
              <a:uLnTx/>
              <a:uFillTx/>
              <a:latin typeface="Arial"/>
              <a:ea typeface="標楷體"/>
              <a:cs typeface="+mn-cs"/>
            </a:endParaRPr>
          </a:p>
        </p:txBody>
      </p:sp>
    </p:spTree>
    <p:extLst>
      <p:ext uri="{BB962C8B-B14F-4D97-AF65-F5344CB8AC3E}">
        <p14:creationId xmlns:p14="http://schemas.microsoft.com/office/powerpoint/2010/main" val="27761409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179388" y="836613"/>
            <a:ext cx="8805862"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22300" indent="-622300" eaLnBrk="0" hangingPunct="0">
              <a:tabLst>
                <a:tab pos="901700" algn="l"/>
              </a:tabLst>
              <a:defRPr kumimoji="1" sz="3200">
                <a:solidFill>
                  <a:srgbClr val="660033"/>
                </a:solidFill>
                <a:latin typeface="標楷體" pitchFamily="65" charset="-120"/>
                <a:ea typeface="新細明體" pitchFamily="18" charset="-120"/>
              </a:defRPr>
            </a:lvl1pPr>
            <a:lvl2pPr marL="742950" indent="-285750" eaLnBrk="0" hangingPunct="0">
              <a:tabLst>
                <a:tab pos="901700" algn="l"/>
              </a:tabLst>
              <a:defRPr kumimoji="1" sz="3200">
                <a:solidFill>
                  <a:srgbClr val="660033"/>
                </a:solidFill>
                <a:latin typeface="標楷體" pitchFamily="65" charset="-120"/>
                <a:ea typeface="新細明體" pitchFamily="18" charset="-120"/>
              </a:defRPr>
            </a:lvl2pPr>
            <a:lvl3pPr marL="1143000" indent="-228600" eaLnBrk="0" hangingPunct="0">
              <a:tabLst>
                <a:tab pos="901700" algn="l"/>
              </a:tabLst>
              <a:defRPr kumimoji="1" sz="3200">
                <a:solidFill>
                  <a:srgbClr val="660033"/>
                </a:solidFill>
                <a:latin typeface="標楷體" pitchFamily="65" charset="-120"/>
                <a:ea typeface="新細明體" pitchFamily="18" charset="-120"/>
              </a:defRPr>
            </a:lvl3pPr>
            <a:lvl4pPr marL="1600200" indent="-228600" eaLnBrk="0" hangingPunct="0">
              <a:tabLst>
                <a:tab pos="901700" algn="l"/>
              </a:tabLst>
              <a:defRPr kumimoji="1" sz="3200">
                <a:solidFill>
                  <a:srgbClr val="660033"/>
                </a:solidFill>
                <a:latin typeface="標楷體" pitchFamily="65" charset="-120"/>
                <a:ea typeface="新細明體" pitchFamily="18" charset="-120"/>
              </a:defRPr>
            </a:lvl4pPr>
            <a:lvl5pPr marL="2057400" indent="-228600" eaLnBrk="0" hangingPunct="0">
              <a:tabLst>
                <a:tab pos="901700" algn="l"/>
              </a:tabLst>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tabLst>
                <a:tab pos="901700" algn="l"/>
              </a:tabLst>
              <a:defRPr kumimoji="1" sz="3200">
                <a:solidFill>
                  <a:srgbClr val="660033"/>
                </a:solidFill>
                <a:latin typeface="標楷體" pitchFamily="65" charset="-120"/>
                <a:ea typeface="新細明體" pitchFamily="18" charset="-120"/>
              </a:defRPr>
            </a:lvl9pPr>
          </a:lstStyle>
          <a:p>
            <a:pPr eaLnBrk="1" hangingPunct="1">
              <a:lnSpc>
                <a:spcPct val="120000"/>
              </a:lnSpc>
              <a:spcBef>
                <a:spcPct val="20000"/>
              </a:spcBef>
            </a:pPr>
            <a:endParaRPr kumimoji="0" lang="zh-TW" altLang="zh-TW" sz="2800">
              <a:solidFill>
                <a:srgbClr val="000099"/>
              </a:solidFill>
              <a:latin typeface="Times New Roman" pitchFamily="18" charset="0"/>
              <a:ea typeface="標楷體" pitchFamily="65" charset="-120"/>
            </a:endParaRPr>
          </a:p>
        </p:txBody>
      </p:sp>
      <p:sp>
        <p:nvSpPr>
          <p:cNvPr id="40963" name="Rectangle 2"/>
          <p:cNvSpPr>
            <a:spLocks noChangeArrowheads="1"/>
          </p:cNvSpPr>
          <p:nvPr/>
        </p:nvSpPr>
        <p:spPr bwMode="auto">
          <a:xfrm>
            <a:off x="179389" y="548680"/>
            <a:ext cx="8569076" cy="465138"/>
          </a:xfrm>
          <a:prstGeom prst="rect">
            <a:avLst/>
          </a:prstGeom>
          <a:noFill/>
          <a:ln>
            <a:noFill/>
          </a:ln>
          <a:extLst/>
        </p:spPr>
        <p:txBody>
          <a:bodyPr/>
          <a:lstStyle/>
          <a:p>
            <a:pPr marL="182563">
              <a:lnSpc>
                <a:spcPct val="120000"/>
              </a:lnSpc>
              <a:spcBef>
                <a:spcPts val="600"/>
              </a:spcBef>
              <a:defRPr/>
            </a:pPr>
            <a:r>
              <a:rPr kumimoji="0" lang="en-US" altLang="zh-TW" sz="2000" dirty="0">
                <a:solidFill>
                  <a:srgbClr val="002060"/>
                </a:solidFill>
                <a:latin typeface="Times New Roman" pitchFamily="18" charset="0"/>
                <a:ea typeface="標楷體"/>
                <a:cs typeface="Times New Roman" pitchFamily="18" charset="0"/>
              </a:rPr>
              <a:t>6.</a:t>
            </a:r>
            <a:r>
              <a:rPr kumimoji="0" lang="zh-TW" altLang="en-US" sz="2000" dirty="0">
                <a:solidFill>
                  <a:srgbClr val="002060"/>
                </a:solidFill>
                <a:latin typeface="Times New Roman" pitchFamily="18" charset="0"/>
                <a:ea typeface="標楷體"/>
                <a:cs typeface="Times New Roman" pitchFamily="18" charset="0"/>
              </a:rPr>
              <a:t>參數參採彙總</a:t>
            </a: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358775" indent="-176213">
              <a:spcBef>
                <a:spcPts val="600"/>
              </a:spcBef>
              <a:spcAft>
                <a:spcPct val="10000"/>
              </a:spcAft>
              <a:defRPr/>
            </a:pPr>
            <a:endParaRPr kumimoji="0" lang="en-US" altLang="zh-TW" sz="2000" b="0" dirty="0">
              <a:solidFill>
                <a:srgbClr val="000000"/>
              </a:solidFill>
              <a:latin typeface="Times New Roman" panose="02020603050405020304" pitchFamily="18" charset="0"/>
              <a:ea typeface="標楷體"/>
              <a:cs typeface="Times New Roman" panose="02020603050405020304" pitchFamily="18" charset="0"/>
            </a:endParaRPr>
          </a:p>
          <a:p>
            <a:pPr marL="266700" indent="-266700">
              <a:spcBef>
                <a:spcPct val="10000"/>
              </a:spcBef>
              <a:defRPr/>
            </a:pPr>
            <a:endParaRPr kumimoji="0" lang="en-US" altLang="zh-TW" sz="2600" dirty="0">
              <a:solidFill>
                <a:srgbClr val="009900"/>
              </a:solidFill>
              <a:latin typeface="Times New Roman" pitchFamily="18" charset="0"/>
              <a:ea typeface="標楷體"/>
            </a:endParaRPr>
          </a:p>
          <a:p>
            <a:pPr marL="266700" indent="-266700">
              <a:spcBef>
                <a:spcPct val="10000"/>
              </a:spcBef>
              <a:defRPr/>
            </a:pPr>
            <a:endParaRPr kumimoji="0" lang="en-US" altLang="zh-TW" sz="2600" dirty="0">
              <a:solidFill>
                <a:srgbClr val="009900"/>
              </a:solidFill>
              <a:latin typeface="Times New Roman" pitchFamily="18" charset="0"/>
              <a:ea typeface="標楷體"/>
            </a:endParaRPr>
          </a:p>
        </p:txBody>
      </p:sp>
      <p:sp>
        <p:nvSpPr>
          <p:cNvPr id="1398789" name="Rectangle 5"/>
          <p:cNvSpPr>
            <a:spLocks noChangeArrowheads="1"/>
          </p:cNvSpPr>
          <p:nvPr/>
        </p:nvSpPr>
        <p:spPr bwMode="auto">
          <a:xfrm>
            <a:off x="2120900" y="-84772"/>
            <a:ext cx="6864350" cy="930275"/>
          </a:xfrm>
          <a:prstGeom prst="rect">
            <a:avLst/>
          </a:prstGeom>
          <a:noFill/>
          <a:ln>
            <a:noFill/>
          </a:ln>
          <a:effectLst/>
          <a:extLst/>
        </p:spPr>
        <p:txBody>
          <a:bodyPr/>
          <a:lstStyle/>
          <a:p>
            <a:pPr marL="723900" indent="-723900" algn="ctr">
              <a:lnSpc>
                <a:spcPct val="90000"/>
              </a:lnSpc>
              <a:defRPr/>
            </a:pPr>
            <a:endParaRPr lang="en-US" altLang="zh-TW" sz="2800">
              <a:solidFill>
                <a:srgbClr val="006633"/>
              </a:solidFill>
              <a:effectLst>
                <a:outerShdw blurRad="38100" dist="38100" dir="2700000" algn="tl">
                  <a:srgbClr val="C0C0C0"/>
                </a:outerShdw>
              </a:effectLst>
              <a:latin typeface="Times New Roman" pitchFamily="18" charset="0"/>
              <a:ea typeface="標楷體"/>
            </a:endParaRPr>
          </a:p>
        </p:txBody>
      </p:sp>
      <p:sp>
        <p:nvSpPr>
          <p:cNvPr id="11"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46</a:t>
            </a:fld>
            <a:endParaRPr lang="en-US" altLang="zh-TW" dirty="0">
              <a:solidFill>
                <a:srgbClr val="000000"/>
              </a:solidFill>
            </a:endParaRPr>
          </a:p>
        </p:txBody>
      </p:sp>
      <p:sp>
        <p:nvSpPr>
          <p:cNvPr id="10"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val="3169006443"/>
              </p:ext>
            </p:extLst>
          </p:nvPr>
        </p:nvGraphicFramePr>
        <p:xfrm>
          <a:off x="323528" y="1052736"/>
          <a:ext cx="8497639" cy="3916680"/>
        </p:xfrm>
        <a:graphic>
          <a:graphicData uri="http://schemas.openxmlformats.org/drawingml/2006/table">
            <a:tbl>
              <a:tblPr>
                <a:tableStyleId>{5C22544A-7EE6-4342-B048-85BDC9FD1C3A}</a:tableStyleId>
              </a:tblPr>
              <a:tblGrid>
                <a:gridCol w="1584177">
                  <a:extLst>
                    <a:ext uri="{9D8B030D-6E8A-4147-A177-3AD203B41FA5}">
                      <a16:colId xmlns:a16="http://schemas.microsoft.com/office/drawing/2014/main" xmlns="" val="20000"/>
                    </a:ext>
                  </a:extLst>
                </a:gridCol>
                <a:gridCol w="1728191">
                  <a:extLst>
                    <a:ext uri="{9D8B030D-6E8A-4147-A177-3AD203B41FA5}">
                      <a16:colId xmlns:a16="http://schemas.microsoft.com/office/drawing/2014/main" xmlns="" val="20001"/>
                    </a:ext>
                  </a:extLst>
                </a:gridCol>
                <a:gridCol w="1368153">
                  <a:extLst>
                    <a:ext uri="{9D8B030D-6E8A-4147-A177-3AD203B41FA5}">
                      <a16:colId xmlns:a16="http://schemas.microsoft.com/office/drawing/2014/main" xmlns="" val="20002"/>
                    </a:ext>
                  </a:extLst>
                </a:gridCol>
                <a:gridCol w="3817118">
                  <a:extLst>
                    <a:ext uri="{9D8B030D-6E8A-4147-A177-3AD203B41FA5}">
                      <a16:colId xmlns:a16="http://schemas.microsoft.com/office/drawing/2014/main" xmlns="" val="20003"/>
                    </a:ext>
                  </a:extLst>
                </a:gridCol>
              </a:tblGrid>
              <a:tr h="223850">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參數別</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參採數值</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參採說明</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223850">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自有資金比例</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30%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rowSpan="2">
                  <a:txBody>
                    <a:bodyPr/>
                    <a:lstStyle/>
                    <a:p>
                      <a:pPr algn="just" fontAlgn="ctr"/>
                      <a:r>
                        <a:rPr lang="zh-TW" altLang="en-US" sz="1800" u="none" strike="noStrike" dirty="0">
                          <a:solidFill>
                            <a:schemeClr val="tx1"/>
                          </a:solidFill>
                          <a:effectLst/>
                          <a:latin typeface="Times New Roman" panose="02020603050405020304" pitchFamily="18" charset="0"/>
                          <a:cs typeface="Times New Roman" panose="02020603050405020304" pitchFamily="18" charset="0"/>
                        </a:rPr>
                        <a:t>國內外典型專案、再生能源投資計畫</a:t>
                      </a:r>
                      <a:endParaRPr lang="zh-TW" altLang="en-US" sz="18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223850">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外借資金比例</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70%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vMerge="1">
                  <a:txBody>
                    <a:bodyPr/>
                    <a:lstStyle/>
                    <a:p>
                      <a:pPr algn="just" fontAlgn="ctr"/>
                      <a:endParaRPr lang="zh-TW" altLang="en-US" sz="1400" b="0"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440189">
                <a:tc>
                  <a:txBody>
                    <a:bodyPr/>
                    <a:lstStyle/>
                    <a:p>
                      <a:pPr algn="ctr" fontAlgn="ctr"/>
                      <a:r>
                        <a:rPr lang="zh-TW" altLang="en-US" sz="1800" b="1" u="none" strike="noStrike" dirty="0">
                          <a:effectLst/>
                          <a:latin typeface="Times New Roman" panose="02020603050405020304" pitchFamily="18" charset="0"/>
                          <a:cs typeface="Times New Roman" panose="02020603050405020304" pitchFamily="18" charset="0"/>
                        </a:rPr>
                        <a:t>無風險利率</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1.12%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tc>
                  <a:txBody>
                    <a:bodyPr/>
                    <a:lstStyle/>
                    <a:p>
                      <a:pPr algn="just" fontAlgn="ctr"/>
                      <a:r>
                        <a:rPr lang="zh-TW" altLang="en-US" sz="1800" u="none" strike="noStrike" dirty="0">
                          <a:effectLst/>
                          <a:latin typeface="Times New Roman" panose="02020603050405020304" pitchFamily="18" charset="0"/>
                          <a:cs typeface="Times New Roman" panose="02020603050405020304" pitchFamily="18" charset="0"/>
                        </a:rPr>
                        <a:t>十年期政府公債殖利率</a:t>
                      </a:r>
                      <a:r>
                        <a:rPr lang="en-US" altLang="zh-TW" sz="1800" u="none" strike="noStrike" dirty="0">
                          <a:effectLst/>
                          <a:latin typeface="Times New Roman" panose="02020603050405020304" pitchFamily="18" charset="0"/>
                          <a:cs typeface="Times New Roman" panose="02020603050405020304" pitchFamily="18" charset="0"/>
                        </a:rPr>
                        <a:t>104</a:t>
                      </a:r>
                      <a:r>
                        <a:rPr lang="zh-TW" altLang="en-US" sz="1800" u="none" strike="noStrike" dirty="0">
                          <a:effectLst/>
                          <a:latin typeface="Times New Roman" panose="02020603050405020304" pitchFamily="18" charset="0"/>
                          <a:cs typeface="Times New Roman" panose="02020603050405020304" pitchFamily="18" charset="0"/>
                        </a:rPr>
                        <a:t>年至</a:t>
                      </a:r>
                      <a:r>
                        <a:rPr lang="en-US" altLang="zh-TW" sz="1800" u="none" strike="noStrike" dirty="0">
                          <a:effectLst/>
                          <a:latin typeface="Times New Roman" panose="02020603050405020304" pitchFamily="18" charset="0"/>
                          <a:cs typeface="Times New Roman" panose="02020603050405020304" pitchFamily="18" charset="0"/>
                        </a:rPr>
                        <a:t>106</a:t>
                      </a:r>
                      <a:r>
                        <a:rPr lang="zh-TW" altLang="en-US" sz="1800" u="none" strike="noStrike" dirty="0">
                          <a:effectLst/>
                          <a:latin typeface="Times New Roman" panose="02020603050405020304" pitchFamily="18" charset="0"/>
                          <a:cs typeface="Times New Roman" panose="02020603050405020304" pitchFamily="18" charset="0"/>
                        </a:rPr>
                        <a:t>年</a:t>
                      </a:r>
                      <a:r>
                        <a:rPr lang="en-US" altLang="zh-TW" sz="1800" u="none" strike="noStrike" dirty="0">
                          <a:effectLst/>
                          <a:latin typeface="Times New Roman" panose="02020603050405020304" pitchFamily="18" charset="0"/>
                          <a:cs typeface="Times New Roman" panose="02020603050405020304" pitchFamily="18" charset="0"/>
                        </a:rPr>
                        <a:t>(1-6</a:t>
                      </a:r>
                      <a:r>
                        <a:rPr lang="zh-TW" altLang="en-US" sz="1800" u="none" strike="noStrike" dirty="0">
                          <a:effectLst/>
                          <a:latin typeface="Times New Roman" panose="02020603050405020304" pitchFamily="18" charset="0"/>
                          <a:cs typeface="Times New Roman" panose="02020603050405020304" pitchFamily="18" charset="0"/>
                        </a:rPr>
                        <a:t>月</a:t>
                      </a:r>
                      <a:r>
                        <a:rPr lang="en-US" altLang="zh-TW" sz="1800" u="none" strike="noStrike" dirty="0">
                          <a:effectLst/>
                          <a:latin typeface="Times New Roman" panose="02020603050405020304" pitchFamily="18" charset="0"/>
                          <a:cs typeface="Times New Roman" panose="02020603050405020304" pitchFamily="18" charset="0"/>
                        </a:rPr>
                        <a:t>)</a:t>
                      </a:r>
                      <a:r>
                        <a:rPr lang="zh-TW" altLang="en-US" sz="1800" u="none" strike="noStrike" dirty="0">
                          <a:effectLst/>
                          <a:latin typeface="Times New Roman" panose="02020603050405020304" pitchFamily="18" charset="0"/>
                          <a:cs typeface="Times New Roman" panose="02020603050405020304" pitchFamily="18" charset="0"/>
                        </a:rPr>
                        <a:t>三年平均數值</a:t>
                      </a: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223850">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l-GR" altLang="zh-TW" sz="1800" b="1" u="none" strike="noStrike" dirty="0">
                          <a:effectLst/>
                          <a:latin typeface="Times New Roman" panose="02020603050405020304" pitchFamily="18" charset="0"/>
                          <a:cs typeface="Times New Roman" panose="02020603050405020304" pitchFamily="18" charset="0"/>
                        </a:rPr>
                        <a:t>α</a:t>
                      </a:r>
                      <a:r>
                        <a:rPr lang="zh-TW" altLang="en-US" sz="1800" b="1" u="none" strike="noStrike" dirty="0">
                          <a:effectLst/>
                          <a:latin typeface="Times New Roman" panose="02020603050405020304" pitchFamily="18" charset="0"/>
                          <a:cs typeface="Times New Roman" panose="02020603050405020304" pitchFamily="18" charset="0"/>
                        </a:rPr>
                        <a:t>風險</a:t>
                      </a: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zh-TW" altLang="en-US"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一般再生能源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2.64%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以國內資料及國外</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德國、英國、法國、丹麥、比利時、奧地利、瑞典等</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9</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筆</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資料為準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440189">
                <a:tc vMerge="1">
                  <a:txBody>
                    <a:bodyPr/>
                    <a:lstStyle/>
                    <a:p>
                      <a:endParaRPr lang="zh-TW" altLang="en-US"/>
                    </a:p>
                  </a:txBody>
                  <a:tcPr/>
                </a:tc>
                <a:tc>
                  <a:txBody>
                    <a:bodyPr/>
                    <a:lstStyle/>
                    <a:p>
                      <a:pPr marL="0" algn="ctr" defTabSz="914400" rtl="0" eaLnBrk="1" fontAlgn="ctr" latinLnBrk="0" hangingPunct="1"/>
                      <a:r>
                        <a:rPr lang="zh-TW" altLang="en-US"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2.75%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以國內資料及國外</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歐洲、美國、荷蘭等</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6</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筆</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資料為準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223850">
                <a:tc rowSpan="2">
                  <a:txBody>
                    <a:bodyPr/>
                    <a:lstStyle/>
                    <a:p>
                      <a:pPr algn="ctr" fontAlgn="ctr"/>
                      <a:r>
                        <a:rPr lang="el-GR" sz="1800" b="1" u="none" strike="noStrike" dirty="0">
                          <a:effectLst/>
                          <a:latin typeface="Times New Roman" panose="02020603050405020304" pitchFamily="18" charset="0"/>
                          <a:cs typeface="Times New Roman" panose="02020603050405020304" pitchFamily="18" charset="0"/>
                        </a:rPr>
                        <a:t>β</a:t>
                      </a:r>
                      <a:r>
                        <a:rPr lang="zh-TW" altLang="en-US" sz="1800" b="1" u="none" strike="noStrike" dirty="0">
                          <a:effectLst/>
                          <a:latin typeface="Times New Roman" panose="02020603050405020304" pitchFamily="18" charset="0"/>
                          <a:cs typeface="Times New Roman" panose="02020603050405020304" pitchFamily="18" charset="0"/>
                        </a:rPr>
                        <a:t>風險</a:t>
                      </a:r>
                      <a:br>
                        <a:rPr lang="zh-TW" altLang="en-US" sz="1800" b="1" u="none" strike="noStrike" dirty="0">
                          <a:effectLst/>
                          <a:latin typeface="Times New Roman" panose="02020603050405020304" pitchFamily="18" charset="0"/>
                          <a:cs typeface="Times New Roman" panose="02020603050405020304" pitchFamily="18" charset="0"/>
                        </a:rPr>
                      </a:br>
                      <a:endParaRPr lang="zh-TW" altLang="en-US" sz="18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zh-TW" altLang="en-US"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一般再生能源</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4.72%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以德國、英國、法國、丹麥、比利時、奧地利、瑞典等</a:t>
                      </a:r>
                      <a:r>
                        <a:rPr lang="en-US" altLang="zh-TW" sz="1800" b="0" i="0" u="none" strike="noStrike" dirty="0">
                          <a:solidFill>
                            <a:srgbClr val="000000"/>
                          </a:solidFill>
                          <a:effectLst/>
                          <a:latin typeface="Times New Roman" panose="02020603050405020304" pitchFamily="18" charset="0"/>
                          <a:cs typeface="Times New Roman" panose="02020603050405020304" pitchFamily="18" charset="0"/>
                        </a:rPr>
                        <a:t>9</a:t>
                      </a:r>
                      <a:r>
                        <a:rPr lang="zh-TW" altLang="en-US" sz="1800" b="0" i="0" u="none" strike="noStrike" dirty="0">
                          <a:solidFill>
                            <a:srgbClr val="000000"/>
                          </a:solidFill>
                          <a:effectLst/>
                          <a:latin typeface="Times New Roman" panose="02020603050405020304" pitchFamily="18" charset="0"/>
                          <a:cs typeface="Times New Roman" panose="02020603050405020304" pitchFamily="18" charset="0"/>
                        </a:rPr>
                        <a:t>筆資料</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r h="440189">
                <a:tc vMerge="1">
                  <a:txBody>
                    <a:bodyPr/>
                    <a:lstStyle/>
                    <a:p>
                      <a:endParaRPr lang="zh-TW" altLang="en-US"/>
                    </a:p>
                  </a:txBody>
                  <a:tcPr/>
                </a:tc>
                <a:tc>
                  <a:txBody>
                    <a:bodyPr/>
                    <a:lstStyle/>
                    <a:p>
                      <a:pPr marL="0" algn="ctr" defTabSz="914400" rtl="0" eaLnBrk="1" fontAlgn="ctr" latinLnBrk="0" hangingPunct="1"/>
                      <a:r>
                        <a:rPr lang="zh-TW" altLang="en-US" sz="1800" b="0" u="none" strike="noStrike" kern="1200">
                          <a:solidFill>
                            <a:schemeClr val="dk1"/>
                          </a:solidFill>
                          <a:effectLst/>
                          <a:latin typeface="Times New Roman" panose="02020603050405020304" pitchFamily="18" charset="0"/>
                          <a:ea typeface="+mn-ea"/>
                          <a:cs typeface="Times New Roman" panose="02020603050405020304" pitchFamily="18" charset="0"/>
                        </a:rPr>
                        <a:t>離岸風力</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7.27%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zh-TW" altLang="en-US" sz="1800" u="none" strike="noStrike" dirty="0">
                          <a:effectLst/>
                          <a:latin typeface="Times New Roman" panose="02020603050405020304" pitchFamily="18" charset="0"/>
                          <a:cs typeface="Times New Roman" panose="02020603050405020304" pitchFamily="18" charset="0"/>
                        </a:rPr>
                        <a:t>以英國、美國、比利時、荷蘭等</a:t>
                      </a:r>
                      <a:r>
                        <a:rPr lang="en-US" altLang="zh-TW" sz="1800" u="none" strike="noStrike" dirty="0">
                          <a:effectLst/>
                          <a:latin typeface="Times New Roman" panose="02020603050405020304" pitchFamily="18" charset="0"/>
                          <a:cs typeface="Times New Roman" panose="02020603050405020304" pitchFamily="18" charset="0"/>
                        </a:rPr>
                        <a:t>8</a:t>
                      </a:r>
                      <a:r>
                        <a:rPr lang="zh-TW" altLang="en-US" sz="1800" u="none" strike="noStrike" dirty="0">
                          <a:effectLst/>
                          <a:latin typeface="Times New Roman" panose="02020603050405020304" pitchFamily="18" charset="0"/>
                          <a:cs typeface="Times New Roman" panose="02020603050405020304" pitchFamily="18" charset="0"/>
                        </a:rPr>
                        <a:t>筆資料</a:t>
                      </a:r>
                      <a:endParaRPr lang="zh-TW" altLang="en-US" sz="18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158227667"/>
              </p:ext>
            </p:extLst>
          </p:nvPr>
        </p:nvGraphicFramePr>
        <p:xfrm>
          <a:off x="323528" y="5157192"/>
          <a:ext cx="8496944" cy="1379804"/>
        </p:xfrm>
        <a:graphic>
          <a:graphicData uri="http://schemas.openxmlformats.org/drawingml/2006/table">
            <a:tbl>
              <a:tblPr firstRow="1" bandRow="1">
                <a:tableStyleId>{5C22544A-7EE6-4342-B048-85BDC9FD1C3A}</a:tableStyleId>
              </a:tblPr>
              <a:tblGrid>
                <a:gridCol w="1584177">
                  <a:extLst>
                    <a:ext uri="{9D8B030D-6E8A-4147-A177-3AD203B41FA5}">
                      <a16:colId xmlns:a16="http://schemas.microsoft.com/office/drawing/2014/main" xmlns="" val="20000"/>
                    </a:ext>
                  </a:extLst>
                </a:gridCol>
                <a:gridCol w="3096343">
                  <a:extLst>
                    <a:ext uri="{9D8B030D-6E8A-4147-A177-3AD203B41FA5}">
                      <a16:colId xmlns:a16="http://schemas.microsoft.com/office/drawing/2014/main" xmlns="" val="20001"/>
                    </a:ext>
                  </a:extLst>
                </a:gridCol>
                <a:gridCol w="3816424">
                  <a:extLst>
                    <a:ext uri="{9D8B030D-6E8A-4147-A177-3AD203B41FA5}">
                      <a16:colId xmlns:a16="http://schemas.microsoft.com/office/drawing/2014/main" xmlns="" val="20002"/>
                    </a:ext>
                  </a:extLst>
                </a:gridCol>
              </a:tblGrid>
              <a:tr h="189578">
                <a:tc>
                  <a:txBody>
                    <a:bodyPr/>
                    <a:lstStyle/>
                    <a:p>
                      <a:pPr algn="ctr"/>
                      <a:endParaRPr lang="zh-TW" altLang="en-US"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無風險利率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l-GR" altLang="zh-TW" dirty="0">
                          <a:solidFill>
                            <a:schemeClr val="tx1"/>
                          </a:solidFill>
                          <a:latin typeface="Times New Roman" panose="02020603050405020304" pitchFamily="18" charset="0"/>
                          <a:ea typeface="+mn-ea"/>
                          <a:cs typeface="Times New Roman" panose="02020603050405020304" pitchFamily="18" charset="0"/>
                        </a:rPr>
                        <a:t>α</a:t>
                      </a:r>
                      <a:r>
                        <a:rPr lang="zh-TW" altLang="en-US" dirty="0">
                          <a:solidFill>
                            <a:schemeClr val="tx1"/>
                          </a:solidFill>
                          <a:latin typeface="Times New Roman" panose="02020603050405020304" pitchFamily="18" charset="0"/>
                          <a:ea typeface="+mn-ea"/>
                          <a:cs typeface="Times New Roman" panose="02020603050405020304" pitchFamily="18" charset="0"/>
                        </a:rPr>
                        <a:t>風險</a:t>
                      </a:r>
                      <a:endParaRPr lang="en-US" altLang="zh-TW" dirty="0">
                        <a:solidFill>
                          <a:schemeClr val="tx1"/>
                        </a:solidFill>
                        <a:latin typeface="Times New Roman" panose="02020603050405020304" pitchFamily="18" charset="0"/>
                        <a:ea typeface="+mn-ea"/>
                        <a:cs typeface="Times New Roman" panose="02020603050405020304" pitchFamily="18" charset="0"/>
                      </a:endParaRPr>
                    </a:p>
                    <a:p>
                      <a:pPr algn="ct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外借資金報酬率</a:t>
                      </a:r>
                      <a:r>
                        <a:rPr lang="en-US" altLang="zh-TW" dirty="0">
                          <a:solidFill>
                            <a:schemeClr val="tx1"/>
                          </a:solidFill>
                          <a:latin typeface="Times New Roman" panose="02020603050405020304" pitchFamily="18" charset="0"/>
                          <a:ea typeface="+mn-ea"/>
                          <a:cs typeface="Times New Roman" panose="02020603050405020304" pitchFamily="18" charset="0"/>
                        </a:rPr>
                        <a:t>)</a:t>
                      </a:r>
                      <a:endParaRPr lang="zh-TW" altLang="en-US" dirty="0">
                        <a:solidFill>
                          <a:schemeClr val="tx1"/>
                        </a:solidFill>
                        <a:latin typeface="Times New Roman" panose="02020603050405020304" pitchFamily="18" charset="0"/>
                        <a:ea typeface="+mn-ea"/>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無風險利率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n-US" altLang="zh-TW" dirty="0">
                          <a:solidFill>
                            <a:schemeClr val="tx1"/>
                          </a:solidFill>
                          <a:latin typeface="Times New Roman" panose="02020603050405020304" pitchFamily="18" charset="0"/>
                          <a:ea typeface="+mn-ea"/>
                          <a:cs typeface="Times New Roman" panose="02020603050405020304" pitchFamily="18" charset="0"/>
                        </a:rPr>
                        <a:t>α</a:t>
                      </a:r>
                      <a:r>
                        <a:rPr lang="zh-TW" altLang="en-US" dirty="0">
                          <a:solidFill>
                            <a:schemeClr val="tx1"/>
                          </a:solidFill>
                          <a:latin typeface="Times New Roman" panose="02020603050405020304" pitchFamily="18" charset="0"/>
                          <a:ea typeface="+mn-ea"/>
                          <a:cs typeface="Times New Roman" panose="02020603050405020304" pitchFamily="18" charset="0"/>
                        </a:rPr>
                        <a:t>風險 </a:t>
                      </a: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 </a:t>
                      </a:r>
                      <a:r>
                        <a:rPr lang="el-GR" altLang="zh-TW" dirty="0">
                          <a:solidFill>
                            <a:schemeClr val="tx1"/>
                          </a:solidFill>
                          <a:latin typeface="Times New Roman" panose="02020603050405020304" pitchFamily="18" charset="0"/>
                          <a:ea typeface="+mn-ea"/>
                          <a:cs typeface="Times New Roman" panose="02020603050405020304" pitchFamily="18" charset="0"/>
                        </a:rPr>
                        <a:t>β</a:t>
                      </a:r>
                      <a:r>
                        <a:rPr lang="zh-TW" altLang="en-US" dirty="0">
                          <a:solidFill>
                            <a:schemeClr val="tx1"/>
                          </a:solidFill>
                          <a:latin typeface="Times New Roman" panose="02020603050405020304" pitchFamily="18" charset="0"/>
                          <a:ea typeface="+mn-ea"/>
                          <a:cs typeface="Times New Roman" panose="02020603050405020304" pitchFamily="18" charset="0"/>
                        </a:rPr>
                        <a:t>風險</a:t>
                      </a:r>
                      <a:endParaRPr lang="en-US" altLang="zh-TW" dirty="0">
                        <a:solidFill>
                          <a:schemeClr val="tx1"/>
                        </a:solidFill>
                        <a:latin typeface="Times New Roman" panose="02020603050405020304" pitchFamily="18" charset="0"/>
                        <a:ea typeface="+mn-ea"/>
                        <a:cs typeface="Times New Roman" panose="02020603050405020304" pitchFamily="18" charset="0"/>
                      </a:endParaRPr>
                    </a:p>
                    <a:p>
                      <a:pPr algn="ctr"/>
                      <a:r>
                        <a:rPr lang="en-US" altLang="zh-TW" dirty="0">
                          <a:solidFill>
                            <a:schemeClr val="tx1"/>
                          </a:solidFill>
                          <a:latin typeface="Times New Roman" panose="02020603050405020304" pitchFamily="18" charset="0"/>
                          <a:ea typeface="+mn-ea"/>
                          <a:cs typeface="Times New Roman" panose="02020603050405020304" pitchFamily="18" charset="0"/>
                        </a:rPr>
                        <a:t>(</a:t>
                      </a:r>
                      <a:r>
                        <a:rPr lang="zh-TW" altLang="en-US" dirty="0">
                          <a:solidFill>
                            <a:schemeClr val="tx1"/>
                          </a:solidFill>
                          <a:latin typeface="Times New Roman" panose="02020603050405020304" pitchFamily="18" charset="0"/>
                          <a:ea typeface="+mn-ea"/>
                          <a:cs typeface="Times New Roman" panose="02020603050405020304" pitchFamily="18" charset="0"/>
                        </a:rPr>
                        <a:t>自有資金報酬率</a:t>
                      </a:r>
                      <a:r>
                        <a:rPr lang="en-US" altLang="zh-TW" dirty="0">
                          <a:solidFill>
                            <a:schemeClr val="tx1"/>
                          </a:solidFill>
                          <a:latin typeface="Times New Roman" panose="02020603050405020304" pitchFamily="18" charset="0"/>
                          <a:ea typeface="+mn-ea"/>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89578">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一般再生能源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3.76%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8.48%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3964">
                <a:tc>
                  <a:txBody>
                    <a:bodyPr/>
                    <a:lstStyle/>
                    <a:p>
                      <a:pPr algn="ctr"/>
                      <a:r>
                        <a:rPr lang="zh-TW" altLang="en-US" dirty="0">
                          <a:solidFill>
                            <a:schemeClr val="tx1"/>
                          </a:solidFill>
                          <a:latin typeface="Times New Roman" panose="02020603050405020304" pitchFamily="18" charset="0"/>
                          <a:ea typeface="+mn-ea"/>
                          <a:cs typeface="Times New Roman" panose="02020603050405020304" pitchFamily="18" charset="0"/>
                        </a:rPr>
                        <a:t>離岸風力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800" b="0" u="none" strike="noStrike" kern="1200">
                          <a:solidFill>
                            <a:schemeClr val="dk1"/>
                          </a:solidFill>
                          <a:effectLst/>
                          <a:latin typeface="Times New Roman" panose="02020603050405020304" pitchFamily="18" charset="0"/>
                          <a:ea typeface="+mn-ea"/>
                          <a:cs typeface="Times New Roman" panose="02020603050405020304" pitchFamily="18" charset="0"/>
                        </a:rPr>
                        <a:t>3.87%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en-US" altLang="zh-TW" sz="1800" b="0" u="none" strike="noStrike" kern="1200" dirty="0">
                          <a:solidFill>
                            <a:schemeClr val="dk1"/>
                          </a:solidFill>
                          <a:effectLst/>
                          <a:latin typeface="Times New Roman" panose="02020603050405020304" pitchFamily="18" charset="0"/>
                          <a:ea typeface="+mn-ea"/>
                          <a:cs typeface="Times New Roman" panose="02020603050405020304" pitchFamily="18" charset="0"/>
                        </a:rPr>
                        <a:t>11.14%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243559251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07504" y="692696"/>
            <a:ext cx="8928992" cy="4176464"/>
          </a:xfrm>
          <a:prstGeom prst="rect">
            <a:avLst/>
          </a:prstGeom>
          <a:noFill/>
          <a:ln>
            <a:noFill/>
          </a:ln>
          <a:extLst/>
        </p:spPr>
        <p:txBody>
          <a:bodyPr/>
          <a:lstStyle>
            <a:lvl1pPr marL="266700" indent="-266700" eaLnBrk="0" hangingPunct="0">
              <a:defRPr kumimoji="1" sz="3200">
                <a:solidFill>
                  <a:srgbClr val="660033"/>
                </a:solidFill>
                <a:latin typeface="標楷體" pitchFamily="65" charset="-120"/>
                <a:ea typeface="新細明體" pitchFamily="18" charset="-120"/>
              </a:defRPr>
            </a:lvl1pPr>
            <a:lvl2pPr marL="982663" indent="-174625" eaLnBrk="0" hangingPunct="0">
              <a:defRPr kumimoji="1" sz="3200">
                <a:solidFill>
                  <a:srgbClr val="660033"/>
                </a:solidFill>
                <a:latin typeface="標楷體" pitchFamily="65" charset="-120"/>
                <a:ea typeface="新細明體" pitchFamily="18" charset="-120"/>
              </a:defRPr>
            </a:lvl2pPr>
            <a:lvl3pPr marL="1143000" indent="-228600" eaLnBrk="0" hangingPunct="0">
              <a:defRPr kumimoji="1" sz="3200">
                <a:solidFill>
                  <a:srgbClr val="660033"/>
                </a:solidFill>
                <a:latin typeface="標楷體" pitchFamily="65" charset="-120"/>
                <a:ea typeface="新細明體" pitchFamily="18" charset="-120"/>
              </a:defRPr>
            </a:lvl3pPr>
            <a:lvl4pPr marL="1600200" indent="-228600" eaLnBrk="0" hangingPunct="0">
              <a:defRPr kumimoji="1" sz="3200">
                <a:solidFill>
                  <a:srgbClr val="660033"/>
                </a:solidFill>
                <a:latin typeface="標楷體" pitchFamily="65" charset="-120"/>
                <a:ea typeface="新細明體" pitchFamily="18" charset="-120"/>
              </a:defRPr>
            </a:lvl4pPr>
            <a:lvl5pPr marL="2057400" indent="-228600" eaLnBrk="0" hangingPunct="0">
              <a:defRPr kumimoji="1" sz="3200">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a:solidFill>
                  <a:srgbClr val="660033"/>
                </a:solidFill>
                <a:latin typeface="標楷體" pitchFamily="65" charset="-120"/>
                <a:ea typeface="新細明體" pitchFamily="18" charset="-120"/>
              </a:defRPr>
            </a:lvl9pPr>
          </a:lstStyle>
          <a:p>
            <a:pPr marL="352425" indent="-352425" eaLnBrk="1" hangingPunct="1">
              <a:spcBef>
                <a:spcPts val="0"/>
              </a:spcBef>
              <a:spcAft>
                <a:spcPts val="0"/>
              </a:spcAft>
              <a:tabLst>
                <a:tab pos="901700" algn="l"/>
              </a:tabLst>
              <a:defRPr/>
            </a:pP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四</a:t>
            </a:r>
            <a:r>
              <a:rPr lang="en-US" altLang="zh-TW" sz="2000" dirty="0">
                <a:solidFill>
                  <a:srgbClr val="000099"/>
                </a:solidFill>
                <a:latin typeface="Times New Roman" pitchFamily="18" charset="0"/>
                <a:ea typeface="標楷體" pitchFamily="65" charset="-120"/>
                <a:cs typeface="Times New Roman" pitchFamily="18" charset="0"/>
              </a:rPr>
              <a:t>)</a:t>
            </a:r>
            <a:r>
              <a:rPr lang="zh-TW" altLang="en-US" sz="2000" dirty="0">
                <a:solidFill>
                  <a:srgbClr val="000099"/>
                </a:solidFill>
                <a:latin typeface="Times New Roman" pitchFamily="18" charset="0"/>
                <a:ea typeface="標楷體" pitchFamily="65" charset="-120"/>
                <a:cs typeface="Times New Roman" pitchFamily="18" charset="0"/>
              </a:rPr>
              <a:t>資料參採說明彙整</a:t>
            </a:r>
            <a:endParaRPr lang="en-US" altLang="zh-TW" sz="2000" dirty="0">
              <a:solidFill>
                <a:srgbClr val="000099"/>
              </a:solidFill>
              <a:latin typeface="Times New Roman" pitchFamily="18" charset="0"/>
              <a:ea typeface="標楷體" pitchFamily="65" charset="-120"/>
              <a:cs typeface="Times New Roman" pitchFamily="18" charset="0"/>
            </a:endParaRPr>
          </a:p>
          <a:p>
            <a:pPr marL="358775" lvl="1" indent="-176213" algn="just" eaLnBrk="1" hangingPunct="1">
              <a:lnSpc>
                <a:spcPct val="120000"/>
              </a:lnSpc>
              <a:spcBef>
                <a:spcPts val="0"/>
              </a:spcBef>
              <a:defRPr/>
            </a:pPr>
            <a:r>
              <a:rPr kumimoji="0" lang="en-US" altLang="zh-TW"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1.</a:t>
            </a:r>
            <a:r>
              <a:rPr kumimoji="0" lang="zh-TW" altLang="en-US"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 一般再生能源</a:t>
            </a:r>
            <a:r>
              <a:rPr kumimoji="0" lang="en-US" altLang="zh-TW"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a:t>
            </a:r>
            <a:r>
              <a:rPr kumimoji="0" lang="zh-TW" altLang="en-US"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太陽光電、陸域風力、生質能、廢棄物、川流式水力、地熱</a:t>
            </a:r>
            <a:r>
              <a:rPr kumimoji="0" lang="en-US" altLang="zh-TW"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a:t>
            </a:r>
          </a:p>
          <a:p>
            <a:pPr marL="625475" lvl="1" indent="-182563" algn="just" eaLnBrk="1" hangingPunct="1">
              <a:spcBef>
                <a:spcPts val="600"/>
              </a:spcBef>
              <a:spcAft>
                <a:spcPct val="10000"/>
              </a:spcAft>
              <a:defRPr/>
            </a:pP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 </a:t>
            </a:r>
            <a:r>
              <a:rPr kumimoji="0" lang="el-GR" altLang="zh-TW" sz="2000" dirty="0">
                <a:solidFill>
                  <a:srgbClr val="000000"/>
                </a:solidFill>
                <a:latin typeface="Times New Roman" panose="02020603050405020304" pitchFamily="18" charset="0"/>
                <a:ea typeface="標楷體"/>
                <a:cs typeface="Times New Roman" panose="02020603050405020304" pitchFamily="18" charset="0"/>
              </a:rPr>
              <a:t>α</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風險為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2.64%</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β</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風險為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4.72%</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808038" lvl="1" indent="0" algn="just" eaLnBrk="1" hangingPunct="1">
              <a:spcAft>
                <a:spcPct val="10000"/>
              </a:spcAft>
              <a:defRPr/>
            </a:pPr>
            <a:r>
              <a:rPr kumimoji="0" lang="en-US" altLang="zh-TW" sz="2000" dirty="0">
                <a:solidFill>
                  <a:srgbClr val="0070C0"/>
                </a:solidFill>
                <a:latin typeface="Times New Roman" panose="02020603050405020304" pitchFamily="18" charset="0"/>
                <a:ea typeface="標楷體"/>
                <a:cs typeface="Times New Roman" panose="02020603050405020304" pitchFamily="18" charset="0"/>
              </a:rPr>
              <a:t>30%*(1.12%+2.64%</a:t>
            </a:r>
            <a:r>
              <a:rPr kumimoji="0" lang="zh-TW" altLang="zh-TW" sz="2000" dirty="0">
                <a:solidFill>
                  <a:srgbClr val="0070C0"/>
                </a:solidFill>
                <a:latin typeface="Times New Roman" panose="02020603050405020304" pitchFamily="18" charset="0"/>
                <a:ea typeface="標楷體"/>
                <a:cs typeface="Times New Roman" panose="02020603050405020304" pitchFamily="18" charset="0"/>
              </a:rPr>
              <a:t>+</a:t>
            </a:r>
            <a:r>
              <a:rPr kumimoji="0" lang="en-US" altLang="zh-TW" sz="2000" dirty="0">
                <a:solidFill>
                  <a:srgbClr val="0070C0"/>
                </a:solidFill>
                <a:latin typeface="Times New Roman" panose="02020603050405020304" pitchFamily="18" charset="0"/>
                <a:ea typeface="標楷體"/>
                <a:cs typeface="Times New Roman" panose="02020603050405020304" pitchFamily="18" charset="0"/>
              </a:rPr>
              <a:t>4.72%)+70%*(1.12%+2.64%)</a:t>
            </a:r>
            <a:r>
              <a:rPr kumimoji="0" lang="zh-TW" altLang="en-US" sz="2000" dirty="0">
                <a:solidFill>
                  <a:srgbClr val="0070C0"/>
                </a:solidFill>
                <a:latin typeface="Times New Roman" panose="02020603050405020304" pitchFamily="18" charset="0"/>
                <a:ea typeface="標楷體"/>
                <a:cs typeface="Times New Roman" panose="02020603050405020304" pitchFamily="18" charset="0"/>
              </a:rPr>
              <a:t> </a:t>
            </a:r>
            <a:r>
              <a:rPr kumimoji="0" lang="en-US" altLang="zh-TW" sz="2000" dirty="0">
                <a:solidFill>
                  <a:srgbClr val="0070C0"/>
                </a:solidFill>
                <a:latin typeface="Times New Roman" panose="02020603050405020304" pitchFamily="18" charset="0"/>
                <a:ea typeface="標楷體"/>
                <a:cs typeface="Times New Roman" panose="02020603050405020304" pitchFamily="18" charset="0"/>
              </a:rPr>
              <a:t>=</a:t>
            </a:r>
            <a:r>
              <a:rPr kumimoji="0" lang="zh-TW" altLang="en-US" sz="2000" dirty="0">
                <a:solidFill>
                  <a:srgbClr val="0070C0"/>
                </a:solidFill>
                <a:latin typeface="Times New Roman" panose="02020603050405020304" pitchFamily="18" charset="0"/>
                <a:ea typeface="標楷體"/>
                <a:cs typeface="Times New Roman" panose="02020603050405020304" pitchFamily="18" charset="0"/>
              </a:rPr>
              <a:t> </a:t>
            </a:r>
            <a:r>
              <a:rPr kumimoji="0" lang="en-US" altLang="zh-TW" sz="2000" dirty="0">
                <a:solidFill>
                  <a:srgbClr val="0070C0"/>
                </a:solidFill>
                <a:latin typeface="Times New Roman" panose="02020603050405020304" pitchFamily="18" charset="0"/>
                <a:ea typeface="標楷體"/>
                <a:cs typeface="Times New Roman" panose="02020603050405020304" pitchFamily="18" charset="0"/>
              </a:rPr>
              <a:t>5.17%</a:t>
            </a:r>
          </a:p>
          <a:p>
            <a:pPr marL="720725" lvl="1" indent="-277813" algn="just" eaLnBrk="1" hangingPunct="1">
              <a:spcAft>
                <a:spcPct val="10000"/>
              </a:spcAft>
              <a:defRPr/>
            </a:pP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(2)</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 </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107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年度計算數值為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5.17%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，基於鼓勵設置並顧及業者投資評估之穩健性，建議</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107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年度一般再生能源的</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WACC</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參數可援用</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106</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年度數值</a:t>
            </a:r>
            <a:r>
              <a:rPr kumimoji="0" lang="en-US" altLang="zh-TW" sz="2000" u="sng" dirty="0">
                <a:solidFill>
                  <a:srgbClr val="FF0000"/>
                </a:solidFill>
                <a:latin typeface="Times New Roman" panose="02020603050405020304" pitchFamily="18" charset="0"/>
                <a:ea typeface="標楷體"/>
                <a:cs typeface="Times New Roman" panose="02020603050405020304" pitchFamily="18" charset="0"/>
              </a:rPr>
              <a:t>5.25%</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a:cs typeface="Times New Roman" panose="02020603050405020304" pitchFamily="18" charset="0"/>
            </a:endParaRPr>
          </a:p>
          <a:p>
            <a:pPr marL="358775" indent="-176213" algn="just" eaLnBrk="1" hangingPunct="1">
              <a:lnSpc>
                <a:spcPct val="120000"/>
              </a:lnSpc>
              <a:spcBef>
                <a:spcPts val="0"/>
              </a:spcBef>
              <a:defRPr/>
            </a:pPr>
            <a:r>
              <a:rPr kumimoji="0" lang="en-US" altLang="zh-TW"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2. </a:t>
            </a:r>
            <a:r>
              <a:rPr kumimoji="0" lang="zh-TW" altLang="en-US" sz="2000" dirty="0">
                <a:solidFill>
                  <a:srgbClr val="3B812F"/>
                </a:solidFill>
                <a:latin typeface="Times New Roman" panose="02020603050405020304" pitchFamily="18" charset="0"/>
                <a:ea typeface="標楷體" panose="03000509000000000000" pitchFamily="65" charset="-120"/>
                <a:cs typeface="Times New Roman" panose="02020603050405020304" pitchFamily="18" charset="0"/>
              </a:rPr>
              <a:t>離岸風力</a:t>
            </a:r>
            <a:endParaRPr kumimoji="0" lang="en-US" altLang="zh-TW" sz="2000" dirty="0">
              <a:solidFill>
                <a:srgbClr val="002060"/>
              </a:solidFill>
              <a:latin typeface="Times New Roman" pitchFamily="18" charset="0"/>
              <a:ea typeface="標楷體" pitchFamily="65" charset="-120"/>
              <a:cs typeface="Times New Roman" pitchFamily="18" charset="0"/>
            </a:endParaRPr>
          </a:p>
          <a:p>
            <a:pPr marL="625475" lvl="1" indent="-179388" algn="just" eaLnBrk="1">
              <a:spcAft>
                <a:spcPct val="10000"/>
              </a:spcAft>
              <a:defRPr/>
            </a:pP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 α</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風險為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2.75%</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β</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風險為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7.27%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p>
          <a:p>
            <a:pPr marL="1074738" lvl="1" indent="-358775" algn="just" eaLnBrk="1">
              <a:spcAft>
                <a:spcPct val="10000"/>
              </a:spcAft>
              <a:defRPr/>
            </a:pPr>
            <a:r>
              <a:rPr kumimoji="0" lang="zh-TW" altLang="en-US" sz="2000" dirty="0">
                <a:solidFill>
                  <a:srgbClr val="0070C0"/>
                </a:solidFill>
                <a:latin typeface="Times New Roman" panose="02020603050405020304" pitchFamily="18" charset="0"/>
                <a:ea typeface="標楷體"/>
                <a:cs typeface="Times New Roman" panose="02020603050405020304" pitchFamily="18" charset="0"/>
              </a:rPr>
              <a:t> </a:t>
            </a:r>
            <a:r>
              <a:rPr kumimoji="0" lang="en-US" altLang="zh-TW" sz="2000" dirty="0">
                <a:solidFill>
                  <a:srgbClr val="0070C0"/>
                </a:solidFill>
                <a:latin typeface="Times New Roman" panose="02020603050405020304" pitchFamily="18" charset="0"/>
                <a:ea typeface="標楷體"/>
                <a:cs typeface="Times New Roman" panose="02020603050405020304" pitchFamily="18" charset="0"/>
              </a:rPr>
              <a:t>30%*(1.12%+2.75%+7.27%)+70%*(1.12%+2.75%) = 6.05%</a:t>
            </a:r>
          </a:p>
          <a:p>
            <a:pPr marL="720725" lvl="1" indent="-274638" algn="just" eaLnBrk="1">
              <a:spcAft>
                <a:spcPct val="10000"/>
              </a:spcAft>
              <a:defRPr/>
            </a:pP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(2)107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年度計算數值為</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6.05%</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，建議</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107</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年度離岸風力的</a:t>
            </a:r>
            <a:r>
              <a:rPr kumimoji="0" lang="en-US" altLang="zh-TW" sz="2000" dirty="0">
                <a:solidFill>
                  <a:srgbClr val="000000"/>
                </a:solidFill>
                <a:latin typeface="Times New Roman" panose="02020603050405020304" pitchFamily="18" charset="0"/>
                <a:ea typeface="標楷體"/>
                <a:cs typeface="Times New Roman" panose="02020603050405020304" pitchFamily="18" charset="0"/>
              </a:rPr>
              <a:t>WACC</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參數可調整至</a:t>
            </a:r>
            <a:r>
              <a:rPr kumimoji="0" lang="en-US" altLang="zh-TW" sz="2000" u="sng" dirty="0">
                <a:solidFill>
                  <a:srgbClr val="FF0000"/>
                </a:solidFill>
                <a:latin typeface="Times New Roman" panose="02020603050405020304" pitchFamily="18" charset="0"/>
                <a:ea typeface="標楷體"/>
                <a:cs typeface="Times New Roman" panose="02020603050405020304" pitchFamily="18" charset="0"/>
              </a:rPr>
              <a:t>6.05%</a:t>
            </a:r>
            <a:r>
              <a:rPr kumimoji="0" lang="zh-TW" altLang="en-US" sz="2000" dirty="0">
                <a:solidFill>
                  <a:srgbClr val="000000"/>
                </a:solidFill>
                <a:latin typeface="Times New Roman" panose="02020603050405020304" pitchFamily="18" charset="0"/>
                <a:ea typeface="標楷體"/>
                <a:cs typeface="Times New Roman" panose="02020603050405020304" pitchFamily="18" charset="0"/>
              </a:rPr>
              <a:t>。</a:t>
            </a:r>
            <a:endParaRPr kumimoji="0" lang="en-US" altLang="zh-TW" sz="2000" dirty="0">
              <a:solidFill>
                <a:srgbClr val="000000"/>
              </a:solidFill>
              <a:latin typeface="Times New Roman" panose="02020603050405020304" pitchFamily="18" charset="0"/>
              <a:ea typeface="標楷體"/>
              <a:cs typeface="Times New Roman" panose="02020603050405020304" pitchFamily="18" charset="0"/>
            </a:endParaRPr>
          </a:p>
        </p:txBody>
      </p:sp>
      <p:sp>
        <p:nvSpPr>
          <p:cNvPr id="7" name="Rectangle 29"/>
          <p:cNvSpPr>
            <a:spLocks noGrp="1" noChangeArrowheads="1"/>
          </p:cNvSpPr>
          <p:nvPr>
            <p:ph type="sldNum" sz="quarter" idx="12"/>
          </p:nvPr>
        </p:nvSpPr>
        <p:spPr>
          <a:xfrm>
            <a:off x="7019925" y="6553200"/>
            <a:ext cx="2133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fld id="{411CDDC6-BDC4-4F98-9B7D-3EAB3AC31A9B}" type="slidenum">
              <a:rPr lang="en-US" altLang="zh-TW" smtClean="0">
                <a:solidFill>
                  <a:srgbClr val="000000"/>
                </a:solidFill>
              </a:rPr>
              <a:pPr eaLnBrk="1" hangingPunct="1"/>
              <a:t>47</a:t>
            </a:fld>
            <a:endParaRPr lang="en-US" altLang="zh-TW" dirty="0">
              <a:solidFill>
                <a:srgbClr val="000000"/>
              </a:solidFill>
            </a:endParaRPr>
          </a:p>
        </p:txBody>
      </p:sp>
      <p:sp>
        <p:nvSpPr>
          <p:cNvPr id="5" name="Rectangle 2"/>
          <p:cNvSpPr txBox="1">
            <a:spLocks noChangeArrowheads="1"/>
          </p:cNvSpPr>
          <p:nvPr/>
        </p:nvSpPr>
        <p:spPr bwMode="auto">
          <a:xfrm>
            <a:off x="251521" y="44624"/>
            <a:ext cx="8640959" cy="504056"/>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39865943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74"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E71E016C-8891-4776-9074-9DFAD509C918}" type="slidenum">
              <a:rPr lang="en-US" altLang="zh-TW" sz="1400" b="0">
                <a:solidFill>
                  <a:srgbClr val="000000"/>
                </a:solidFill>
                <a:latin typeface="Arial" charset="0"/>
              </a:rPr>
              <a:pPr algn="r" eaLnBrk="1" hangingPunct="1"/>
              <a:t>48</a:t>
            </a:fld>
            <a:endParaRPr lang="en-US" altLang="zh-TW" sz="1400" b="0">
              <a:solidFill>
                <a:srgbClr val="000000"/>
              </a:solidFill>
              <a:latin typeface="Arial" charset="0"/>
            </a:endParaRPr>
          </a:p>
        </p:txBody>
      </p:sp>
      <p:sp>
        <p:nvSpPr>
          <p:cNvPr id="6" name="Rectangle 2"/>
          <p:cNvSpPr txBox="1">
            <a:spLocks noChangeArrowheads="1"/>
          </p:cNvSpPr>
          <p:nvPr/>
        </p:nvSpPr>
        <p:spPr bwMode="auto">
          <a:xfrm>
            <a:off x="251521" y="44624"/>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300"/>
              </a:spcBef>
              <a:defRPr/>
            </a:pPr>
            <a:r>
              <a:rPr lang="zh-TW" altLang="en-US" sz="2000" kern="0" dirty="0">
                <a:solidFill>
                  <a:srgbClr val="C00000"/>
                </a:solidFill>
                <a:latin typeface="Times New Roman" pitchFamily="18" charset="0"/>
                <a:ea typeface="標楷體"/>
                <a:cs typeface="Times New Roman" pitchFamily="18" charset="0"/>
              </a:rPr>
              <a:t>十一、</a:t>
            </a:r>
            <a:r>
              <a:rPr lang="en-US" altLang="zh-TW" sz="2000" kern="0" dirty="0">
                <a:solidFill>
                  <a:srgbClr val="C00000"/>
                </a:solidFill>
                <a:latin typeface="Times New Roman" pitchFamily="18" charset="0"/>
                <a:ea typeface="標楷體"/>
                <a:cs typeface="Times New Roman" pitchFamily="18" charset="0"/>
              </a:rPr>
              <a:t>107</a:t>
            </a:r>
            <a:r>
              <a:rPr lang="zh-TW" altLang="en-US" sz="2000" kern="0" dirty="0">
                <a:solidFill>
                  <a:srgbClr val="C00000"/>
                </a:solidFill>
                <a:latin typeface="Times New Roman" pitchFamily="18" charset="0"/>
                <a:ea typeface="標楷體"/>
                <a:cs typeface="Times New Roman" pitchFamily="18" charset="0"/>
              </a:rPr>
              <a:t>年度各類再生能源</a:t>
            </a:r>
            <a:r>
              <a:rPr lang="en-US" altLang="zh-TW" sz="2000" kern="0" dirty="0">
                <a:solidFill>
                  <a:srgbClr val="C00000"/>
                </a:solidFill>
                <a:latin typeface="Times New Roman" pitchFamily="18" charset="0"/>
                <a:ea typeface="標楷體"/>
                <a:cs typeface="Times New Roman" pitchFamily="18" charset="0"/>
              </a:rPr>
              <a:t>(</a:t>
            </a:r>
            <a:r>
              <a:rPr lang="zh-TW" altLang="en-US" sz="2000" kern="0" dirty="0">
                <a:solidFill>
                  <a:srgbClr val="C00000"/>
                </a:solidFill>
                <a:latin typeface="Times New Roman" pitchFamily="18" charset="0"/>
                <a:ea typeface="標楷體"/>
                <a:cs typeface="Times New Roman" pitchFamily="18" charset="0"/>
              </a:rPr>
              <a:t>太陽光電除外</a:t>
            </a:r>
            <a:r>
              <a:rPr lang="en-US" altLang="zh-TW" sz="2000" kern="0" dirty="0">
                <a:solidFill>
                  <a:srgbClr val="C00000"/>
                </a:solidFill>
                <a:latin typeface="Times New Roman" pitchFamily="18" charset="0"/>
                <a:ea typeface="標楷體"/>
                <a:cs typeface="Times New Roman" pitchFamily="18" charset="0"/>
              </a:rPr>
              <a:t>)</a:t>
            </a:r>
            <a:r>
              <a:rPr lang="zh-TW" altLang="en-US" sz="2000" kern="0" dirty="0">
                <a:solidFill>
                  <a:srgbClr val="C00000"/>
                </a:solidFill>
                <a:latin typeface="Times New Roman" pitchFamily="18" charset="0"/>
                <a:ea typeface="標楷體"/>
                <a:cs typeface="Times New Roman" pitchFamily="18" charset="0"/>
              </a:rPr>
              <a:t>電能躉購費率使用參數彙整</a:t>
            </a:r>
          </a:p>
        </p:txBody>
      </p:sp>
      <p:graphicFrame>
        <p:nvGraphicFramePr>
          <p:cNvPr id="7" name="Group 58"/>
          <p:cNvGraphicFramePr>
            <a:graphicFrameLocks noGrp="1"/>
          </p:cNvGraphicFramePr>
          <p:nvPr>
            <p:extLst>
              <p:ext uri="{D42A27DB-BD31-4B8C-83A1-F6EECF244321}">
                <p14:modId xmlns:p14="http://schemas.microsoft.com/office/powerpoint/2010/main" val="599183053"/>
              </p:ext>
            </p:extLst>
          </p:nvPr>
        </p:nvGraphicFramePr>
        <p:xfrm>
          <a:off x="962808" y="1124744"/>
          <a:ext cx="7244928" cy="4692976"/>
        </p:xfrm>
        <a:graphic>
          <a:graphicData uri="http://schemas.openxmlformats.org/drawingml/2006/table">
            <a:tbl>
              <a:tblPr/>
              <a:tblGrid>
                <a:gridCol w="1050002">
                  <a:extLst>
                    <a:ext uri="{9D8B030D-6E8A-4147-A177-3AD203B41FA5}">
                      <a16:colId xmlns:a16="http://schemas.microsoft.com/office/drawing/2014/main" xmlns="" val="20000"/>
                    </a:ext>
                  </a:extLst>
                </a:gridCol>
                <a:gridCol w="1010350">
                  <a:extLst>
                    <a:ext uri="{9D8B030D-6E8A-4147-A177-3AD203B41FA5}">
                      <a16:colId xmlns:a16="http://schemas.microsoft.com/office/drawing/2014/main" xmlns="" val="20001"/>
                    </a:ext>
                  </a:extLst>
                </a:gridCol>
                <a:gridCol w="936104">
                  <a:extLst>
                    <a:ext uri="{9D8B030D-6E8A-4147-A177-3AD203B41FA5}">
                      <a16:colId xmlns:a16="http://schemas.microsoft.com/office/drawing/2014/main" xmlns="" val="20002"/>
                    </a:ext>
                  </a:extLst>
                </a:gridCol>
                <a:gridCol w="1296144">
                  <a:extLst>
                    <a:ext uri="{9D8B030D-6E8A-4147-A177-3AD203B41FA5}">
                      <a16:colId xmlns:a16="http://schemas.microsoft.com/office/drawing/2014/main" xmlns="" val="20003"/>
                    </a:ext>
                  </a:extLst>
                </a:gridCol>
                <a:gridCol w="1008112">
                  <a:extLst>
                    <a:ext uri="{9D8B030D-6E8A-4147-A177-3AD203B41FA5}">
                      <a16:colId xmlns:a16="http://schemas.microsoft.com/office/drawing/2014/main" xmlns="" val="20004"/>
                    </a:ext>
                  </a:extLst>
                </a:gridCol>
                <a:gridCol w="1008112">
                  <a:extLst>
                    <a:ext uri="{9D8B030D-6E8A-4147-A177-3AD203B41FA5}">
                      <a16:colId xmlns:a16="http://schemas.microsoft.com/office/drawing/2014/main" xmlns="" val="20005"/>
                    </a:ext>
                  </a:extLst>
                </a:gridCol>
                <a:gridCol w="936104">
                  <a:extLst>
                    <a:ext uri="{9D8B030D-6E8A-4147-A177-3AD203B41FA5}">
                      <a16:colId xmlns:a16="http://schemas.microsoft.com/office/drawing/2014/main" xmlns="" val="20006"/>
                    </a:ext>
                  </a:extLst>
                </a:gridCol>
              </a:tblGrid>
              <a:tr h="415509">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再生能源</a:t>
                      </a:r>
                    </a:p>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類別</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分類</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容量級距</a:t>
                      </a:r>
                    </a:p>
                    <a:p>
                      <a:pPr marL="0" marR="0" lvl="0" indent="0" algn="ctr" defTabSz="914400" rtl="0" eaLnBrk="0" fontAlgn="base" latinLnBrk="0" hangingPunct="0">
                        <a:lnSpc>
                          <a:spcPts val="1500"/>
                        </a:lnSpc>
                        <a:spcBef>
                          <a:spcPts val="0"/>
                        </a:spcBef>
                        <a:spcAft>
                          <a:spcPts val="0"/>
                        </a:spcAft>
                        <a:buClrTx/>
                        <a:buSzTx/>
                        <a:buFontTx/>
                        <a:buNone/>
                        <a:tabLst/>
                      </a:pPr>
                      <a:r>
                        <a:rPr kumimoji="1" lang="en-US" altLang="zh-TW" sz="1400" b="1" i="0" u="none" strike="noStrike" cap="none" normalizeH="0" baseline="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a:ln>
                            <a:noFill/>
                          </a:ln>
                          <a:solidFill>
                            <a:schemeClr val="tx1"/>
                          </a:solidFill>
                          <a:effectLst/>
                          <a:latin typeface="Times New Roman" pitchFamily="18" charset="0"/>
                          <a:ea typeface="標楷體" pitchFamily="65" charset="-120"/>
                        </a:rPr>
                        <a:t>)</a:t>
                      </a:r>
                      <a:endParaRPr kumimoji="1" lang="zh-TW" altLang="en-US" sz="1400" b="1" i="0" u="none" strike="noStrike" cap="none" normalizeH="0" baseline="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期初設置成本</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元</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運維比例</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年售電量</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度</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瓩</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躉購期間</a:t>
                      </a:r>
                      <a:b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b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年</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xmlns="" val="10000"/>
                  </a:ext>
                </a:extLst>
              </a:tr>
              <a:tr h="415461">
                <a:tc rowSpan="3">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風力發電</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陸域</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30</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algn="ctr">
                        <a:spcAft>
                          <a:spcPts val="0"/>
                        </a:spcAft>
                      </a:pPr>
                      <a:r>
                        <a:rPr lang="en-US" sz="1400" b="1" u="sng" kern="100" dirty="0">
                          <a:solidFill>
                            <a:srgbClr val="FF0000"/>
                          </a:solidFill>
                          <a:effectLst/>
                          <a:latin typeface="Times New Roman"/>
                          <a:ea typeface="+mn-ea"/>
                          <a:cs typeface="Times New Roman"/>
                        </a:rPr>
                        <a:t>148,600 </a:t>
                      </a:r>
                      <a:endParaRPr lang="en-US" sz="1400" b="1" u="sng" kern="100" dirty="0">
                        <a:solidFill>
                          <a:srgbClr val="FF0000"/>
                        </a:solidFill>
                        <a:effectLst/>
                        <a:latin typeface="Times New Roman"/>
                        <a:ea typeface="標楷體"/>
                        <a:cs typeface="Times New Roman"/>
                      </a:endParaRPr>
                    </a:p>
                    <a:p>
                      <a:pPr marL="635" algn="ctr">
                        <a:spcAft>
                          <a:spcPts val="0"/>
                        </a:spcAft>
                      </a:pPr>
                      <a:r>
                        <a:rPr lang="en-US" sz="1400" b="1" kern="100" dirty="0">
                          <a:solidFill>
                            <a:srgbClr val="000000"/>
                          </a:solidFill>
                          <a:effectLst/>
                          <a:latin typeface="Times New Roman"/>
                          <a:ea typeface="+mn-ea"/>
                          <a:cs typeface="Times New Roman"/>
                        </a:rPr>
                        <a:t>(153,000)</a:t>
                      </a:r>
                      <a:endParaRPr lang="zh-TW" sz="1400" kern="100" dirty="0">
                        <a:effectLst/>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sng" kern="100" noProof="0" dirty="0">
                          <a:solidFill>
                            <a:srgbClr val="FF0000"/>
                          </a:solidFill>
                          <a:effectLst/>
                          <a:latin typeface="Times New Roman"/>
                          <a:ea typeface="+mn-ea"/>
                          <a:cs typeface="Times New Roman"/>
                        </a:rPr>
                        <a:t>1.43</a:t>
                      </a: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(1.48)</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1,650 </a:t>
                      </a: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(1,650)</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p>
                    <a:p>
                      <a:pPr marL="0" marR="0" lvl="0" indent="0" algn="ctr" defTabSz="914400" rtl="0" eaLnBrk="0" fontAlgn="base"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15461">
                <a:tc vMerge="1">
                  <a:txBody>
                    <a:bodyPr/>
                    <a:lstStyle/>
                    <a:p>
                      <a:endParaRPr lang="zh-TW" altLang="en-US"/>
                    </a:p>
                  </a:txBody>
                  <a:tcPr/>
                </a:tc>
                <a:tc vMerge="1">
                  <a:txBody>
                    <a:bodyPr/>
                    <a:lstStyle/>
                    <a:p>
                      <a:endParaRPr lang="zh-TW" altLang="en-US"/>
                    </a:p>
                  </a:txBody>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3</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0</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algn="ctr">
                        <a:spcAft>
                          <a:spcPts val="0"/>
                        </a:spcAft>
                      </a:pPr>
                      <a:r>
                        <a:rPr lang="en-US" sz="1400" b="1" u="sng" kern="100" dirty="0">
                          <a:solidFill>
                            <a:srgbClr val="FF0000"/>
                          </a:solidFill>
                          <a:effectLst/>
                          <a:latin typeface="Times New Roman"/>
                          <a:ea typeface="+mn-ea"/>
                          <a:cs typeface="Times New Roman"/>
                        </a:rPr>
                        <a:t>55,700</a:t>
                      </a:r>
                      <a:r>
                        <a:rPr lang="zh-TW" altLang="en-US" sz="1400" b="1" kern="100" dirty="0">
                          <a:solidFill>
                            <a:srgbClr val="000000"/>
                          </a:solidFill>
                          <a:effectLst/>
                          <a:latin typeface="Times New Roman"/>
                          <a:ea typeface="+mn-ea"/>
                          <a:cs typeface="Times New Roman"/>
                        </a:rPr>
                        <a:t> *</a:t>
                      </a:r>
                      <a:endParaRPr lang="en-US" sz="1400" b="1" kern="100" dirty="0">
                        <a:solidFill>
                          <a:srgbClr val="000000"/>
                        </a:solidFill>
                        <a:effectLst/>
                        <a:latin typeface="Times New Roman"/>
                        <a:ea typeface="+mn-ea"/>
                        <a:cs typeface="Times New Roman"/>
                      </a:endParaRPr>
                    </a:p>
                    <a:p>
                      <a:pPr marL="635" algn="ctr">
                        <a:spcAft>
                          <a:spcPts val="0"/>
                        </a:spcAft>
                      </a:pPr>
                      <a:r>
                        <a:rPr lang="en-US" sz="1400" b="1" kern="100" dirty="0">
                          <a:solidFill>
                            <a:srgbClr val="000000"/>
                          </a:solidFill>
                          <a:effectLst/>
                          <a:latin typeface="Times New Roman"/>
                          <a:ea typeface="+mn-ea"/>
                          <a:cs typeface="Times New Roman"/>
                        </a:rPr>
                        <a:t>(56,700)</a:t>
                      </a:r>
                      <a:r>
                        <a:rPr lang="zh-TW" altLang="en-US" sz="1400" b="1" kern="100" dirty="0">
                          <a:solidFill>
                            <a:srgbClr val="000000"/>
                          </a:solidFill>
                          <a:effectLst/>
                          <a:latin typeface="Times New Roman"/>
                          <a:ea typeface="+mn-ea"/>
                          <a:cs typeface="Times New Roman"/>
                        </a:rPr>
                        <a:t> **</a:t>
                      </a:r>
                      <a:endParaRPr lang="zh-TW" sz="1400" kern="100" dirty="0">
                        <a:effectLst/>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sng" kern="100" noProof="0" dirty="0">
                          <a:solidFill>
                            <a:srgbClr val="FF0000"/>
                          </a:solidFill>
                          <a:effectLst/>
                          <a:latin typeface="Times New Roman"/>
                          <a:ea typeface="+mn-ea"/>
                          <a:cs typeface="Times New Roman"/>
                        </a:rPr>
                        <a:t>3.23</a:t>
                      </a:r>
                      <a:r>
                        <a:rPr lang="zh-TW" altLang="en-US" sz="1400" b="1" kern="100" noProof="0" dirty="0">
                          <a:solidFill>
                            <a:srgbClr val="000000"/>
                          </a:solidFill>
                          <a:effectLst/>
                          <a:latin typeface="Times New Roman"/>
                          <a:ea typeface="+mn-ea"/>
                          <a:cs typeface="Times New Roman"/>
                        </a:rPr>
                        <a:t> *</a:t>
                      </a:r>
                      <a:endParaRPr lang="en-US" altLang="zh-TW" sz="1400" b="1" kern="100" noProof="0" dirty="0">
                        <a:solidFill>
                          <a:srgbClr val="000000"/>
                        </a:solidFill>
                        <a:effectLst/>
                        <a:latin typeface="Times New Roman"/>
                        <a:ea typeface="+mn-ea"/>
                        <a:cs typeface="Times New Roman"/>
                      </a:endParaRP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(2.97)</a:t>
                      </a:r>
                      <a:r>
                        <a:rPr kumimoji="0" lang="zh-TW" altLang="en-US" sz="1400" b="1" i="0" u="none" strike="noStrike" kern="100" cap="none" spc="0" normalizeH="0" baseline="0" noProof="0" dirty="0">
                          <a:ln>
                            <a:noFill/>
                          </a:ln>
                          <a:solidFill>
                            <a:srgbClr val="000000"/>
                          </a:solidFill>
                          <a:effectLst/>
                          <a:uLnTx/>
                          <a:uFillTx/>
                          <a:latin typeface="Times New Roman"/>
                          <a:ea typeface="+mn-ea"/>
                          <a:cs typeface="Times New Roman"/>
                        </a:rPr>
                        <a:t> **</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sng" kern="100" noProof="0" dirty="0">
                          <a:solidFill>
                            <a:srgbClr val="FF0000"/>
                          </a:solidFill>
                          <a:effectLst/>
                          <a:latin typeface="Times New Roman"/>
                          <a:ea typeface="+mn-ea"/>
                          <a:cs typeface="Times New Roman"/>
                        </a:rPr>
                        <a:t>2,300</a:t>
                      </a: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(2,200)</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2"/>
                  </a:ext>
                </a:extLst>
              </a:tr>
              <a:tr h="831018">
                <a:tc vMerge="1">
                  <a:txBody>
                    <a:bodyPr/>
                    <a:lstStyle/>
                    <a:p>
                      <a:endParaRPr lang="zh-TW" altLang="en-US"/>
                    </a:p>
                  </a:txBody>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a:ln>
                            <a:noFill/>
                          </a:ln>
                          <a:solidFill>
                            <a:schemeClr val="tx1"/>
                          </a:solidFill>
                          <a:effectLst/>
                          <a:latin typeface="Times New Roman" pitchFamily="18" charset="0"/>
                          <a:ea typeface="標楷體" pitchFamily="65" charset="-120"/>
                        </a:rPr>
                        <a:t>離岸</a:t>
                      </a: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algn="ctr">
                        <a:spcAft>
                          <a:spcPts val="0"/>
                        </a:spcAft>
                      </a:pPr>
                      <a:r>
                        <a:rPr lang="en-US" sz="1400" b="1" u="sng" kern="100" dirty="0">
                          <a:solidFill>
                            <a:srgbClr val="FF0000"/>
                          </a:solidFill>
                          <a:effectLst/>
                          <a:latin typeface="Times New Roman"/>
                          <a:ea typeface="+mn-ea"/>
                          <a:cs typeface="Times New Roman"/>
                        </a:rPr>
                        <a:t>17</a:t>
                      </a:r>
                      <a:r>
                        <a:rPr lang="en-US" altLang="zh-TW" sz="1400" b="1" u="sng" kern="100" dirty="0">
                          <a:solidFill>
                            <a:srgbClr val="FF0000"/>
                          </a:solidFill>
                          <a:effectLst/>
                          <a:latin typeface="Times New Roman"/>
                          <a:ea typeface="+mn-ea"/>
                          <a:cs typeface="Times New Roman"/>
                        </a:rPr>
                        <a:t>3</a:t>
                      </a:r>
                      <a:r>
                        <a:rPr lang="en-US" sz="1400" b="1" u="sng" kern="100" dirty="0">
                          <a:solidFill>
                            <a:srgbClr val="FF0000"/>
                          </a:solidFill>
                          <a:effectLst/>
                          <a:latin typeface="Times New Roman"/>
                          <a:ea typeface="+mn-ea"/>
                          <a:cs typeface="Times New Roman"/>
                        </a:rPr>
                        <a:t>,</a:t>
                      </a:r>
                      <a:r>
                        <a:rPr lang="en-US" altLang="zh-TW" sz="1400" b="1" u="sng" kern="100" dirty="0">
                          <a:solidFill>
                            <a:srgbClr val="FF0000"/>
                          </a:solidFill>
                          <a:effectLst/>
                          <a:latin typeface="Times New Roman"/>
                          <a:ea typeface="+mn-ea"/>
                          <a:cs typeface="Times New Roman"/>
                        </a:rPr>
                        <a:t>5</a:t>
                      </a:r>
                      <a:r>
                        <a:rPr lang="en-US" sz="1400" b="1" u="sng" kern="100" dirty="0">
                          <a:solidFill>
                            <a:srgbClr val="FF0000"/>
                          </a:solidFill>
                          <a:effectLst/>
                          <a:latin typeface="Times New Roman"/>
                          <a:ea typeface="+mn-ea"/>
                          <a:cs typeface="Times New Roman"/>
                        </a:rPr>
                        <a:t>00</a:t>
                      </a:r>
                      <a:r>
                        <a:rPr lang="en-US" sz="1400" b="1" kern="100" dirty="0">
                          <a:solidFill>
                            <a:srgbClr val="000000"/>
                          </a:solidFill>
                          <a:effectLst/>
                          <a:latin typeface="Times New Roman"/>
                          <a:ea typeface="+mn-ea"/>
                          <a:cs typeface="Times New Roman"/>
                        </a:rPr>
                        <a:t> </a:t>
                      </a:r>
                    </a:p>
                    <a:p>
                      <a:pPr marL="635" algn="ctr">
                        <a:spcAft>
                          <a:spcPts val="0"/>
                        </a:spcAft>
                      </a:pPr>
                      <a:r>
                        <a:rPr lang="en-US" sz="1400" b="1" kern="100" dirty="0">
                          <a:solidFill>
                            <a:srgbClr val="000000"/>
                          </a:solidFill>
                          <a:effectLst/>
                          <a:latin typeface="Times New Roman"/>
                          <a:ea typeface="+mn-ea"/>
                          <a:cs typeface="Times New Roman"/>
                        </a:rPr>
                        <a:t>(181,600)</a:t>
                      </a:r>
                      <a:endParaRPr lang="zh-TW" sz="1400" kern="100" dirty="0">
                        <a:effectLst/>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sng" kern="100" noProof="0" dirty="0">
                          <a:solidFill>
                            <a:srgbClr val="FF0000"/>
                          </a:solidFill>
                          <a:effectLst/>
                          <a:latin typeface="Times New Roman"/>
                          <a:ea typeface="+mn-ea"/>
                          <a:cs typeface="Times New Roman"/>
                        </a:rPr>
                        <a:t>3.31</a:t>
                      </a: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(3.22)</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3,600 </a:t>
                      </a:r>
                    </a:p>
                    <a:p>
                      <a:pPr marL="635"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00" cap="none" spc="0" normalizeH="0" baseline="0" noProof="0" dirty="0">
                          <a:ln>
                            <a:noFill/>
                          </a:ln>
                          <a:solidFill>
                            <a:srgbClr val="000000"/>
                          </a:solidFill>
                          <a:effectLst/>
                          <a:uLnTx/>
                          <a:uFillTx/>
                          <a:latin typeface="Times New Roman"/>
                          <a:ea typeface="+mn-ea"/>
                          <a:cs typeface="Times New Roman"/>
                        </a:rPr>
                        <a:t>(3,600)</a:t>
                      </a:r>
                      <a:endParaRPr kumimoji="0" lang="zh-TW" altLang="en-US" sz="1400" b="0" i="0" u="none" strike="noStrike" kern="100" cap="none" spc="0" normalizeH="0" baseline="0" noProof="0" dirty="0">
                        <a:ln>
                          <a:noFill/>
                        </a:ln>
                        <a:solidFill>
                          <a:srgbClr val="000000"/>
                        </a:solidFill>
                        <a:effectLst/>
                        <a:uLnTx/>
                        <a:uFillTx/>
                        <a:latin typeface="Calibri"/>
                        <a:ea typeface="新細明體"/>
                        <a:cs typeface="Times New Roman"/>
                      </a:endParaRPr>
                    </a:p>
                  </a:txBody>
                  <a:tcPr marL="86859" marR="86859" marT="43429" marB="43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3"/>
                  </a:ext>
                </a:extLst>
              </a:tr>
              <a:tr h="415524">
                <a:tc rowSpan="2">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生質能</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57,000</a:t>
                      </a:r>
                    </a:p>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(57,000)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15.76</a:t>
                      </a:r>
                    </a:p>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(15.76)</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5,300</a:t>
                      </a:r>
                    </a:p>
                    <a:p>
                      <a:pPr marL="0" marR="0" lvl="0" indent="0" algn="ctr" defTabSz="914400" rtl="0" eaLnBrk="0" fontAlgn="ctr"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(5,300)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4"/>
                  </a:ext>
                </a:extLst>
              </a:tr>
              <a:tr h="415524">
                <a:tc vMerge="1">
                  <a:txBody>
                    <a:bodyPr/>
                    <a:lstStyle/>
                    <a:p>
                      <a:endParaRPr lang="zh-TW" altLang="en-US"/>
                    </a:p>
                  </a:txBody>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有厭氧消化設備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1" fontAlgn="base" latinLnBrk="0" hangingPunct="1">
                        <a:lnSpc>
                          <a:spcPts val="1500"/>
                        </a:lnSpc>
                        <a:spcBef>
                          <a:spcPts val="0"/>
                        </a:spcBef>
                        <a:spcAft>
                          <a:spcPts val="0"/>
                        </a:spcAft>
                        <a:buClrTx/>
                        <a:buSzTx/>
                        <a:buFontTx/>
                        <a:buNone/>
                        <a:tabLst/>
                      </a:pPr>
                      <a:r>
                        <a:rPr kumimoji="1" lang="en-US" altLang="zh-TW" sz="1400" b="1" i="0" u="sng" strike="noStrike" cap="none" normalizeH="0" baseline="0" dirty="0">
                          <a:ln>
                            <a:noFill/>
                          </a:ln>
                          <a:solidFill>
                            <a:srgbClr val="FF0000"/>
                          </a:solidFill>
                          <a:effectLst/>
                          <a:latin typeface="Times New Roman" pitchFamily="18" charset="0"/>
                          <a:ea typeface="標楷體" pitchFamily="65" charset="-120"/>
                        </a:rPr>
                        <a:t>208,300</a:t>
                      </a:r>
                      <a:endParaRPr kumimoji="1" lang="zh-TW" altLang="zh-TW" sz="1400" b="1" i="0" u="sng" strike="noStrike" cap="none" normalizeH="0" baseline="0" dirty="0">
                        <a:ln>
                          <a:noFill/>
                        </a:ln>
                        <a:solidFill>
                          <a:srgbClr val="FF0000"/>
                        </a:solidFill>
                        <a:effectLst/>
                        <a:latin typeface="Times New Roman" pitchFamily="18" charset="0"/>
                        <a:ea typeface="標楷體" pitchFamily="65" charset="-120"/>
                      </a:endParaRP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(204,800)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mn-cs"/>
                        </a:rPr>
                        <a:t>7.34</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(7.58)</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6,450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(6,450)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5"/>
                  </a:ext>
                </a:extLst>
              </a:tr>
              <a:tr h="415524">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川流式</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水力</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103,800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(117,400)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2.59</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(1.86)</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4,000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(4,000)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6"/>
                  </a:ext>
                </a:extLst>
              </a:tr>
              <a:tr h="415524">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地熱</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278,600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(256,600)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3.74</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(4.07)</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6,400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(6,400)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7"/>
                  </a:ext>
                </a:extLst>
              </a:tr>
              <a:tr h="415524">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廢棄物</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ts val="0"/>
                        </a:spcBef>
                        <a:spcAft>
                          <a:spcPts val="0"/>
                        </a:spcAft>
                        <a:buClrTx/>
                        <a:buSzTx/>
                        <a:buFontTx/>
                        <a:buNone/>
                        <a:tabLst/>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80,200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(80,200)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26.77</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(27.57)</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7,200</a:t>
                      </a:r>
                    </a:p>
                    <a:p>
                      <a:pPr marL="0" marR="0" lvl="0" indent="0" algn="ctr" defTabSz="914400" rtl="0" eaLnBrk="0" fontAlgn="b" latinLnBrk="0" hangingPunct="0">
                        <a:lnSpc>
                          <a:spcPts val="15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(7,200)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TW" altLang="en-US"/>
                    </a:p>
                  </a:txBody>
                  <a:tcPr/>
                </a:tc>
                <a:extLst>
                  <a:ext uri="{0D108BD9-81ED-4DB2-BD59-A6C34878D82A}">
                    <a16:rowId xmlns:a16="http://schemas.microsoft.com/office/drawing/2014/main" xmlns="" val="10008"/>
                  </a:ext>
                </a:extLst>
              </a:tr>
            </a:tbl>
          </a:graphicData>
        </a:graphic>
      </p:graphicFrame>
      <p:sp>
        <p:nvSpPr>
          <p:cNvPr id="8" name="Text Box 42"/>
          <p:cNvSpPr txBox="1">
            <a:spLocks noChangeArrowheads="1"/>
          </p:cNvSpPr>
          <p:nvPr/>
        </p:nvSpPr>
        <p:spPr bwMode="auto">
          <a:xfrm>
            <a:off x="864300" y="5877272"/>
            <a:ext cx="7731356" cy="646331"/>
          </a:xfrm>
          <a:prstGeom prst="rect">
            <a:avLst/>
          </a:prstGeom>
          <a:noFill/>
          <a:ln>
            <a:noFill/>
          </a:ln>
          <a:effectLst>
            <a:prstShdw prst="shdw17" dist="17961" dir="2700000">
              <a:schemeClr val="accent1">
                <a:gamma/>
                <a:shade val="60000"/>
                <a:invGamma/>
              </a:schemeClr>
            </a:prstShdw>
          </a:effectLst>
          <a:extLst/>
        </p:spPr>
        <p:txBody>
          <a:bodyPr wrap="square">
            <a:spAutoFit/>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marL="360363" marR="0" lvl="0" indent="-360363" algn="l" defTabSz="914400" rtl="0" eaLnBrk="1" fontAlgn="base" latinLnBrk="0" hangingPunct="1">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註</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1</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 )</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內數字為</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106</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年度參採數值。</a:t>
            </a:r>
            <a:endPar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endParaRPr>
          </a:p>
          <a:p>
            <a:pPr marL="360363" marR="0" lvl="0" indent="-360363" algn="l" defTabSz="914400" rtl="0" eaLnBrk="1" fontAlgn="base" latinLnBrk="0" hangingPunct="1">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註</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2</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10</a:t>
            </a:r>
            <a:r>
              <a:rPr lang="en-US" altLang="zh-TW" sz="1200" dirty="0">
                <a:solidFill>
                  <a:srgbClr val="800080"/>
                </a:solidFill>
                <a:latin typeface="Times New Roman" pitchFamily="18" charset="0"/>
                <a:ea typeface="標楷體" pitchFamily="65" charset="-120"/>
              </a:rPr>
              <a:t>7</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年度無安裝或具備低電壓持續運轉能力 </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(LVRT)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者，期初設置成本為</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5.47</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萬元</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瓩，運維比例為</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3.29%</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rPr>
              <a:t>。</a:t>
            </a:r>
            <a:endPar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endParaRPr>
          </a:p>
          <a:p>
            <a:pPr marL="360363" marR="0" lvl="0" indent="-360363" algn="l" defTabSz="914400" rtl="0" eaLnBrk="1" fontAlgn="base" latinLnBrk="0" hangingPunct="1">
              <a:lnSpc>
                <a:spcPct val="100000"/>
              </a:lnSpc>
              <a:spcBef>
                <a:spcPct val="0"/>
              </a:spcBef>
              <a:spcAft>
                <a:spcPct val="0"/>
              </a:spcAft>
              <a:buClrTx/>
              <a:buSzTx/>
              <a:buFontTx/>
              <a:buNone/>
              <a:tabLst/>
              <a:defRPr/>
            </a:pP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註</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3</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*106</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年度無安裝或具備低電壓持續運轉能力</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 (LVRT)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者，期初設置成本為</a:t>
            </a:r>
            <a:r>
              <a:rPr lang="en-US" altLang="zh-TW" sz="1200" dirty="0">
                <a:solidFill>
                  <a:srgbClr val="800080"/>
                </a:solidFill>
                <a:latin typeface="Times New Roman" pitchFamily="18" charset="0"/>
                <a:ea typeface="標楷體" pitchFamily="65" charset="-120"/>
                <a:sym typeface="Wingdings" pitchFamily="2" charset="2"/>
              </a:rPr>
              <a:t>5.57</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萬元</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瓩，運維比例為</a:t>
            </a:r>
            <a:r>
              <a:rPr lang="en-US" altLang="zh-TW" sz="1200" dirty="0">
                <a:solidFill>
                  <a:srgbClr val="800080"/>
                </a:solidFill>
                <a:latin typeface="Times New Roman" pitchFamily="18" charset="0"/>
                <a:ea typeface="標楷體" pitchFamily="65" charset="-120"/>
                <a:sym typeface="Wingdings" pitchFamily="2" charset="2"/>
              </a:rPr>
              <a:t>3.02</a:t>
            </a:r>
            <a:r>
              <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a:t>
            </a:r>
            <a:r>
              <a:rPr kumimoji="1" lang="zh-TW" altLang="en-US"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rPr>
              <a:t>。</a:t>
            </a:r>
            <a:endParaRPr kumimoji="1" lang="en-US" altLang="zh-TW" sz="1200" b="1" i="0" u="none" strike="noStrike" kern="1200" cap="none" spc="0" normalizeH="0" baseline="0" noProof="0" dirty="0">
              <a:ln>
                <a:noFill/>
              </a:ln>
              <a:solidFill>
                <a:srgbClr val="800080"/>
              </a:solidFill>
              <a:effectLst/>
              <a:uLnTx/>
              <a:uFillTx/>
              <a:latin typeface="Times New Roman" pitchFamily="18" charset="0"/>
              <a:ea typeface="標楷體" pitchFamily="65" charset="-120"/>
              <a:cs typeface="+mn-cs"/>
              <a:sym typeface="Wingdings" pitchFamily="2" charset="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06063B5A-1E5A-46AC-A512-DF68AB4368D4}" type="slidenum">
              <a:rPr lang="en-US" altLang="zh-TW" sz="1400" b="0">
                <a:solidFill>
                  <a:srgbClr val="000000"/>
                </a:solidFill>
                <a:latin typeface="Arial" charset="0"/>
              </a:rPr>
              <a:pPr algn="r" eaLnBrk="1" hangingPunct="1"/>
              <a:t>4</a:t>
            </a:fld>
            <a:endParaRPr lang="en-US" altLang="zh-TW" sz="1400" b="0">
              <a:solidFill>
                <a:srgbClr val="000000"/>
              </a:solidFill>
              <a:latin typeface="Arial" charset="0"/>
            </a:endParaRPr>
          </a:p>
        </p:txBody>
      </p:sp>
      <p:sp>
        <p:nvSpPr>
          <p:cNvPr id="6" name="Text Box 4"/>
          <p:cNvSpPr txBox="1">
            <a:spLocks noChangeArrowheads="1"/>
          </p:cNvSpPr>
          <p:nvPr/>
        </p:nvSpPr>
        <p:spPr bwMode="auto">
          <a:xfrm>
            <a:off x="107950" y="692150"/>
            <a:ext cx="8569325" cy="4395049"/>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marL="342900" indent="-342900">
              <a:defRPr/>
            </a:pPr>
            <a:r>
              <a:rPr lang="zh-TW" altLang="en-US" sz="2400" dirty="0">
                <a:solidFill>
                  <a:srgbClr val="002060"/>
                </a:solidFill>
                <a:latin typeface="Times New Roman" panose="02020603050405020304" pitchFamily="18" charset="0"/>
                <a:ea typeface="標楷體"/>
                <a:cs typeface="Times New Roman" panose="02020603050405020304" pitchFamily="18" charset="0"/>
              </a:rPr>
              <a:t>三、公式特色</a:t>
            </a:r>
          </a:p>
          <a:p>
            <a:pPr marL="622300" indent="-541338" algn="just" hangingPunct="0">
              <a:lnSpc>
                <a:spcPct val="120000"/>
              </a:lnSpc>
              <a:spcBef>
                <a:spcPct val="35000"/>
              </a:spcBef>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一</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以</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固定費率長期躉購</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方式，讓業者可掌握每期之現金流量，降低業者營運風險，符合國際饋網電價</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(Feed-in Tariff)</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之精神。</a:t>
            </a:r>
            <a:endParaRPr kumimoji="0" lang="en-US" altLang="zh-TW" sz="2400" dirty="0">
              <a:solidFill>
                <a:srgbClr val="000099"/>
              </a:solidFill>
              <a:latin typeface="Times New Roman" panose="02020603050405020304" pitchFamily="18" charset="0"/>
              <a:ea typeface="標楷體"/>
              <a:cs typeface="Times New Roman" panose="02020603050405020304" pitchFamily="18" charset="0"/>
            </a:endParaRPr>
          </a:p>
          <a:p>
            <a:pPr marL="622300" indent="-541338" algn="just" hangingPunct="0">
              <a:lnSpc>
                <a:spcPct val="120000"/>
              </a:lnSpc>
              <a:spcBef>
                <a:spcPct val="35000"/>
              </a:spcBef>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二</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鼓勵再生能源</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資源較優之區域</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及</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經營效率較佳</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之業者</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優先進入市場</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，並給予業者提高發電量之誘因，以提昇再生能源之經濟效益。</a:t>
            </a:r>
          </a:p>
          <a:p>
            <a:pPr marL="622300" indent="-541338" algn="just" hangingPunct="0">
              <a:lnSpc>
                <a:spcPct val="120000"/>
              </a:lnSpc>
              <a:spcBef>
                <a:spcPct val="35000"/>
              </a:spcBef>
            </a:pP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三</a:t>
            </a:r>
            <a:r>
              <a:rPr kumimoji="0" lang="en-US" altLang="zh-TW" sz="2400" dirty="0">
                <a:solidFill>
                  <a:srgbClr val="000099"/>
                </a:solidFill>
                <a:latin typeface="Times New Roman" panose="02020603050405020304" pitchFamily="18" charset="0"/>
                <a:ea typeface="標楷體"/>
                <a:cs typeface="Times New Roman" panose="02020603050405020304" pitchFamily="18" charset="0"/>
              </a:rPr>
              <a:t>)</a:t>
            </a:r>
            <a:r>
              <a:rPr kumimoji="0" lang="zh-TW" altLang="en-US" sz="2400" u="sng" dirty="0">
                <a:solidFill>
                  <a:srgbClr val="FF0000"/>
                </a:solidFill>
                <a:latin typeface="Times New Roman" panose="02020603050405020304" pitchFamily="18" charset="0"/>
                <a:ea typeface="標楷體"/>
                <a:cs typeface="Times New Roman" panose="02020603050405020304" pitchFamily="18" charset="0"/>
              </a:rPr>
              <a:t>反映資金成本及投資風險溢酬</a:t>
            </a:r>
            <a:r>
              <a:rPr kumimoji="0" lang="zh-TW" altLang="en-US" sz="2400" dirty="0">
                <a:solidFill>
                  <a:srgbClr val="000099"/>
                </a:solidFill>
                <a:latin typeface="Times New Roman" panose="02020603050405020304" pitchFamily="18" charset="0"/>
                <a:ea typeface="標楷體"/>
                <a:cs typeface="Times New Roman" panose="02020603050405020304" pitchFamily="18" charset="0"/>
              </a:rPr>
              <a:t>，有助於費率水準可以維持業者合理利潤之訂定目的。</a:t>
            </a:r>
          </a:p>
        </p:txBody>
      </p:sp>
      <p:sp>
        <p:nvSpPr>
          <p:cNvPr id="7" name="Rectangle 4"/>
          <p:cNvSpPr>
            <a:spLocks noChangeArrowheads="1"/>
          </p:cNvSpPr>
          <p:nvPr/>
        </p:nvSpPr>
        <p:spPr bwMode="auto">
          <a:xfrm>
            <a:off x="1662113" y="0"/>
            <a:ext cx="7345362" cy="620713"/>
          </a:xfrm>
          <a:prstGeom prst="rect">
            <a:avLst/>
          </a:prstGeom>
          <a:noFill/>
          <a:ln w="9525" algn="ctr">
            <a:noFill/>
            <a:miter lim="800000"/>
            <a:headEnd/>
            <a:tailEnd/>
          </a:ln>
        </p:spPr>
        <p:txBody>
          <a:bodyPr/>
          <a:lstStyle/>
          <a:p>
            <a:pPr marL="685800" indent="-685800" algn="ct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壹、</a:t>
            </a:r>
            <a:r>
              <a:rPr lang="en-US" altLang="zh-TW"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107</a:t>
            </a:r>
            <a:r>
              <a:rPr lang="zh-TW" altLang="en-US" sz="2600" kern="0" dirty="0">
                <a:solidFill>
                  <a:srgbClr val="0E0363"/>
                </a:solidFill>
                <a:effectLst>
                  <a:outerShdw blurRad="38100" dist="38100" dir="2700000" algn="tl">
                    <a:srgbClr val="C0C0C0"/>
                  </a:outerShdw>
                </a:effectLst>
                <a:latin typeface="Times New Roman" pitchFamily="18" charset="0"/>
                <a:ea typeface="標楷體" pitchFamily="65" charset="-120"/>
                <a:cs typeface="Times New Roman" pitchFamily="18" charset="0"/>
              </a:rPr>
              <a:t>年再生能源電能躉購費率計算公式</a:t>
            </a:r>
          </a:p>
        </p:txBody>
      </p:sp>
    </p:spTree>
    <p:extLst>
      <p:ext uri="{BB962C8B-B14F-4D97-AF65-F5344CB8AC3E}">
        <p14:creationId xmlns:p14="http://schemas.microsoft.com/office/powerpoint/2010/main" val="40973076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066" name="Object 29"/>
          <p:cNvGraphicFramePr>
            <a:graphicFrameLocks noChangeAspect="1"/>
          </p:cNvGraphicFramePr>
          <p:nvPr/>
        </p:nvGraphicFramePr>
        <p:xfrm>
          <a:off x="225425" y="1752600"/>
          <a:ext cx="8918575" cy="4233863"/>
        </p:xfrm>
        <a:graphic>
          <a:graphicData uri="http://schemas.openxmlformats.org/presentationml/2006/ole">
            <mc:AlternateContent xmlns:mc="http://schemas.openxmlformats.org/markup-compatibility/2006">
              <mc:Choice xmlns:v="urn:schemas-microsoft-com:vml" Requires="v">
                <p:oleObj spid="_x0000_s265406" name="多媒體項目" r:id="rId4" imgW="2286337" imgH="1007527" progId="">
                  <p:embed/>
                </p:oleObj>
              </mc:Choice>
              <mc:Fallback>
                <p:oleObj name="多媒體項目" r:id="rId4" imgW="2286337" imgH="1007527" progId="">
                  <p:embed/>
                  <p:pic>
                    <p:nvPicPr>
                      <p:cNvPr id="0" name="Object 29"/>
                      <p:cNvPicPr>
                        <a:picLocks noChangeAspect="1" noChangeArrowheads="1"/>
                      </p:cNvPicPr>
                      <p:nvPr/>
                    </p:nvPicPr>
                    <p:blipFill>
                      <a:blip r:embed="rId5">
                        <a:lum bright="70000" contrast="-70000"/>
                        <a:grayscl/>
                        <a:extLst>
                          <a:ext uri="{28A0092B-C50C-407E-A947-70E740481C1C}">
                            <a14:useLocalDpi xmlns:a14="http://schemas.microsoft.com/office/drawing/2010/main" val="0"/>
                          </a:ext>
                        </a:extLst>
                      </a:blip>
                      <a:srcRect/>
                      <a:stretch>
                        <a:fillRect/>
                      </a:stretch>
                    </p:blipFill>
                    <p:spPr bwMode="auto">
                      <a:xfrm>
                        <a:off x="225425" y="1752600"/>
                        <a:ext cx="8918575" cy="423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8067" name="Text Box 5"/>
          <p:cNvSpPr txBox="1">
            <a:spLocks noChangeArrowheads="1"/>
          </p:cNvSpPr>
          <p:nvPr/>
        </p:nvSpPr>
        <p:spPr bwMode="auto">
          <a:xfrm>
            <a:off x="2195513" y="1989138"/>
            <a:ext cx="49530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ctr" eaLnBrk="1" hangingPunct="1">
              <a:spcBef>
                <a:spcPct val="50000"/>
              </a:spcBef>
            </a:pPr>
            <a:r>
              <a:rPr lang="zh-TW" altLang="en-US" sz="6000">
                <a:solidFill>
                  <a:srgbClr val="000099"/>
                </a:solidFill>
                <a:latin typeface="Times New Roman" pitchFamily="18" charset="0"/>
                <a:ea typeface="標楷體" pitchFamily="65" charset="-120"/>
              </a:rPr>
              <a:t>報告完畢</a:t>
            </a:r>
          </a:p>
        </p:txBody>
      </p:sp>
      <p:sp>
        <p:nvSpPr>
          <p:cNvPr id="88068"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14CC975E-0018-4A99-AF12-68F2CAD1B1D3}" type="slidenum">
              <a:rPr lang="en-US" altLang="zh-TW" sz="1400" b="0">
                <a:solidFill>
                  <a:srgbClr val="000000"/>
                </a:solidFill>
                <a:latin typeface="Arial" charset="0"/>
              </a:rPr>
              <a:pPr algn="r" eaLnBrk="1" hangingPunct="1"/>
              <a:t>49</a:t>
            </a:fld>
            <a:endParaRPr lang="en-US" altLang="zh-TW" sz="1400" b="0">
              <a:solidFill>
                <a:srgbClr val="000000"/>
              </a:solidFill>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5"/>
          <p:cNvSpPr>
            <a:spLocks noGrp="1"/>
          </p:cNvSpPr>
          <p:nvPr>
            <p:ph type="sldNum" sz="quarter" idx="12"/>
          </p:nvPr>
        </p:nvSpPr>
        <p:spPr>
          <a:xfrm>
            <a:off x="7956377" y="6408738"/>
            <a:ext cx="1197148"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7A5EF8B-9167-4B6E-912B-017AA34BE2C6}" type="slidenum">
              <a:rPr kumimoji="1" lang="en-US" altLang="zh-TW" sz="1400" b="0" i="0" u="none" strike="noStrike" kern="1200" cap="none" spc="0" normalizeH="0" baseline="0" noProof="0" smtClean="0">
                <a:ln>
                  <a:noFill/>
                </a:ln>
                <a:solidFill>
                  <a:srgbClr val="000000"/>
                </a:solidFill>
                <a:effectLst/>
                <a:uLnTx/>
                <a:uFillTx/>
                <a:latin typeface="Arial" charset="0"/>
                <a:ea typeface="新細明體" pitchFamily="18" charset="-120"/>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en-US" altLang="zh-TW" sz="1400" b="0" i="0" u="none" strike="noStrike" kern="1200" cap="none" spc="0" normalizeH="0" baseline="0" noProof="0" dirty="0">
              <a:ln>
                <a:noFill/>
              </a:ln>
              <a:solidFill>
                <a:srgbClr val="000000"/>
              </a:solidFill>
              <a:effectLst/>
              <a:uLnTx/>
              <a:uFillTx/>
              <a:latin typeface="Arial" charset="0"/>
              <a:ea typeface="新細明體" pitchFamily="18" charset="-120"/>
              <a:cs typeface="+mn-cs"/>
            </a:endParaRPr>
          </a:p>
        </p:txBody>
      </p:sp>
      <p:sp>
        <p:nvSpPr>
          <p:cNvPr id="11" name="Rectangle 4"/>
          <p:cNvSpPr>
            <a:spLocks noChangeArrowheads="1"/>
          </p:cNvSpPr>
          <p:nvPr/>
        </p:nvSpPr>
        <p:spPr bwMode="auto">
          <a:xfrm>
            <a:off x="179512" y="692696"/>
            <a:ext cx="8712968" cy="6078587"/>
          </a:xfrm>
          <a:prstGeom prst="rect">
            <a:avLst/>
          </a:prstGeom>
          <a:noFill/>
          <a:ln w="9525">
            <a:noFill/>
            <a:miter lim="800000"/>
            <a:headEnd/>
            <a:tailEnd/>
          </a:ln>
        </p:spPr>
        <p:txBody>
          <a:bodyPr wrap="square">
            <a:spAutoFit/>
          </a:body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1" lang="zh-TW" altLang="en-US" sz="2400" b="1" i="0" u="none" strike="noStrike" kern="1200" cap="none" spc="0" normalizeH="0" baseline="0" noProof="0" dirty="0">
                <a:ln>
                  <a:noFill/>
                </a:ln>
                <a:solidFill>
                  <a:srgbClr val="000066"/>
                </a:solidFill>
                <a:effectLst/>
                <a:uLnTx/>
                <a:uFillTx/>
                <a:latin typeface="Times New Roman" pitchFamily="18" charset="0"/>
                <a:ea typeface="標楷體" pitchFamily="65" charset="-120"/>
                <a:cs typeface="+mn-cs"/>
              </a:rPr>
              <a:t>一、電能躉購費率審定原則</a:t>
            </a:r>
            <a:endParaRPr kumimoji="1" lang="en-US" altLang="zh-TW" sz="2400" b="1" i="0" u="none" strike="noStrike" kern="1200" cap="none" spc="0" normalizeH="0" baseline="0" noProof="0" dirty="0">
              <a:ln>
                <a:noFill/>
              </a:ln>
              <a:solidFill>
                <a:srgbClr val="000066"/>
              </a:solidFill>
              <a:effectLst/>
              <a:uLnTx/>
              <a:uFillTx/>
              <a:latin typeface="Times New Roman" pitchFamily="18" charset="0"/>
              <a:ea typeface="標楷體" pitchFamily="65" charset="-120"/>
              <a:cs typeface="+mn-cs"/>
            </a:endParaRP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一</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為鼓勵再生能源發電設備設置，依再生能源發電技術進步情形檢討再生能源躉購類別及級距，並以技術較成熟、具節能減碳、經濟及產業發展效益者優先推廣。</a:t>
            </a: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二</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審議各項參數應考量資料來源及參採數據之公信力、客觀性及適用於我國氣候及資源條件、用電需求等發展環境之特性。</a:t>
            </a: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三</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考量再生能源整體發展及推廣目標達成情形，並兼顧我國環境保護、國土利用或相關政策，就相關費率及參數水準做適當調整。</a:t>
            </a: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四</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優先鼓勵開發最佳資源場址，並得考量再生能源區域均衡發展效益，必要時得制定獎勵機制與訂定差異化費率。</a:t>
            </a: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五</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顧及社會公平性，並考量衍生電費上漲之衝擊。 </a:t>
            </a:r>
          </a:p>
          <a:p>
            <a:pPr marL="900113" marR="0" lvl="1" indent="-534988" algn="just" defTabSz="914400" rtl="0" eaLnBrk="1" fontAlgn="base" latinLnBrk="0" hangingPunct="0">
              <a:lnSpc>
                <a:spcPts val="3000"/>
              </a:lnSpc>
              <a:spcBef>
                <a:spcPts val="300"/>
              </a:spcBef>
              <a:spcAft>
                <a:spcPct val="0"/>
              </a:spcAft>
              <a:buClr>
                <a:srgbClr val="3B812F"/>
              </a:buClr>
              <a:buSzPct val="60000"/>
              <a:buFontTx/>
              <a:buNone/>
              <a:tabLst/>
              <a:defRPr/>
            </a:pP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六</a:t>
            </a:r>
            <a:r>
              <a:rPr kumimoji="0" lang="en-US" altLang="zh-TW" sz="2400" b="1" i="0" u="none" strike="noStrike" kern="1200" cap="none" spc="0" normalizeH="0" baseline="0" noProof="0" dirty="0">
                <a:ln>
                  <a:noFill/>
                </a:ln>
                <a:solidFill>
                  <a:srgbClr val="000000"/>
                </a:solidFill>
                <a:effectLst/>
                <a:uLnTx/>
                <a:uFillTx/>
                <a:latin typeface="Times New Roman" pitchFamily="18" charset="0"/>
                <a:ea typeface="標楷體"/>
                <a:cs typeface="+mn-cs"/>
              </a:rPr>
              <a:t>)</a:t>
            </a:r>
            <a:r>
              <a:rPr kumimoji="0" lang="zh-TW" altLang="en-US" sz="2400" b="1" i="0" u="none" strike="noStrike" kern="1200" cap="none" spc="0" normalizeH="0" baseline="0" noProof="0" dirty="0">
                <a:ln>
                  <a:noFill/>
                </a:ln>
                <a:solidFill>
                  <a:srgbClr val="000000"/>
                </a:solidFill>
                <a:effectLst/>
                <a:uLnTx/>
                <a:uFillTx/>
                <a:latin typeface="Times New Roman" pitchFamily="18" charset="0"/>
                <a:ea typeface="標楷體"/>
                <a:cs typeface="+mn-cs"/>
              </a:rPr>
              <a:t>分組會議討論議題所做之共同意見，提請審定會予以確認參採。</a:t>
            </a:r>
          </a:p>
        </p:txBody>
      </p:sp>
      <p:sp>
        <p:nvSpPr>
          <p:cNvPr id="6" name="Rectangle 2">
            <a:extLst>
              <a:ext uri="{FF2B5EF4-FFF2-40B4-BE49-F238E27FC236}">
                <a16:creationId xmlns:a16="http://schemas.microsoft.com/office/drawing/2014/main" xmlns="" id="{B2E1DE06-9644-4F0C-ACF9-C62CFDE26ED7}"/>
              </a:ext>
            </a:extLst>
          </p:cNvPr>
          <p:cNvSpPr txBox="1">
            <a:spLocks noChangeArrowheads="1"/>
          </p:cNvSpPr>
          <p:nvPr/>
        </p:nvSpPr>
        <p:spPr bwMode="auto">
          <a:xfrm>
            <a:off x="250598" y="9456"/>
            <a:ext cx="8640959" cy="1008112"/>
          </a:xfrm>
          <a:prstGeom prst="rect">
            <a:avLst/>
          </a:prstGeom>
          <a:noFill/>
          <a:ln>
            <a:noFill/>
          </a:ln>
          <a:effectLst/>
          <a:extLst/>
        </p:spPr>
        <p:txBody>
          <a:bodyPr/>
          <a:lstStyle/>
          <a:p>
            <a:pPr eaLnBrk="0" hangingPunct="0">
              <a:spcBef>
                <a:spcPts val="0"/>
              </a:spcBef>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Tree>
    <p:extLst>
      <p:ext uri="{BB962C8B-B14F-4D97-AF65-F5344CB8AC3E}">
        <p14:creationId xmlns:p14="http://schemas.microsoft.com/office/powerpoint/2010/main" val="1223243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txBox="1">
            <a:spLocks noChangeArrowheads="1"/>
          </p:cNvSpPr>
          <p:nvPr/>
        </p:nvSpPr>
        <p:spPr bwMode="auto">
          <a:xfrm>
            <a:off x="251521" y="-90600"/>
            <a:ext cx="8640959" cy="792088"/>
          </a:xfrm>
          <a:prstGeom prst="rect">
            <a:avLst/>
          </a:prstGeom>
          <a:noFill/>
          <a:ln>
            <a:noFill/>
          </a:ln>
          <a:effectLst/>
          <a:extLst/>
        </p:spPr>
        <p:txBody>
          <a:bodyPr/>
          <a:lstStyle/>
          <a:p>
            <a:pP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defRPr/>
            </a:pPr>
            <a:r>
              <a:rPr lang="zh-TW" altLang="en-US" sz="2000" kern="0" dirty="0">
                <a:solidFill>
                  <a:srgbClr val="C00000"/>
                </a:solidFill>
                <a:latin typeface="Times New Roman" pitchFamily="18" charset="0"/>
                <a:ea typeface="標楷體"/>
                <a:cs typeface="Times New Roman" pitchFamily="18" charset="0"/>
              </a:rPr>
              <a:t>二、 </a:t>
            </a:r>
            <a:r>
              <a:rPr lang="en-US" altLang="zh-TW" sz="2000" kern="0" dirty="0">
                <a:solidFill>
                  <a:srgbClr val="C00000"/>
                </a:solidFill>
                <a:latin typeface="Times New Roman" pitchFamily="18" charset="0"/>
                <a:ea typeface="標楷體"/>
                <a:cs typeface="Times New Roman" pitchFamily="18" charset="0"/>
              </a:rPr>
              <a:t>107</a:t>
            </a:r>
            <a:r>
              <a:rPr lang="zh-TW" altLang="en-US" sz="2000" kern="0" dirty="0">
                <a:solidFill>
                  <a:srgbClr val="C00000"/>
                </a:solidFill>
                <a:latin typeface="Times New Roman" pitchFamily="18" charset="0"/>
                <a:ea typeface="標楷體"/>
                <a:cs typeface="Times New Roman" pitchFamily="18" charset="0"/>
              </a:rPr>
              <a:t>年度各類再生能源</a:t>
            </a:r>
            <a:r>
              <a:rPr lang="en-US" altLang="zh-TW" sz="2000" kern="0" dirty="0">
                <a:solidFill>
                  <a:srgbClr val="C00000"/>
                </a:solidFill>
                <a:latin typeface="Times New Roman" pitchFamily="18" charset="0"/>
                <a:ea typeface="標楷體"/>
                <a:cs typeface="Times New Roman" pitchFamily="18" charset="0"/>
              </a:rPr>
              <a:t>(</a:t>
            </a:r>
            <a:r>
              <a:rPr lang="zh-TW" altLang="en-US" sz="2000" kern="0" dirty="0">
                <a:solidFill>
                  <a:srgbClr val="C00000"/>
                </a:solidFill>
                <a:latin typeface="Times New Roman" pitchFamily="18" charset="0"/>
                <a:ea typeface="標楷體"/>
                <a:cs typeface="Times New Roman" pitchFamily="18" charset="0"/>
              </a:rPr>
              <a:t>太陽光電除外</a:t>
            </a:r>
            <a:r>
              <a:rPr lang="en-US" altLang="zh-TW" sz="2000" kern="0" dirty="0">
                <a:solidFill>
                  <a:srgbClr val="C00000"/>
                </a:solidFill>
                <a:latin typeface="Times New Roman" pitchFamily="18" charset="0"/>
                <a:ea typeface="標楷體"/>
                <a:cs typeface="Times New Roman" pitchFamily="18" charset="0"/>
              </a:rPr>
              <a:t>)</a:t>
            </a:r>
            <a:r>
              <a:rPr lang="zh-TW" altLang="en-US" sz="2000" kern="0" dirty="0">
                <a:solidFill>
                  <a:srgbClr val="C00000"/>
                </a:solidFill>
                <a:latin typeface="Times New Roman" pitchFamily="18" charset="0"/>
                <a:ea typeface="標楷體"/>
                <a:cs typeface="Times New Roman" pitchFamily="18" charset="0"/>
              </a:rPr>
              <a:t>電能躉購費率試算</a:t>
            </a:r>
          </a:p>
          <a:p>
            <a:pPr algn="ctr" eaLnBrk="0" hangingPunct="0">
              <a:defRPr/>
            </a:pPr>
            <a:endPar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sp>
        <p:nvSpPr>
          <p:cNvPr id="81972" name="Rectangle 29"/>
          <p:cNvSpPr txBox="1">
            <a:spLocks noGrp="1" noChangeArrowheads="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3200" b="1">
                <a:solidFill>
                  <a:srgbClr val="660033"/>
                </a:solidFill>
                <a:latin typeface="標楷體" pitchFamily="65" charset="-120"/>
                <a:ea typeface="新細明體" pitchFamily="18" charset="-120"/>
              </a:defRPr>
            </a:lvl1pPr>
            <a:lvl2pPr marL="742950" indent="-285750" eaLnBrk="0" hangingPunct="0">
              <a:defRPr kumimoji="1" sz="3200" b="1">
                <a:solidFill>
                  <a:srgbClr val="660033"/>
                </a:solidFill>
                <a:latin typeface="標楷體" pitchFamily="65" charset="-120"/>
                <a:ea typeface="新細明體" pitchFamily="18" charset="-120"/>
              </a:defRPr>
            </a:lvl2pPr>
            <a:lvl3pPr marL="1143000" indent="-228600" eaLnBrk="0" hangingPunct="0">
              <a:defRPr kumimoji="1" sz="3200" b="1">
                <a:solidFill>
                  <a:srgbClr val="660033"/>
                </a:solidFill>
                <a:latin typeface="標楷體" pitchFamily="65" charset="-120"/>
                <a:ea typeface="新細明體" pitchFamily="18" charset="-120"/>
              </a:defRPr>
            </a:lvl3pPr>
            <a:lvl4pPr marL="1600200" indent="-228600" eaLnBrk="0" hangingPunct="0">
              <a:defRPr kumimoji="1" sz="3200" b="1">
                <a:solidFill>
                  <a:srgbClr val="660033"/>
                </a:solidFill>
                <a:latin typeface="標楷體" pitchFamily="65" charset="-120"/>
                <a:ea typeface="新細明體" pitchFamily="18" charset="-120"/>
              </a:defRPr>
            </a:lvl4pPr>
            <a:lvl5pPr marL="2057400" indent="-228600" eaLnBrk="0" hangingPunct="0">
              <a:defRPr kumimoji="1" sz="3200" b="1">
                <a:solidFill>
                  <a:srgbClr val="660033"/>
                </a:solidFill>
                <a:latin typeface="標楷體" pitchFamily="65" charset="-120"/>
                <a:ea typeface="新細明體" pitchFamily="18" charset="-120"/>
              </a:defRPr>
            </a:lvl5pPr>
            <a:lvl6pPr marL="25146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6pPr>
            <a:lvl7pPr marL="29718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7pPr>
            <a:lvl8pPr marL="34290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8pPr>
            <a:lvl9pPr marL="3886200" indent="-228600" eaLnBrk="0" fontAlgn="base" hangingPunct="0">
              <a:spcBef>
                <a:spcPct val="0"/>
              </a:spcBef>
              <a:spcAft>
                <a:spcPct val="0"/>
              </a:spcAft>
              <a:defRPr kumimoji="1" sz="3200" b="1">
                <a:solidFill>
                  <a:srgbClr val="660033"/>
                </a:solidFill>
                <a:latin typeface="標楷體" pitchFamily="65" charset="-120"/>
                <a:ea typeface="新細明體" pitchFamily="18" charset="-120"/>
              </a:defRPr>
            </a:lvl9pPr>
          </a:lstStyle>
          <a:p>
            <a:pPr algn="r" eaLnBrk="1" hangingPunct="1"/>
            <a:fld id="{A3BD84B0-4BE4-4938-8CAD-D4E0E9A1BB80}" type="slidenum">
              <a:rPr lang="en-US" altLang="zh-TW" sz="1400" b="0">
                <a:solidFill>
                  <a:srgbClr val="000000"/>
                </a:solidFill>
                <a:latin typeface="Arial" charset="0"/>
              </a:rPr>
              <a:pPr algn="r" eaLnBrk="1" hangingPunct="1"/>
              <a:t>6</a:t>
            </a:fld>
            <a:endParaRPr lang="en-US" altLang="zh-TW" sz="1400" b="0">
              <a:solidFill>
                <a:srgbClr val="000000"/>
              </a:solidFill>
              <a:latin typeface="Arial" charset="0"/>
            </a:endParaRPr>
          </a:p>
        </p:txBody>
      </p:sp>
      <p:sp>
        <p:nvSpPr>
          <p:cNvPr id="7" name="Text Box 65"/>
          <p:cNvSpPr txBox="1">
            <a:spLocks noChangeArrowheads="1"/>
          </p:cNvSpPr>
          <p:nvPr/>
        </p:nvSpPr>
        <p:spPr bwMode="auto">
          <a:xfrm>
            <a:off x="395536" y="6472081"/>
            <a:ext cx="3384376" cy="430887"/>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marL="633413" marR="0" lvl="0" indent="-633413" algn="l" defTabSz="914400"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rPr>
              <a:t>註</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rPr>
              <a:t>1</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rPr>
              <a:t>：</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rPr>
              <a:t>( </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rPr>
              <a:t> </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rPr>
              <a:t>)</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rPr>
              <a:t>內數字為</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rPr>
              <a:t>106</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rPr>
              <a:t>年度公告數值。</a:t>
            </a:r>
            <a:endPar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endParaRPr>
          </a:p>
          <a:p>
            <a:pPr marL="360363" marR="0" lvl="0" indent="-360363" algn="l" defTabSz="914400" rtl="0" eaLnBrk="1" fontAlgn="auto" latinLnBrk="0" hangingPunct="1">
              <a:lnSpc>
                <a:spcPct val="100000"/>
              </a:lnSpc>
              <a:spcBef>
                <a:spcPts val="0"/>
              </a:spcBef>
              <a:spcAft>
                <a:spcPts val="0"/>
              </a:spcAft>
              <a:buClrTx/>
              <a:buSzTx/>
              <a:buFontTx/>
              <a:buNone/>
              <a:tabLst/>
              <a:defRPr/>
            </a:pP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註</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2</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107</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年度下限費率為</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2.3226</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元</a:t>
            </a:r>
            <a:r>
              <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a:t>
            </a:r>
            <a:r>
              <a:rPr kumimoji="1" lang="zh-TW" altLang="en-US"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rPr>
              <a:t>度。</a:t>
            </a:r>
            <a:endParaRPr kumimoji="1" lang="en-US" altLang="zh-TW" sz="1100" b="1" i="0" u="none" strike="noStrike" kern="1200" cap="none" spc="0" normalizeH="0" baseline="0" noProof="0" dirty="0">
              <a:ln>
                <a:noFill/>
              </a:ln>
              <a:solidFill>
                <a:srgbClr val="800080"/>
              </a:solidFill>
              <a:effectLst/>
              <a:uLnTx/>
              <a:uFillTx/>
              <a:latin typeface="Times New Roman" pitchFamily="18" charset="0"/>
              <a:ea typeface="標楷體"/>
              <a:cs typeface="+mn-cs"/>
              <a:sym typeface="Wingdings" pitchFamily="2" charset="2"/>
            </a:endParaRPr>
          </a:p>
        </p:txBody>
      </p:sp>
      <p:graphicFrame>
        <p:nvGraphicFramePr>
          <p:cNvPr id="9" name="Group 74">
            <a:extLst>
              <a:ext uri="{FF2B5EF4-FFF2-40B4-BE49-F238E27FC236}">
                <a16:creationId xmlns:a16="http://schemas.microsoft.com/office/drawing/2014/main" xmlns="" id="{93DB4692-9530-4CD0-B3BF-25D1B53431A2}"/>
              </a:ext>
            </a:extLst>
          </p:cNvPr>
          <p:cNvGraphicFramePr>
            <a:graphicFrameLocks noGrp="1"/>
          </p:cNvGraphicFramePr>
          <p:nvPr>
            <p:extLst>
              <p:ext uri="{D42A27DB-BD31-4B8C-83A1-F6EECF244321}">
                <p14:modId xmlns:p14="http://schemas.microsoft.com/office/powerpoint/2010/main" val="900529440"/>
              </p:ext>
            </p:extLst>
          </p:nvPr>
        </p:nvGraphicFramePr>
        <p:xfrm>
          <a:off x="395536" y="681976"/>
          <a:ext cx="8455570" cy="5829258"/>
        </p:xfrm>
        <a:graphic>
          <a:graphicData uri="http://schemas.openxmlformats.org/drawingml/2006/table">
            <a:tbl>
              <a:tblPr/>
              <a:tblGrid>
                <a:gridCol w="1296144">
                  <a:extLst>
                    <a:ext uri="{9D8B030D-6E8A-4147-A177-3AD203B41FA5}">
                      <a16:colId xmlns:a16="http://schemas.microsoft.com/office/drawing/2014/main" xmlns="" val="20000"/>
                    </a:ext>
                  </a:extLst>
                </a:gridCol>
                <a:gridCol w="1440160">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1008112">
                  <a:extLst>
                    <a:ext uri="{9D8B030D-6E8A-4147-A177-3AD203B41FA5}">
                      <a16:colId xmlns:a16="http://schemas.microsoft.com/office/drawing/2014/main" xmlns="" val="20003"/>
                    </a:ext>
                  </a:extLst>
                </a:gridCol>
                <a:gridCol w="859308">
                  <a:extLst>
                    <a:ext uri="{9D8B030D-6E8A-4147-A177-3AD203B41FA5}">
                      <a16:colId xmlns:a16="http://schemas.microsoft.com/office/drawing/2014/main" xmlns="" val="20004"/>
                    </a:ext>
                  </a:extLst>
                </a:gridCol>
                <a:gridCol w="720080">
                  <a:extLst>
                    <a:ext uri="{9D8B030D-6E8A-4147-A177-3AD203B41FA5}">
                      <a16:colId xmlns:a16="http://schemas.microsoft.com/office/drawing/2014/main" xmlns="" val="20005"/>
                    </a:ext>
                  </a:extLst>
                </a:gridCol>
                <a:gridCol w="936104">
                  <a:extLst>
                    <a:ext uri="{9D8B030D-6E8A-4147-A177-3AD203B41FA5}">
                      <a16:colId xmlns:a16="http://schemas.microsoft.com/office/drawing/2014/main" xmlns="" val="20006"/>
                    </a:ext>
                  </a:extLst>
                </a:gridCol>
                <a:gridCol w="1331566">
                  <a:extLst>
                    <a:ext uri="{9D8B030D-6E8A-4147-A177-3AD203B41FA5}">
                      <a16:colId xmlns:a16="http://schemas.microsoft.com/office/drawing/2014/main" xmlns="" val="20007"/>
                    </a:ext>
                  </a:extLst>
                </a:gridCol>
              </a:tblGrid>
              <a:tr h="272904">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再生能源類別</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分類</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級距</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(kW)</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gridSpan="4">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107</a:t>
                      </a:r>
                      <a:r>
                        <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年度躉購費率試算</a:t>
                      </a:r>
                      <a:endPar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endParaRPr>
                    </a:p>
                    <a:p>
                      <a:pPr marL="0" marR="0" lvl="0" indent="0" algn="ctr" defTabSz="914400" rtl="0" eaLnBrk="0" fontAlgn="ctr"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元</a:t>
                      </a: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度</a:t>
                      </a: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kern="1200" cap="none" normalizeH="0" baseline="30000" dirty="0">
                          <a:ln>
                            <a:noFill/>
                          </a:ln>
                          <a:solidFill>
                            <a:schemeClr val="tx1"/>
                          </a:solidFill>
                          <a:effectLst/>
                          <a:latin typeface="Times New Roman" pitchFamily="18" charset="0"/>
                          <a:ea typeface="標楷體" pitchFamily="65" charset="-120"/>
                          <a:cs typeface="Times New Roman" pitchFamily="18" charset="0"/>
                        </a:rPr>
                        <a:t>1</a:t>
                      </a:r>
                      <a:endParaRPr kumimoji="1" lang="zh-TW" altLang="en-US" sz="1400" b="1" i="0" u="none" strike="noStrike" kern="1200" cap="none" normalizeH="0" baseline="3000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rPr>
                        <a:t>與上年度比較</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endParaRPr>
                    </a:p>
                    <a:p>
                      <a:pPr marL="0" marR="0" lvl="0" indent="0" algn="ctr" defTabSz="914400" rtl="0" eaLnBrk="0" fontAlgn="ctr"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rPr>
                        <a:t>(%)</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ECFF"/>
                    </a:solidFill>
                  </a:tcPr>
                </a:tc>
                <a:extLst>
                  <a:ext uri="{0D108BD9-81ED-4DB2-BD59-A6C34878D82A}">
                    <a16:rowId xmlns:a16="http://schemas.microsoft.com/office/drawing/2014/main" xmlns="" val="10000"/>
                  </a:ext>
                </a:extLst>
              </a:tr>
              <a:tr h="270023">
                <a:tc rowSpan="6">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風力</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標楷體" pitchFamily="65" charset="-120"/>
                          <a:ea typeface="標楷體" pitchFamily="65" charset="-120"/>
                        </a:rPr>
                        <a:t>陸域</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1 ~ &lt; 30</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sng"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8.6685</a:t>
                      </a:r>
                    </a:p>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(8.9716)</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-3.38</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70023">
                <a:tc vMerge="1">
                  <a:txBody>
                    <a:bodyPr/>
                    <a:lstStyle/>
                    <a:p>
                      <a:endParaRPr lang="zh-TW" altLang="en-US"/>
                    </a:p>
                  </a:txBody>
                  <a:tcPr/>
                </a:tc>
                <a:tc vMerge="1">
                  <a:txBody>
                    <a:bodyPr/>
                    <a:lstStyle/>
                    <a:p>
                      <a:endParaRPr lang="zh-TW" altLang="en-US"/>
                    </a:p>
                  </a:txBody>
                  <a:tcPr/>
                </a:tc>
                <a:tc rowSpan="2">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 30 </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cs typeface="Times New Roman" pitchFamily="18" charset="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有無安裝或具備</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LVRT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者</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2.7669 </a:t>
                      </a:r>
                    </a:p>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(2.8776)</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-3.85</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7002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3">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無安裝或具備</a:t>
                      </a: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LVRT</a:t>
                      </a: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者</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2.7315 </a:t>
                      </a:r>
                    </a:p>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(2.8395)</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-3.80</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270023">
                <a:tc vMerge="1">
                  <a:txBody>
                    <a:bodyPr/>
                    <a:lstStyle/>
                    <a:p>
                      <a:endParaRPr lang="zh-TW" altLang="en-US"/>
                    </a:p>
                  </a:txBody>
                  <a:tcPr/>
                </a:tc>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標楷體" pitchFamily="65" charset="-120"/>
                          <a:ea typeface="標楷體" pitchFamily="65" charset="-120"/>
                        </a:rPr>
                        <a:t>離岸</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固定</a:t>
                      </a:r>
                      <a:r>
                        <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20</a:t>
                      </a: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年躉購費率</a:t>
                      </a:r>
                      <a:endPar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endParaRP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a:t>
                      </a: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上限費率</a:t>
                      </a:r>
                      <a:r>
                        <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grid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Times New Roman" pitchFamily="18" charset="0"/>
                        </a:rPr>
                        <a:t>5.8141</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(6.0437)</a:t>
                      </a:r>
                      <a:endParaRPr lang="zh-TW" altLang="en-US" sz="1400" dirty="0"/>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-3.80</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27002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階梯式</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躉購費率</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前</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 </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Times New Roman" pitchFamily="18" charset="0"/>
                        </a:rPr>
                        <a:t>7.0622</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(7.4034)</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 latinLnBrk="0" hangingPunct="0">
                        <a:lnSpc>
                          <a:spcPct val="70000"/>
                        </a:lnSpc>
                        <a:spcBef>
                          <a:spcPct val="0"/>
                        </a:spcBef>
                        <a:spcAft>
                          <a:spcPct val="0"/>
                        </a:spcAft>
                        <a:buClrTx/>
                        <a:buSzTx/>
                        <a:buFontTx/>
                        <a:buNone/>
                        <a:tabLst/>
                        <a:defRPr/>
                      </a:pP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-4.61</a:t>
                      </a:r>
                      <a:endParaRPr kumimoji="1" lang="zh-TW" altLang="en-US"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27002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pPr marL="0" marR="0" lvl="0" indent="0" algn="ctr" defTabSz="914400" rtl="0" eaLnBrk="0" fontAlgn="b" latinLnBrk="0" hangingPunct="0">
                        <a:lnSpc>
                          <a:spcPct val="90000"/>
                        </a:lnSpc>
                        <a:spcBef>
                          <a:spcPct val="0"/>
                        </a:spcBef>
                        <a:spcAft>
                          <a:spcPct val="0"/>
                        </a:spcAft>
                        <a:buClrTx/>
                        <a:buSzTx/>
                        <a:buFontTx/>
                        <a:buNone/>
                        <a:tabLst/>
                        <a:defRPr/>
                      </a:pP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後</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rPr>
                        <a:t>3.5685</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(3.5948)</a:t>
                      </a:r>
                      <a:endParaRPr kumimoji="1" lang="en-US" altLang="zh-TW" sz="1400" b="1" i="0" u="none"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 latinLnBrk="0" hangingPunct="0">
                        <a:lnSpc>
                          <a:spcPct val="70000"/>
                        </a:lnSpc>
                        <a:spcBef>
                          <a:spcPct val="0"/>
                        </a:spcBef>
                        <a:spcAft>
                          <a:spcPct val="0"/>
                        </a:spcAft>
                        <a:buClrTx/>
                        <a:buSzTx/>
                        <a:buFontTx/>
                        <a:buNone/>
                        <a:tabLst/>
                        <a:defRPr/>
                      </a:pP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-0.73</a:t>
                      </a:r>
                      <a:endParaRPr kumimoji="1" lang="zh-TW" altLang="en-US"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70073">
                <a:tc rowSpan="2">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a:ln>
                            <a:noFill/>
                          </a:ln>
                          <a:solidFill>
                            <a:schemeClr val="tx1"/>
                          </a:solidFill>
                          <a:effectLst/>
                          <a:latin typeface="Times New Roman" pitchFamily="18" charset="0"/>
                          <a:ea typeface="標楷體" pitchFamily="65" charset="-120"/>
                          <a:cs typeface="Times New Roman" pitchFamily="18" charset="0"/>
                        </a:rPr>
                        <a:t>生質能</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無厭氧消化設備</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2.5765</a:t>
                      </a:r>
                    </a:p>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(2.6000)</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zh-TW" altLang="en-US"/>
                    </a:p>
                  </a:txBody>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-0.91</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270073">
                <a:tc vMerge="1">
                  <a:txBody>
                    <a:bodyPr/>
                    <a:lstStyle/>
                    <a:p>
                      <a:endParaRPr lang="zh-TW" altLang="en-US"/>
                    </a:p>
                  </a:txBody>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有厭氧消化設備</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sng"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5.0161</a:t>
                      </a:r>
                    </a:p>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Times New Roman" pitchFamily="18" charset="0"/>
                        </a:rPr>
                        <a:t>(5.0087)</a:t>
                      </a:r>
                    </a:p>
                  </a:txBody>
                  <a:tcPr marL="91422" marR="91422" marT="45735" marB="4573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+0.15</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r h="270073">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廢棄物</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sng"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3.8945</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(3.9839)</a:t>
                      </a:r>
                    </a:p>
                  </a:txBody>
                  <a:tcPr marL="91422" marR="91422" marT="45735" marB="4573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-2.24</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9"/>
                  </a:ext>
                </a:extLst>
              </a:tr>
              <a:tr h="270073">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川流式水力</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Times New Roman" pitchFamily="18" charset="0"/>
                        </a:rPr>
                        <a:t>2.7988</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(2.9512)</a:t>
                      </a:r>
                    </a:p>
                  </a:txBody>
                  <a:tcPr marL="91422" marR="91422" marT="45735" marB="4573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hMerge="1">
                  <a:txBody>
                    <a:bodyPr/>
                    <a:lstStyle/>
                    <a:p>
                      <a:endParaRPr lang="zh-TW" altLang="en-US"/>
                    </a:p>
                  </a:txBody>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normalizeH="0" baseline="0" dirty="0">
                          <a:ln>
                            <a:noFill/>
                          </a:ln>
                          <a:solidFill>
                            <a:srgbClr val="FF0000"/>
                          </a:solidFill>
                          <a:effectLst/>
                          <a:latin typeface="Times New Roman" pitchFamily="18" charset="0"/>
                          <a:ea typeface="標楷體" pitchFamily="65" charset="-120"/>
                          <a:cs typeface="Times New Roman" pitchFamily="18" charset="0"/>
                        </a:rPr>
                        <a:t>-5.17</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0"/>
                  </a:ext>
                </a:extLst>
              </a:tr>
              <a:tr h="270073">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地熱</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固定</a:t>
                      </a:r>
                      <a:r>
                        <a:rPr kumimoji="1" lang="en-US" altLang="zh-TW"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20</a:t>
                      </a: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Times New Roman" pitchFamily="18" charset="0"/>
                        </a:rPr>
                        <a:t>年躉購費率</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Times New Roman" pitchFamily="18" charset="0"/>
                        </a:rPr>
                        <a:t>5.1956</a:t>
                      </a:r>
                    </a:p>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(4.9428)</a:t>
                      </a:r>
                    </a:p>
                  </a:txBody>
                  <a:tcPr marL="91422" marR="91422" marT="45735" marB="4573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TlToBr>
                      <a:noFill/>
                    </a:lnTlToBr>
                    <a:lnBlToTr>
                      <a:noFill/>
                    </a:lnBlToTr>
                    <a:noFill/>
                  </a:tcPr>
                </a:tc>
                <a:tc>
                  <a:txBody>
                    <a:bodyPr/>
                    <a:lstStyle>
                      <a:lvl1pPr>
                        <a:spcBef>
                          <a:spcPct val="20000"/>
                        </a:spcBef>
                        <a:buClr>
                          <a:schemeClr val="accent1"/>
                        </a:buClr>
                        <a:buSzPct val="65000"/>
                        <a:buFont typeface="Wingdings" pitchFamily="2" charset="2"/>
                        <a:defRPr kumimoji="1" sz="2600">
                          <a:solidFill>
                            <a:schemeClr val="tx1"/>
                          </a:solidFill>
                          <a:latin typeface="Arial" pitchFamily="34" charset="0"/>
                          <a:ea typeface="標楷體" pitchFamily="65" charset="-120"/>
                        </a:defRPr>
                      </a:lvl1pPr>
                      <a:lvl2pPr marL="742950" indent="-285750">
                        <a:spcBef>
                          <a:spcPct val="20000"/>
                        </a:spcBef>
                        <a:buClr>
                          <a:schemeClr val="accent2"/>
                        </a:buClr>
                        <a:buSzPct val="60000"/>
                        <a:buFont typeface="Wingdings" pitchFamily="2" charset="2"/>
                        <a:defRPr kumimoji="1" sz="2200">
                          <a:solidFill>
                            <a:schemeClr val="tx1"/>
                          </a:solidFill>
                          <a:latin typeface="Arial" pitchFamily="34" charset="0"/>
                          <a:ea typeface="標楷體" pitchFamily="65" charset="-120"/>
                        </a:defRPr>
                      </a:lvl2pPr>
                      <a:lvl3pPr marL="1143000" indent="-228600">
                        <a:spcBef>
                          <a:spcPct val="20000"/>
                        </a:spcBef>
                        <a:buClr>
                          <a:schemeClr val="accent1"/>
                        </a:buClr>
                        <a:buSzPct val="65000"/>
                        <a:buFont typeface="Wingdings" pitchFamily="2" charset="2"/>
                        <a:defRPr kumimoji="1" sz="2000">
                          <a:solidFill>
                            <a:schemeClr val="tx1"/>
                          </a:solidFill>
                          <a:latin typeface="Arial" pitchFamily="34" charset="0"/>
                          <a:ea typeface="標楷體" pitchFamily="65" charset="-120"/>
                        </a:defRPr>
                      </a:lvl3pPr>
                      <a:lvl4pPr marL="1600200" indent="-228600">
                        <a:spcBef>
                          <a:spcPct val="20000"/>
                        </a:spcBef>
                        <a:buClr>
                          <a:schemeClr val="accent2"/>
                        </a:buClr>
                        <a:buSzPct val="70000"/>
                        <a:buFont typeface="Wingdings" pitchFamily="2" charset="2"/>
                        <a:defRPr kumimoji="1">
                          <a:solidFill>
                            <a:schemeClr val="tx1"/>
                          </a:solidFill>
                          <a:latin typeface="Arial" pitchFamily="34" charset="0"/>
                          <a:ea typeface="標楷體" pitchFamily="65" charset="-120"/>
                        </a:defRPr>
                      </a:lvl4pPr>
                      <a:lvl5pPr marL="2057400" indent="-228600">
                        <a:spcBef>
                          <a:spcPct val="20000"/>
                        </a:spcBef>
                        <a:buClr>
                          <a:schemeClr val="accent1"/>
                        </a:buClr>
                        <a:buSzPct val="75000"/>
                        <a:buFont typeface="Wingdings" pitchFamily="2" charset="2"/>
                        <a:defRPr kumimoji="1">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defRPr kumimoji="1">
                          <a:solidFill>
                            <a:schemeClr val="tx1"/>
                          </a:solidFill>
                          <a:latin typeface="Arial" pitchFamily="34" charset="0"/>
                          <a:ea typeface="標楷體" pitchFamily="65" charset="-120"/>
                        </a:defRPr>
                      </a:lvl9p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+5.11</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1"/>
                  </a:ext>
                </a:extLst>
              </a:tr>
              <a:tr h="164329">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階梯式</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躉購費率</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前</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 </a:t>
                      </a: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algn="ctr">
                        <a:lnSpc>
                          <a:spcPts val="1300"/>
                        </a:lnSpc>
                      </a:pPr>
                      <a:r>
                        <a:rPr kumimoji="1" lang="en-US" altLang="zh-TW" sz="1400" b="1" i="0" u="sng"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rPr>
                        <a:t>5.6447</a:t>
                      </a:r>
                      <a:endParaRPr kumimoji="1" lang="zh-TW" altLang="en-US" sz="1400" b="1" i="0" u="sng"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endParaRP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dirty="0">
                          <a:ln>
                            <a:noFill/>
                          </a:ln>
                          <a:solidFill>
                            <a:srgbClr val="000000"/>
                          </a:solidFill>
                          <a:effectLst/>
                          <a:uLnTx/>
                          <a:uFillTx/>
                          <a:latin typeface="Times New Roman" pitchFamily="18" charset="0"/>
                          <a:ea typeface="標楷體" pitchFamily="65" charset="-120"/>
                          <a:cs typeface="Times New Roman" pitchFamily="18" charset="0"/>
                        </a:rPr>
                        <a:t>--</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2"/>
                  </a:ext>
                </a:extLst>
              </a:tr>
              <a:tr h="164329">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ctr" latinLnBrk="0" hangingPunct="0">
                        <a:lnSpc>
                          <a:spcPct val="90000"/>
                        </a:lnSpc>
                        <a:spcBef>
                          <a:spcPts val="0"/>
                        </a:spcBef>
                        <a:spcAft>
                          <a:spcPts val="0"/>
                        </a:spcAft>
                        <a:buClrTx/>
                        <a:buSzTx/>
                        <a:buFontTx/>
                        <a:buNone/>
                        <a:tabLst/>
                      </a:pP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0" fontAlgn="b" latinLnBrk="0" hangingPunct="0">
                        <a:lnSpc>
                          <a:spcPct val="90000"/>
                        </a:lnSpc>
                        <a:spcBef>
                          <a:spcPts val="0"/>
                        </a:spcBef>
                        <a:spcAft>
                          <a:spcPts val="0"/>
                        </a:spcAft>
                        <a:buClrTx/>
                        <a:buSzTx/>
                        <a:buFontTx/>
                        <a:buNone/>
                        <a:tabLst/>
                        <a:defRPr/>
                      </a:pP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22" marR="91422" marT="45735" marB="45735"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後</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10</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年</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algn="ctr">
                        <a:lnSpc>
                          <a:spcPts val="1300"/>
                        </a:lnSpc>
                      </a:pPr>
                      <a:r>
                        <a:rPr kumimoji="1" lang="en-US" altLang="zh-TW" sz="1400" b="1" i="0" u="sng"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rPr>
                        <a:t>4.4465</a:t>
                      </a:r>
                      <a:endParaRPr kumimoji="1" lang="zh-TW" altLang="en-US" sz="1400" b="1" i="0" u="sng"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endParaRP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dirty="0">
                          <a:ln>
                            <a:noFill/>
                          </a:ln>
                          <a:solidFill>
                            <a:srgbClr val="000000"/>
                          </a:solidFill>
                          <a:effectLst/>
                          <a:uLnTx/>
                          <a:uFillTx/>
                          <a:latin typeface="Times New Roman" pitchFamily="18" charset="0"/>
                          <a:ea typeface="標楷體" pitchFamily="65" charset="-120"/>
                          <a:cs typeface="Times New Roman" pitchFamily="18" charset="0"/>
                        </a:rPr>
                        <a:t>--</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3"/>
                  </a:ext>
                </a:extLst>
              </a:tr>
              <a:tr h="167161">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其他</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無區分</a:t>
                      </a:r>
                    </a:p>
                  </a:txBody>
                  <a:tcPr marL="91419" marR="91419"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ctr" latinLnBrk="0" hangingPunct="0">
                        <a:lnSpc>
                          <a:spcPts val="1300"/>
                        </a:lnSpc>
                        <a:spcBef>
                          <a:spcPts val="0"/>
                        </a:spcBef>
                        <a:spcAft>
                          <a:spcPts val="0"/>
                        </a:spcAft>
                        <a:buClrTx/>
                        <a:buSzTx/>
                        <a:buFontTx/>
                        <a:buNone/>
                        <a:tabLst/>
                      </a:pPr>
                      <a:r>
                        <a:rPr kumimoji="1" lang="en-US"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a:t>
                      </a: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1</a:t>
                      </a:r>
                      <a:endParaRPr kumimoji="1" lang="zh-TW" altLang="en-US" sz="1400" b="1" i="0" u="none" strike="noStrike" cap="none" normalizeH="0" baseline="0" dirty="0">
                        <a:ln>
                          <a:noFill/>
                        </a:ln>
                        <a:solidFill>
                          <a:schemeClr val="tx1"/>
                        </a:solidFill>
                        <a:effectLst/>
                        <a:latin typeface="標楷體" pitchFamily="65" charset="-120"/>
                        <a:ea typeface="標楷體" pitchFamily="65" charset="-120"/>
                      </a:endParaRPr>
                    </a:p>
                  </a:txBody>
                  <a:tcPr marL="0" marR="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rPr>
                        <a:t>2.3226</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 latinLnBrk="0" hangingPunct="0">
                        <a:lnSpc>
                          <a:spcPts val="1300"/>
                        </a:lnSpc>
                        <a:spcBef>
                          <a:spcPts val="0"/>
                        </a:spcBef>
                        <a:spcAft>
                          <a:spcPts val="0"/>
                        </a:spcAft>
                        <a:buClrTx/>
                        <a:buSzTx/>
                        <a:buFontTx/>
                        <a:buNone/>
                        <a:tabLst/>
                        <a:defRPr/>
                      </a:pP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Times New Roman" pitchFamily="18" charset="0"/>
                      </a:endParaRPr>
                    </a:p>
                  </a:txBody>
                  <a:tcPr marL="91419" marR="91419"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lnSpc>
                          <a:spcPts val="1300"/>
                        </a:lnSpc>
                      </a:pPr>
                      <a:endParaRPr kumimoji="1" lang="zh-TW" altLang="en-US" sz="1400" b="1" i="0" u="sng" strike="noStrike" kern="1200" cap="none" spc="0" normalizeH="0" baseline="0" dirty="0">
                        <a:ln>
                          <a:noFill/>
                        </a:ln>
                        <a:solidFill>
                          <a:srgbClr val="FF0000"/>
                        </a:solidFill>
                        <a:effectLst/>
                        <a:uLnTx/>
                        <a:uFillTx/>
                        <a:latin typeface="Times New Roman" pitchFamily="18" charset="0"/>
                        <a:ea typeface="標楷體" pitchFamily="65" charset="-120"/>
                        <a:cs typeface="Times New Roman" pitchFamily="18" charset="0"/>
                      </a:endParaRP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a:txBody>
                    <a:bodyPr/>
                    <a:lstStyle/>
                    <a:p>
                      <a:pPr marL="0" marR="0" lvl="0" indent="0" algn="ctr" defTabSz="914400" rtl="0" eaLnBrk="0" fontAlgn="b" latinLnBrk="0" hangingPunct="0">
                        <a:lnSpc>
                          <a:spcPts val="1300"/>
                        </a:lnSpc>
                        <a:spcBef>
                          <a:spcPts val="0"/>
                        </a:spcBef>
                        <a:spcAft>
                          <a:spcPts val="0"/>
                        </a:spcAft>
                        <a:buClrTx/>
                        <a:buSzTx/>
                        <a:buFontTx/>
                        <a:buNone/>
                        <a:tabLst/>
                        <a:defRPr/>
                      </a:pP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-10.67</a:t>
                      </a:r>
                    </a:p>
                  </a:txBody>
                  <a:tcPr marL="91422" marR="91422" marT="45735" marB="4573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14"/>
                  </a:ext>
                </a:extLst>
              </a:tr>
            </a:tbl>
          </a:graphicData>
        </a:graphic>
      </p:graphicFrame>
    </p:spTree>
    <p:extLst>
      <p:ext uri="{BB962C8B-B14F-4D97-AF65-F5344CB8AC3E}">
        <p14:creationId xmlns:p14="http://schemas.microsoft.com/office/powerpoint/2010/main" val="326431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b="0">
                <a:solidFill>
                  <a:srgbClr val="000000"/>
                </a:solidFill>
                <a:ea typeface="新細明體" pitchFamily="18" charset="-120"/>
              </a:rPr>
              <a:pPr algn="r" eaLnBrk="1" hangingPunct="1">
                <a:spcBef>
                  <a:spcPct val="0"/>
                </a:spcBef>
                <a:buClrTx/>
                <a:buSzTx/>
                <a:buFontTx/>
                <a:buNone/>
              </a:pPr>
              <a:t>7</a:t>
            </a:fld>
            <a:endParaRPr lang="en-US" altLang="zh-TW" sz="1400" b="0">
              <a:solidFill>
                <a:srgbClr val="000000"/>
              </a:solidFill>
              <a:ea typeface="新細明體" pitchFamily="18" charset="-120"/>
            </a:endParaRPr>
          </a:p>
        </p:txBody>
      </p:sp>
      <p:sp>
        <p:nvSpPr>
          <p:cNvPr id="6" name="Rectangle 2"/>
          <p:cNvSpPr txBox="1">
            <a:spLocks noChangeArrowheads="1"/>
          </p:cNvSpPr>
          <p:nvPr/>
        </p:nvSpPr>
        <p:spPr bwMode="auto">
          <a:xfrm>
            <a:off x="251521" y="44624"/>
            <a:ext cx="8640959" cy="792088"/>
          </a:xfrm>
          <a:prstGeom prst="rect">
            <a:avLst/>
          </a:prstGeom>
          <a:noFill/>
          <a:ln>
            <a:noFill/>
          </a:ln>
          <a:effectLst/>
          <a:extLst/>
        </p:spPr>
        <p:txBody>
          <a:bodyPr/>
          <a:lstStyle/>
          <a:p>
            <a:pP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spcBef>
                <a:spcPts val="600"/>
              </a:spcBef>
              <a:defRPr/>
            </a:pPr>
            <a:r>
              <a:rPr lang="zh-TW" altLang="en-US" sz="2000" kern="0" dirty="0">
                <a:solidFill>
                  <a:srgbClr val="C00000"/>
                </a:solidFill>
                <a:latin typeface="Times New Roman" pitchFamily="18" charset="0"/>
                <a:ea typeface="標楷體"/>
                <a:cs typeface="Times New Roman" pitchFamily="18" charset="0"/>
              </a:rPr>
              <a:t>三、躉購制度獎勵及配套措施</a:t>
            </a:r>
          </a:p>
        </p:txBody>
      </p:sp>
      <p:graphicFrame>
        <p:nvGraphicFramePr>
          <p:cNvPr id="5" name="表格 4">
            <a:extLst>
              <a:ext uri="{FF2B5EF4-FFF2-40B4-BE49-F238E27FC236}">
                <a16:creationId xmlns:a16="http://schemas.microsoft.com/office/drawing/2014/main" xmlns="" id="{58EA3531-DE8C-40D5-B199-AA7A21DB794E}"/>
              </a:ext>
            </a:extLst>
          </p:cNvPr>
          <p:cNvGraphicFramePr>
            <a:graphicFrameLocks noGrp="1"/>
          </p:cNvGraphicFramePr>
          <p:nvPr>
            <p:extLst>
              <p:ext uri="{D42A27DB-BD31-4B8C-83A1-F6EECF244321}">
                <p14:modId xmlns:p14="http://schemas.microsoft.com/office/powerpoint/2010/main" val="2367727228"/>
              </p:ext>
            </p:extLst>
          </p:nvPr>
        </p:nvGraphicFramePr>
        <p:xfrm>
          <a:off x="232521" y="933900"/>
          <a:ext cx="8659959" cy="5735460"/>
        </p:xfrm>
        <a:graphic>
          <a:graphicData uri="http://schemas.openxmlformats.org/drawingml/2006/table">
            <a:tbl>
              <a:tblPr firstRow="1" bandRow="1"/>
              <a:tblGrid>
                <a:gridCol w="1099119">
                  <a:extLst>
                    <a:ext uri="{9D8B030D-6E8A-4147-A177-3AD203B41FA5}">
                      <a16:colId xmlns:a16="http://schemas.microsoft.com/office/drawing/2014/main" xmlns="" val="20000"/>
                    </a:ext>
                  </a:extLst>
                </a:gridCol>
                <a:gridCol w="2016224">
                  <a:extLst>
                    <a:ext uri="{9D8B030D-6E8A-4147-A177-3AD203B41FA5}">
                      <a16:colId xmlns:a16="http://schemas.microsoft.com/office/drawing/2014/main" xmlns="" val="20001"/>
                    </a:ext>
                  </a:extLst>
                </a:gridCol>
                <a:gridCol w="1152128">
                  <a:extLst>
                    <a:ext uri="{9D8B030D-6E8A-4147-A177-3AD203B41FA5}">
                      <a16:colId xmlns:a16="http://schemas.microsoft.com/office/drawing/2014/main" xmlns="" val="20002"/>
                    </a:ext>
                  </a:extLst>
                </a:gridCol>
                <a:gridCol w="4392488">
                  <a:extLst>
                    <a:ext uri="{9D8B030D-6E8A-4147-A177-3AD203B41FA5}">
                      <a16:colId xmlns:a16="http://schemas.microsoft.com/office/drawing/2014/main" xmlns="" val="20003"/>
                    </a:ext>
                  </a:extLst>
                </a:gridCol>
              </a:tblGrid>
              <a:tr h="207837">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機制</a:t>
                      </a:r>
                    </a:p>
                  </a:txBody>
                  <a:tcPr marL="91428" marR="91428" marT="45734" marB="45734">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zh-TW" altLang="en-US"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目的</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ctr"/>
                      <a:r>
                        <a:rPr lang="zh-TW" altLang="en-US"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措施起始年</a:t>
                      </a: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b="1" kern="1200">
                          <a:solidFill>
                            <a:schemeClr val="dk1"/>
                          </a:solidFill>
                          <a:latin typeface="Calibri"/>
                        </a:defRPr>
                      </a:lvl1pPr>
                      <a:lvl2pPr marL="457200" algn="l" defTabSz="914400" rtl="0" eaLnBrk="1" latinLnBrk="0" hangingPunct="1">
                        <a:defRPr sz="1800" b="1" kern="1200">
                          <a:solidFill>
                            <a:schemeClr val="dk1"/>
                          </a:solidFill>
                          <a:latin typeface="Calibri"/>
                        </a:defRPr>
                      </a:lvl2pPr>
                      <a:lvl3pPr marL="914400" algn="l" defTabSz="914400" rtl="0" eaLnBrk="1" latinLnBrk="0" hangingPunct="1">
                        <a:defRPr sz="1800" b="1" kern="1200">
                          <a:solidFill>
                            <a:schemeClr val="dk1"/>
                          </a:solidFill>
                          <a:latin typeface="Calibri"/>
                        </a:defRPr>
                      </a:lvl3pPr>
                      <a:lvl4pPr marL="1371600" algn="l" defTabSz="914400" rtl="0" eaLnBrk="1" latinLnBrk="0" hangingPunct="1">
                        <a:defRPr sz="1800" b="1" kern="1200">
                          <a:solidFill>
                            <a:schemeClr val="dk1"/>
                          </a:solidFill>
                          <a:latin typeface="Calibri"/>
                        </a:defRPr>
                      </a:lvl4pPr>
                      <a:lvl5pPr marL="1828800" algn="l" defTabSz="914400" rtl="0" eaLnBrk="1" latinLnBrk="0" hangingPunct="1">
                        <a:defRPr sz="1800" b="1" kern="1200">
                          <a:solidFill>
                            <a:schemeClr val="dk1"/>
                          </a:solidFill>
                          <a:latin typeface="Calibri"/>
                        </a:defRPr>
                      </a:lvl5pPr>
                      <a:lvl6pPr marL="2286000" algn="l" defTabSz="914400" rtl="0" eaLnBrk="1" latinLnBrk="0" hangingPunct="1">
                        <a:defRPr sz="1800" b="1" kern="1200">
                          <a:solidFill>
                            <a:schemeClr val="dk1"/>
                          </a:solidFill>
                          <a:latin typeface="Calibri"/>
                        </a:defRPr>
                      </a:lvl6pPr>
                      <a:lvl7pPr marL="2743200" algn="l" defTabSz="914400" rtl="0" eaLnBrk="1" latinLnBrk="0" hangingPunct="1">
                        <a:defRPr sz="1800" b="1" kern="1200">
                          <a:solidFill>
                            <a:schemeClr val="dk1"/>
                          </a:solidFill>
                          <a:latin typeface="Calibri"/>
                        </a:defRPr>
                      </a:lvl7pPr>
                      <a:lvl8pPr marL="3200400" algn="l" defTabSz="914400" rtl="0" eaLnBrk="1" latinLnBrk="0" hangingPunct="1">
                        <a:defRPr sz="1800" b="1" kern="1200">
                          <a:solidFill>
                            <a:schemeClr val="dk1"/>
                          </a:solidFill>
                          <a:latin typeface="Calibri"/>
                        </a:defRPr>
                      </a:lvl8pPr>
                      <a:lvl9pPr marL="3657600" algn="l" defTabSz="914400" rtl="0" eaLnBrk="1" latinLnBrk="0" hangingPunct="1">
                        <a:defRPr sz="1800" b="1" kern="1200">
                          <a:solidFill>
                            <a:schemeClr val="dk1"/>
                          </a:solidFill>
                          <a:latin typeface="Calibri"/>
                        </a:defRPr>
                      </a:lvl9pPr>
                    </a:lstStyle>
                    <a:p>
                      <a:pPr algn="ctr"/>
                      <a:r>
                        <a:rPr lang="en-US" altLang="zh-TW"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年度做法</a:t>
                      </a:r>
                      <a:endParaRPr lang="en-US" altLang="zh-TW" sz="15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xmlns="" val="10000"/>
                  </a:ext>
                </a:extLst>
              </a:tr>
              <a:tr h="81240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離島費率獎勵機制</a:t>
                      </a:r>
                    </a:p>
                  </a:txBody>
                  <a:tcPr marL="91428" marR="91428" marT="45734" marB="45734"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為取代離島地區發電成本，故以費率加成獎勵鼓勵離島地區設置再生能源。</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103</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just">
                        <a:lnSpc>
                          <a:spcPts val="1400"/>
                        </a:lnSpc>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各類再生能源發電設備設置於離島地區，所適用之</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年度躉購費率說明如下：</a:t>
                      </a:r>
                      <a:endPar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176213" marR="0" lvl="1" indent="-176213" algn="just" defTabSz="914400" rtl="0" eaLnBrk="1" fontAlgn="auto" latinLnBrk="0" hangingPunct="1">
                        <a:lnSpc>
                          <a:spcPts val="1400"/>
                        </a:lnSpc>
                        <a:spcBef>
                          <a:spcPts val="0"/>
                        </a:spcBef>
                        <a:spcAft>
                          <a:spcPts val="0"/>
                        </a:spcAft>
                        <a:buClrTx/>
                        <a:buSzTx/>
                        <a:buFontTx/>
                        <a:buNone/>
                        <a:tabLst/>
                        <a:defRPr/>
                      </a:pP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若</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離島地區之電力系統</a:t>
                      </a:r>
                      <a:r>
                        <a:rPr kumimoji="1" lang="zh-TW" altLang="en-US" sz="14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未</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以海底電纜與台灣本島電網聯結者，其躉購費率加成比例</a:t>
                      </a:r>
                      <a:r>
                        <a:rPr kumimoji="1" lang="zh-TW" altLang="en-US" sz="14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維持</a:t>
                      </a:r>
                      <a:r>
                        <a:rPr kumimoji="1" lang="en-US" altLang="zh-TW" sz="1400" b="1" i="0" u="sng"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15%</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p>
                      <a:pPr marL="176213" marR="0" lvl="1" indent="-176213" algn="just" defTabSz="914400" rtl="0" eaLnBrk="1" fontAlgn="auto" latinLnBrk="0" hangingPunct="1">
                        <a:lnSpc>
                          <a:spcPts val="1400"/>
                        </a:lnSpc>
                        <a:spcBef>
                          <a:spcPts val="0"/>
                        </a:spcBef>
                        <a:spcAft>
                          <a:spcPts val="0"/>
                        </a:spcAft>
                        <a:buClrTx/>
                        <a:buSzTx/>
                        <a:buFontTx/>
                        <a:buNone/>
                        <a:tabLst/>
                        <a:defRPr/>
                      </a:pPr>
                      <a:r>
                        <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2.</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考量海底電纜與本島聯結後，再生能源開發商</a:t>
                      </a:r>
                      <a:r>
                        <a:rPr kumimoji="1" lang="zh-TW" altLang="en-US" sz="14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仍需</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定期前往離島地區進行設備維護以使設備有效維持運轉，故</a:t>
                      </a:r>
                      <a:r>
                        <a:rPr lang="zh-TW" altLang="en-US" sz="1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若</a:t>
                      </a:r>
                      <a:r>
                        <a:rPr kumimoji="1" lang="zh-TW" altLang="en-US" sz="1400" b="1" i="0" u="none" strike="noStrike" kern="1200" cap="none" spc="0" normalizeH="0" baseline="0" noProof="0" dirty="0">
                          <a:ln>
                            <a:noFill/>
                          </a:ln>
                          <a:solidFill>
                            <a:srgbClr val="FF0000"/>
                          </a:solidFill>
                          <a:effectLst/>
                          <a:uLnTx/>
                          <a:uFillTx/>
                          <a:latin typeface="Times New Roman" pitchFamily="18" charset="0"/>
                          <a:ea typeface="標楷體" pitchFamily="65" charset="-120"/>
                          <a:cs typeface="+mn-cs"/>
                        </a:rPr>
                        <a:t>離島地區之電力系統以海底電纜與台灣本島電網聯結者</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，其躉購費率</a:t>
                      </a:r>
                      <a:r>
                        <a:rPr kumimoji="1" lang="zh-TW" altLang="en-US" sz="14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加成比例</a:t>
                      </a:r>
                      <a:r>
                        <a:rPr kumimoji="1" lang="zh-TW" altLang="en-US" sz="1400" b="1" i="0" u="none" strike="noStrike" kern="1200" cap="none" spc="0" normalizeH="0" baseline="0" noProof="0" dirty="0">
                          <a:ln>
                            <a:noFill/>
                          </a:ln>
                          <a:solidFill>
                            <a:schemeClr val="tx1"/>
                          </a:solidFill>
                          <a:effectLst/>
                          <a:uLnTx/>
                          <a:uFillTx/>
                          <a:latin typeface="Times New Roman" pitchFamily="18" charset="0"/>
                          <a:ea typeface="標楷體" pitchFamily="65" charset="-120"/>
                          <a:cs typeface="+mn-cs"/>
                        </a:rPr>
                        <a:t>則調整</a:t>
                      </a:r>
                      <a:r>
                        <a:rPr kumimoji="1" lang="zh-TW" altLang="en-US" sz="14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為</a:t>
                      </a:r>
                      <a:r>
                        <a:rPr kumimoji="1" lang="en-US" altLang="zh-TW" sz="1400" b="1" i="0" u="sng"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4</a:t>
                      </a:r>
                      <a:r>
                        <a:rPr kumimoji="1" lang="en-US" altLang="zh-TW" sz="1400" b="1" i="0" u="none" strike="noStrike" kern="1200" cap="none" spc="0" normalizeH="0" baseline="0" noProof="0" dirty="0">
                          <a:ln>
                            <a:noFill/>
                          </a:ln>
                          <a:solidFill>
                            <a:srgbClr val="FF0066"/>
                          </a:solidFill>
                          <a:effectLst/>
                          <a:uLnTx/>
                          <a:uFillTx/>
                          <a:latin typeface="Times New Roman" pitchFamily="18" charset="0"/>
                          <a:ea typeface="標楷體" pitchFamily="65" charset="-120"/>
                          <a:cs typeface="+mn-cs"/>
                        </a:rPr>
                        <a:t>%</a:t>
                      </a:r>
                      <a:r>
                        <a:rPr kumimoji="1" lang="zh-TW" altLang="en-US"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rPr>
                        <a:t>。</a:t>
                      </a:r>
                      <a:endParaRPr kumimoji="1" lang="en-US" altLang="zh-TW" sz="1400" b="1" i="0" u="none" strike="noStrike" kern="1200" cap="none" spc="0" normalizeH="0" baseline="0" noProof="0" dirty="0">
                        <a:ln>
                          <a:noFill/>
                        </a:ln>
                        <a:solidFill>
                          <a:srgbClr val="000000"/>
                        </a:solidFill>
                        <a:effectLst/>
                        <a:uLnTx/>
                        <a:uFillTx/>
                        <a:latin typeface="Times New Roman" pitchFamily="18" charset="0"/>
                        <a:ea typeface="標楷體" pitchFamily="65" charset="-120"/>
                        <a:cs typeface="+mn-cs"/>
                      </a:endParaRP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1"/>
                  </a:ext>
                </a:extLst>
              </a:tr>
              <a:tr h="66126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離岸風電階梯式躉購費率機制</a:t>
                      </a:r>
                      <a:endPar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基於解決離岸風力發電的融資困難問題，故給予業者選擇適用階梯式躉購費率之機會。</a:t>
                      </a:r>
                    </a:p>
                  </a:txBody>
                  <a:tcPr marL="91428" marR="91428" marT="45734" marB="45734">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lnSpc>
                          <a:spcPts val="1400"/>
                        </a:lnSpc>
                      </a:pP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年度仍</a:t>
                      </a:r>
                      <a:r>
                        <a:rPr lang="zh-TW" altLang="en-US" sz="1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沿用</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年度作法，離岸型風力發電得就固定</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年躉購費率或階梯式躉購費率擇一適用，但選擇適用後即不得變更，且後</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年費率不得更改為未來年度之下限費率。</a:t>
                      </a: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r h="661261">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just"/>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地熱發電階梯式躉購費率機制</a:t>
                      </a:r>
                      <a:endPar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algn="just"/>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基於鼓勵地熱發電發展，及減輕業者前期承擔之風險，故給予業者選擇適用階梯式躉購費率</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algn="ct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a:t>
                      </a:r>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just" defTabSz="914400" rtl="0" eaLnBrk="1" fontAlgn="auto" latinLnBrk="0" hangingPunct="1">
                        <a:lnSpc>
                          <a:spcPts val="1400"/>
                        </a:lnSpc>
                        <a:spcBef>
                          <a:spcPts val="0"/>
                        </a:spcBef>
                        <a:spcAft>
                          <a:spcPts val="0"/>
                        </a:spcAft>
                        <a:buClrTx/>
                        <a:buSzTx/>
                        <a:buFontTx/>
                        <a:buNone/>
                        <a:tabLst/>
                        <a:defRPr/>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年度起</a:t>
                      </a:r>
                      <a:r>
                        <a:rPr lang="zh-TW" altLang="en-US" sz="1400" b="1" u="sng"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新增</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，地熱發電得就固定</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20</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年躉購費率或階梯式躉購費率擇一適用，但選擇適用後即不得變更，且後</a:t>
                      </a:r>
                      <a:r>
                        <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10</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年費率不得更改為未來年度之下限費率。</a:t>
                      </a: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r h="661261">
                <a:tc>
                  <a:txBody>
                    <a:bodyPr/>
                    <a:lstStyle/>
                    <a:p>
                      <a:pPr marL="0" algn="just" defTabSz="914400" rtl="0" eaLnBrk="1" latinLnBrk="0" hangingPunct="1"/>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離岸風電既有政策目標外其躉購費率結合市場競爭機制</a:t>
                      </a:r>
                    </a:p>
                  </a:txBody>
                  <a:tcPr marL="91428" marR="91428" marT="45734" marB="45734">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marL="0" algn="just" defTabSz="914400" rtl="0" eaLnBrk="1" latinLnBrk="0" hangingPunct="1"/>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為鼓勵離岸風力發電設備之設置，考量除參與現行政策目標下遴選作業機制者外，應就現行政策目標外所規劃增加之設置量，結合市場競爭機制，以適度調整躉購費率及平衡國家財政支出。</a:t>
                      </a:r>
                    </a:p>
                  </a:txBody>
                  <a:tcPr marL="91428" marR="91428" marT="45734" marB="45734">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107</a:t>
                      </a: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年度</a:t>
                      </a:r>
                    </a:p>
                    <a:p>
                      <a:endParaRPr lang="zh-TW" altLang="en-US" sz="1400" dirty="0"/>
                    </a:p>
                  </a:txBody>
                  <a:tcPr marL="91428" marR="91428" marT="45734" marB="45734"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tc>
                  <a:txBody>
                    <a:bodyPr/>
                    <a:lstStyle/>
                    <a:p>
                      <a:pPr marL="182563" marR="0" indent="-182563" algn="just" defTabSz="914400" rtl="0" eaLnBrk="1" fontAlgn="auto" latinLnBrk="0" hangingPunct="1">
                        <a:lnSpc>
                          <a:spcPts val="1400"/>
                        </a:lnSpc>
                        <a:spcBef>
                          <a:spcPts val="0"/>
                        </a:spcBef>
                        <a:spcAft>
                          <a:spcPts val="0"/>
                        </a:spcAft>
                        <a:buClrTx/>
                        <a:buSzTx/>
                        <a:buFontTx/>
                        <a:buNone/>
                        <a:tabLst/>
                        <a:defRPr/>
                      </a:pP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1.107</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年度起</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新增</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，針對離岸風力發電設備設置者，於「中華民國一百零七年度再生能源躉購費率及其計算公式」中訂定</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以費率作為競比條件者</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，電能躉購費率</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適用競比結果之費率</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；參與</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遴選機制者</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，電能躉購費率適用離岸型風力發電設備與電業</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簽訂購售電契約時之公告費率</a:t>
                      </a:r>
                      <a:r>
                        <a:rPr lang="zh-TW" altLang="en-US" sz="1400" b="1"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400" b="1"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182563" marR="0" indent="-182563" algn="just" defTabSz="914400" rtl="0" eaLnBrk="1" fontAlgn="auto" latinLnBrk="0" hangingPunct="1">
                        <a:lnSpc>
                          <a:spcPts val="1400"/>
                        </a:lnSpc>
                        <a:spcBef>
                          <a:spcPts val="0"/>
                        </a:spcBef>
                        <a:spcAft>
                          <a:spcPts val="0"/>
                        </a:spcAft>
                        <a:buClrTx/>
                        <a:buSzTx/>
                        <a:buFontTx/>
                        <a:buNone/>
                        <a:tabLst/>
                        <a:defRPr/>
                      </a:pPr>
                      <a:r>
                        <a:rPr lang="en-US" altLang="zh-TW" sz="1400" b="1"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2.107</a:t>
                      </a:r>
                      <a:r>
                        <a:rPr lang="zh-TW" altLang="en-US" sz="1400" b="1"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年度起</a:t>
                      </a:r>
                      <a:r>
                        <a:rPr lang="zh-TW" altLang="en-US" sz="1400" b="1" u="sng" kern="1200"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新增</a:t>
                      </a:r>
                      <a:r>
                        <a:rPr lang="zh-TW" altLang="en-US" sz="1400" b="1" u="none"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，於承諾完工之日後完工者，超過承諾完工之日起二十年內適用之費率，以簽訂購售電契約時當年度迴避成本或公告費率，取其較低者躉購。</a:t>
                      </a:r>
                    </a:p>
                  </a:txBody>
                  <a:tcPr marL="91428" marR="91428" marT="45734" marB="45734"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579828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投影片編號版面配置區 1"/>
          <p:cNvSpPr txBox="1">
            <a:spLocks noGrp="1"/>
          </p:cNvSpPr>
          <p:nvPr/>
        </p:nvSpPr>
        <p:spPr bwMode="auto">
          <a:xfrm>
            <a:off x="7019925" y="64087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accent1"/>
              </a:buClr>
              <a:buSzPct val="65000"/>
              <a:buFont typeface="Wingdings" pitchFamily="2" charset="2"/>
              <a:buChar char="n"/>
              <a:defRPr kumimoji="1" sz="3000">
                <a:solidFill>
                  <a:schemeClr val="tx1"/>
                </a:solidFill>
                <a:latin typeface="Arial" pitchFamily="34" charset="0"/>
                <a:ea typeface="標楷體" pitchFamily="65" charset="-120"/>
              </a:defRPr>
            </a:lvl1pPr>
            <a:lvl2pPr marL="742950" indent="-285750" eaLnBrk="0" hangingPunct="0">
              <a:spcBef>
                <a:spcPct val="20000"/>
              </a:spcBef>
              <a:buClr>
                <a:schemeClr val="accent2"/>
              </a:buClr>
              <a:buSzPct val="60000"/>
              <a:buFont typeface="Wingdings" pitchFamily="2" charset="2"/>
              <a:buChar char="q"/>
              <a:defRPr kumimoji="1" sz="2600">
                <a:solidFill>
                  <a:schemeClr val="tx1"/>
                </a:solidFill>
                <a:latin typeface="Arial" pitchFamily="34" charset="0"/>
                <a:ea typeface="標楷體" pitchFamily="65" charset="-120"/>
              </a:defRPr>
            </a:lvl2pPr>
            <a:lvl3pPr marL="1143000" indent="-228600" eaLnBrk="0" hangingPunct="0">
              <a:spcBef>
                <a:spcPct val="20000"/>
              </a:spcBef>
              <a:buClr>
                <a:schemeClr val="accent1"/>
              </a:buClr>
              <a:buSzPct val="65000"/>
              <a:buFont typeface="Wingdings" pitchFamily="2" charset="2"/>
              <a:buChar char="n"/>
              <a:defRPr kumimoji="1" sz="2200">
                <a:solidFill>
                  <a:schemeClr val="tx1"/>
                </a:solidFill>
                <a:latin typeface="Arial" pitchFamily="34" charset="0"/>
                <a:ea typeface="標楷體" pitchFamily="65" charset="-120"/>
              </a:defRPr>
            </a:lvl3pPr>
            <a:lvl4pPr marL="1600200" indent="-228600" eaLnBrk="0" hangingPunct="0">
              <a:spcBef>
                <a:spcPct val="20000"/>
              </a:spcBef>
              <a:buClr>
                <a:schemeClr val="accent2"/>
              </a:buClr>
              <a:buSzPct val="70000"/>
              <a:buFont typeface="Wingdings" pitchFamily="2" charset="2"/>
              <a:buChar char="q"/>
              <a:defRPr kumimoji="1" sz="2000">
                <a:solidFill>
                  <a:schemeClr val="tx1"/>
                </a:solidFill>
                <a:latin typeface="Arial" pitchFamily="34" charset="0"/>
                <a:ea typeface="標楷體" pitchFamily="65" charset="-120"/>
              </a:defRPr>
            </a:lvl4pPr>
            <a:lvl5pPr marL="2057400" indent="-228600" eaLnBrk="0" hangingPunct="0">
              <a:spcBef>
                <a:spcPct val="20000"/>
              </a:spcBef>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5pPr>
            <a:lvl6pPr marL="25146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6pPr>
            <a:lvl7pPr marL="29718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7pPr>
            <a:lvl8pPr marL="34290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8pPr>
            <a:lvl9pPr marL="3886200" indent="-228600" eaLnBrk="0" fontAlgn="base" hangingPunct="0">
              <a:spcBef>
                <a:spcPct val="20000"/>
              </a:spcBef>
              <a:spcAft>
                <a:spcPct val="0"/>
              </a:spcAft>
              <a:buClr>
                <a:schemeClr val="accent1"/>
              </a:buClr>
              <a:buSzPct val="75000"/>
              <a:buFont typeface="Wingdings" pitchFamily="2" charset="2"/>
              <a:buChar char="§"/>
              <a:defRPr kumimoji="1" sz="2000">
                <a:solidFill>
                  <a:schemeClr val="tx1"/>
                </a:solidFill>
                <a:latin typeface="Arial" pitchFamily="34" charset="0"/>
                <a:ea typeface="標楷體" pitchFamily="65" charset="-120"/>
              </a:defRPr>
            </a:lvl9pPr>
          </a:lstStyle>
          <a:p>
            <a:pPr algn="r" eaLnBrk="1" hangingPunct="1">
              <a:spcBef>
                <a:spcPct val="0"/>
              </a:spcBef>
              <a:buClrTx/>
              <a:buSzTx/>
              <a:buFontTx/>
              <a:buNone/>
            </a:pPr>
            <a:fld id="{BE0DD7AB-2D4F-4856-BE25-FC52B5A16162}" type="slidenum">
              <a:rPr lang="en-US" altLang="zh-TW" sz="1400" b="0">
                <a:solidFill>
                  <a:srgbClr val="000000"/>
                </a:solidFill>
                <a:ea typeface="新細明體" pitchFamily="18" charset="-120"/>
              </a:rPr>
              <a:pPr algn="r" eaLnBrk="1" hangingPunct="1">
                <a:spcBef>
                  <a:spcPct val="0"/>
                </a:spcBef>
                <a:buClrTx/>
                <a:buSzTx/>
                <a:buFontTx/>
                <a:buNone/>
              </a:pPr>
              <a:t>8</a:t>
            </a:fld>
            <a:endParaRPr lang="en-US" altLang="zh-TW" sz="1400" b="0">
              <a:solidFill>
                <a:srgbClr val="000000"/>
              </a:solidFill>
              <a:ea typeface="新細明體" pitchFamily="18" charset="-120"/>
            </a:endParaRPr>
          </a:p>
        </p:txBody>
      </p:sp>
      <p:sp>
        <p:nvSpPr>
          <p:cNvPr id="13" name="Rectangle 29"/>
          <p:cNvSpPr>
            <a:spLocks noChangeArrowheads="1"/>
          </p:cNvSpPr>
          <p:nvPr/>
        </p:nvSpPr>
        <p:spPr bwMode="auto">
          <a:xfrm>
            <a:off x="539552" y="3933056"/>
            <a:ext cx="8424936" cy="2880320"/>
          </a:xfrm>
          <a:prstGeom prst="rect">
            <a:avLst/>
          </a:prstGeom>
          <a:solidFill>
            <a:srgbClr val="FFC000">
              <a:lumMod val="20000"/>
              <a:lumOff val="80000"/>
            </a:srgbClr>
          </a:solidFill>
          <a:ln>
            <a:solidFill>
              <a:srgbClr val="FFC000"/>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marL="285750" lvl="0" indent="-285750" algn="just">
              <a:lnSpc>
                <a:spcPts val="1700"/>
              </a:lnSpc>
              <a:spcAft>
                <a:spcPts val="0"/>
              </a:spcAft>
              <a:buFont typeface="Wingdings" panose="05000000000000000000" pitchFamily="2" charset="2"/>
              <a:buChar char="u"/>
            </a:pPr>
            <a:r>
              <a:rPr lang="zh-TW" altLang="en-US"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陸域風電：</a:t>
            </a:r>
            <a:endParaRPr lang="en-US" altLang="zh-TW"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444500" lvl="0" indent="-193675" algn="just">
              <a:lnSpc>
                <a:spcPts val="1700"/>
              </a:lnSpc>
              <a:spcAft>
                <a:spcPts val="0"/>
              </a:spcAft>
              <a:buFont typeface="Wingdings" panose="05000000000000000000" pitchFamily="2" charset="2"/>
              <a:buChar char="Ø"/>
            </a:pPr>
            <a:r>
              <a:rPr lang="zh-TW" altLang="en-US" sz="1600" dirty="0">
                <a:solidFill>
                  <a:srgbClr val="000000"/>
                </a:solidFill>
                <a:latin typeface="Times New Roman" pitchFamily="18" charset="0"/>
                <a:ea typeface="標楷體" pitchFamily="65" charset="-120"/>
                <a:cs typeface="Times New Roman" pitchFamily="18" charset="0"/>
              </a:rPr>
              <a:t>為避免再生能源發電設備設置者將土地過度分割，導致小型風機與陸域大型風機產生土地資源競合，宜維持現行合併容量計算之規定。</a:t>
            </a:r>
          </a:p>
          <a:p>
            <a:pPr marL="444500" lvl="0" indent="-193675" algn="just">
              <a:lnSpc>
                <a:spcPts val="1700"/>
              </a:lnSpc>
              <a:spcAft>
                <a:spcPts val="0"/>
              </a:spcAft>
              <a:buFont typeface="Wingdings" panose="05000000000000000000" pitchFamily="2" charset="2"/>
              <a:buChar char="Ø"/>
            </a:pPr>
            <a:r>
              <a:rPr lang="zh-TW" altLang="en-US" sz="1600" dirty="0">
                <a:solidFill>
                  <a:srgbClr val="000000"/>
                </a:solidFill>
                <a:latin typeface="Times New Roman" pitchFamily="18" charset="0"/>
                <a:ea typeface="標楷體" pitchFamily="65" charset="-120"/>
                <a:cs typeface="Times New Roman" pitchFamily="18" charset="0"/>
              </a:rPr>
              <a:t>為有效利用風能資源，避免大小型風機產生土地資源競合，設置小型風機的點狀使用面積宜保持在</a:t>
            </a:r>
            <a:r>
              <a:rPr lang="en-US" altLang="zh-TW" sz="1600" dirty="0">
                <a:solidFill>
                  <a:srgbClr val="000000"/>
                </a:solidFill>
                <a:latin typeface="Times New Roman" pitchFamily="18" charset="0"/>
                <a:ea typeface="標楷體" pitchFamily="65" charset="-120"/>
                <a:cs typeface="Times New Roman" pitchFamily="18" charset="0"/>
              </a:rPr>
              <a:t>400</a:t>
            </a:r>
            <a:r>
              <a:rPr lang="zh-TW" altLang="en-US" sz="1600" dirty="0">
                <a:solidFill>
                  <a:srgbClr val="000000"/>
                </a:solidFill>
                <a:latin typeface="Times New Roman" pitchFamily="18" charset="0"/>
                <a:ea typeface="標楷體" pitchFamily="65" charset="-120"/>
                <a:cs typeface="Times New Roman" pitchFamily="18" charset="0"/>
              </a:rPr>
              <a:t>平方公尺內</a:t>
            </a:r>
            <a:r>
              <a:rPr lang="en-US" altLang="zh-TW" sz="1600" dirty="0">
                <a:solidFill>
                  <a:srgbClr val="000000"/>
                </a:solidFill>
                <a:latin typeface="Times New Roman" pitchFamily="18" charset="0"/>
                <a:ea typeface="標楷體" pitchFamily="65" charset="-120"/>
                <a:cs typeface="Times New Roman" pitchFamily="18" charset="0"/>
              </a:rPr>
              <a:t>(</a:t>
            </a:r>
            <a:r>
              <a:rPr lang="zh-TW" altLang="en-US" sz="1600" dirty="0">
                <a:solidFill>
                  <a:srgbClr val="000000"/>
                </a:solidFill>
                <a:latin typeface="Times New Roman" pitchFamily="18" charset="0"/>
                <a:ea typeface="標楷體" pitchFamily="65" charset="-120"/>
                <a:cs typeface="Times New Roman" pitchFamily="18" charset="0"/>
              </a:rPr>
              <a:t>註：</a:t>
            </a:r>
            <a:r>
              <a:rPr lang="en-US" altLang="zh-TW" sz="1600" dirty="0">
                <a:solidFill>
                  <a:srgbClr val="000000"/>
                </a:solidFill>
                <a:latin typeface="Times New Roman" pitchFamily="18" charset="0"/>
                <a:ea typeface="標楷體" pitchFamily="65" charset="-120"/>
                <a:cs typeface="Times New Roman" pitchFamily="18" charset="0"/>
              </a:rPr>
              <a:t>400</a:t>
            </a:r>
            <a:r>
              <a:rPr lang="zh-TW" altLang="en-US" sz="1600" dirty="0">
                <a:solidFill>
                  <a:srgbClr val="000000"/>
                </a:solidFill>
                <a:latin typeface="Times New Roman" pitchFamily="18" charset="0"/>
                <a:ea typeface="標楷體" pitchFamily="65" charset="-120"/>
                <a:cs typeface="Times New Roman" pitchFamily="18" charset="0"/>
              </a:rPr>
              <a:t>平方公尺約可裝設</a:t>
            </a:r>
            <a:r>
              <a:rPr lang="en-US" altLang="zh-TW" sz="1600" dirty="0">
                <a:solidFill>
                  <a:srgbClr val="000000"/>
                </a:solidFill>
                <a:latin typeface="Times New Roman" pitchFamily="18" charset="0"/>
                <a:ea typeface="標楷體" pitchFamily="65" charset="-120"/>
                <a:cs typeface="Times New Roman" pitchFamily="18" charset="0"/>
              </a:rPr>
              <a:t>1</a:t>
            </a:r>
            <a:r>
              <a:rPr lang="zh-TW" altLang="en-US" sz="1600" dirty="0">
                <a:solidFill>
                  <a:srgbClr val="000000"/>
                </a:solidFill>
                <a:latin typeface="Times New Roman" pitchFamily="18" charset="0"/>
                <a:ea typeface="標楷體" pitchFamily="65" charset="-120"/>
                <a:cs typeface="Times New Roman" pitchFamily="18" charset="0"/>
              </a:rPr>
              <a:t>座</a:t>
            </a:r>
            <a:r>
              <a:rPr lang="en-US" altLang="zh-TW" sz="1600" dirty="0">
                <a:solidFill>
                  <a:srgbClr val="000000"/>
                </a:solidFill>
                <a:latin typeface="Times New Roman" pitchFamily="18" charset="0"/>
                <a:ea typeface="標楷體" pitchFamily="65" charset="-120"/>
                <a:cs typeface="Times New Roman" pitchFamily="18" charset="0"/>
              </a:rPr>
              <a:t>2,300</a:t>
            </a:r>
            <a:r>
              <a:rPr lang="zh-TW" altLang="en-US" sz="1600" dirty="0">
                <a:solidFill>
                  <a:srgbClr val="000000"/>
                </a:solidFill>
                <a:latin typeface="Times New Roman" pitchFamily="18" charset="0"/>
                <a:ea typeface="標楷體" pitchFamily="65" charset="-120"/>
                <a:cs typeface="Times New Roman" pitchFamily="18" charset="0"/>
              </a:rPr>
              <a:t>瓩大型風機或</a:t>
            </a:r>
            <a:r>
              <a:rPr lang="en-US" altLang="zh-TW" sz="1600" dirty="0">
                <a:solidFill>
                  <a:srgbClr val="000000"/>
                </a:solidFill>
                <a:latin typeface="Times New Roman" pitchFamily="18" charset="0"/>
                <a:ea typeface="標楷體" pitchFamily="65" charset="-120"/>
                <a:cs typeface="Times New Roman" pitchFamily="18" charset="0"/>
              </a:rPr>
              <a:t>9</a:t>
            </a:r>
            <a:r>
              <a:rPr lang="zh-TW" altLang="en-US" sz="1600" dirty="0">
                <a:solidFill>
                  <a:srgbClr val="000000"/>
                </a:solidFill>
                <a:latin typeface="Times New Roman" pitchFamily="18" charset="0"/>
                <a:ea typeface="標楷體" pitchFamily="65" charset="-120"/>
                <a:cs typeface="Times New Roman" pitchFamily="18" charset="0"/>
              </a:rPr>
              <a:t>組</a:t>
            </a:r>
            <a:r>
              <a:rPr lang="en-US" altLang="zh-TW" sz="1600" dirty="0">
                <a:solidFill>
                  <a:srgbClr val="000000"/>
                </a:solidFill>
                <a:latin typeface="Times New Roman" pitchFamily="18" charset="0"/>
                <a:ea typeface="標楷體" pitchFamily="65" charset="-120"/>
                <a:cs typeface="Times New Roman" pitchFamily="18" charset="0"/>
              </a:rPr>
              <a:t>3</a:t>
            </a:r>
            <a:r>
              <a:rPr lang="zh-TW" altLang="en-US" sz="1600" dirty="0">
                <a:solidFill>
                  <a:srgbClr val="000000"/>
                </a:solidFill>
                <a:latin typeface="Times New Roman" pitchFamily="18" charset="0"/>
                <a:ea typeface="標楷體" pitchFamily="65" charset="-120"/>
                <a:cs typeface="Times New Roman" pitchFamily="18" charset="0"/>
              </a:rPr>
              <a:t>瓩小型風機</a:t>
            </a:r>
            <a:r>
              <a:rPr lang="en-US" altLang="zh-TW" sz="1600" dirty="0">
                <a:solidFill>
                  <a:srgbClr val="000000"/>
                </a:solidFill>
                <a:latin typeface="Times New Roman" pitchFamily="18" charset="0"/>
                <a:ea typeface="標楷體" pitchFamily="65" charset="-120"/>
                <a:cs typeface="Times New Roman" pitchFamily="18" charset="0"/>
              </a:rPr>
              <a:t>)</a:t>
            </a:r>
            <a:r>
              <a:rPr lang="zh-TW" altLang="en-US" sz="1600" dirty="0">
                <a:solidFill>
                  <a:srgbClr val="000000"/>
                </a:solidFill>
                <a:latin typeface="Times New Roman" pitchFamily="18" charset="0"/>
                <a:ea typeface="標楷體" pitchFamily="65" charset="-120"/>
                <a:cs typeface="Times New Roman" pitchFamily="18" charset="0"/>
              </a:rPr>
              <a:t>，爰酌予調整陸域風電的費率級距，藉以提升小型風機的規模經濟效益。</a:t>
            </a:r>
            <a:endParaRPr lang="en-US" altLang="zh-TW" sz="1600" dirty="0">
              <a:solidFill>
                <a:srgbClr val="000000"/>
              </a:solidFill>
              <a:latin typeface="Times New Roman" pitchFamily="18" charset="0"/>
              <a:ea typeface="標楷體" pitchFamily="65" charset="-120"/>
              <a:cs typeface="Times New Roman" pitchFamily="18" charset="0"/>
            </a:endParaRPr>
          </a:p>
          <a:p>
            <a:pPr marL="285750" lvl="0" indent="-285750" algn="just">
              <a:lnSpc>
                <a:spcPts val="1700"/>
              </a:lnSpc>
              <a:spcAft>
                <a:spcPts val="0"/>
              </a:spcAft>
              <a:buFont typeface="Wingdings" panose="05000000000000000000" pitchFamily="2" charset="2"/>
              <a:buChar char="u"/>
            </a:pPr>
            <a:r>
              <a:rPr lang="zh-TW" altLang="zh-TW"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生質能</a:t>
            </a:r>
            <a:r>
              <a:rPr lang="zh-TW" altLang="en-US"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endParaRPr>
          </a:p>
          <a:p>
            <a:pPr marL="444500" lvl="0" indent="-193675" algn="just">
              <a:lnSpc>
                <a:spcPts val="1700"/>
              </a:lnSpc>
              <a:spcAft>
                <a:spcPts val="0"/>
              </a:spcAft>
              <a:buFont typeface="Wingdings" panose="05000000000000000000" pitchFamily="2" charset="2"/>
              <a:buChar char="Ø"/>
            </a:pPr>
            <a:r>
              <a:rPr lang="zh-TW" altLang="en-US" sz="1600" dirty="0">
                <a:solidFill>
                  <a:srgbClr val="000000"/>
                </a:solidFill>
                <a:latin typeface="Times New Roman" pitchFamily="18" charset="0"/>
                <a:ea typeface="標楷體" pitchFamily="65" charset="-120"/>
                <a:cs typeface="Times New Roman" pitchFamily="18" charset="0"/>
              </a:rPr>
              <a:t>考量現行法規限制、合格料源種類認定、混燒發電量計算、稽核方式與獎勵辦法等配套措施尚未完善，故決議不新增混燒分類。</a:t>
            </a:r>
            <a:endParaRPr lang="en-US" altLang="zh-TW" sz="1600" dirty="0">
              <a:solidFill>
                <a:srgbClr val="000000"/>
              </a:solidFill>
              <a:latin typeface="Times New Roman" pitchFamily="18" charset="0"/>
              <a:ea typeface="標楷體" pitchFamily="65" charset="-120"/>
              <a:cs typeface="Times New Roman" pitchFamily="18" charset="0"/>
            </a:endParaRPr>
          </a:p>
          <a:p>
            <a:pPr marL="444500" lvl="0" indent="-193675" algn="just">
              <a:lnSpc>
                <a:spcPts val="1700"/>
              </a:lnSpc>
              <a:spcAft>
                <a:spcPts val="0"/>
              </a:spcAft>
              <a:buFont typeface="Wingdings" panose="05000000000000000000" pitchFamily="2" charset="2"/>
              <a:buChar char="Ø"/>
            </a:pPr>
            <a:r>
              <a:rPr lang="zh-TW" altLang="en-US" sz="1600" kern="100" dirty="0">
                <a:solidFill>
                  <a:srgbClr val="000000"/>
                </a:solidFill>
                <a:latin typeface="Times New Roman" panose="02020603050405020304" pitchFamily="18" charset="0"/>
                <a:ea typeface="標楷體" panose="03000509000000000000" pitchFamily="65" charset="-120"/>
                <a:cs typeface="Times New Roman" panose="02020603050405020304" pitchFamily="18" charset="0"/>
              </a:rPr>
              <a:t>考量</a:t>
            </a:r>
            <a:r>
              <a:rPr lang="zh-TW" altLang="en-US" sz="1600" dirty="0">
                <a:solidFill>
                  <a:srgbClr val="000000"/>
                </a:solidFill>
                <a:latin typeface="Times New Roman" pitchFamily="18" charset="0"/>
                <a:ea typeface="標楷體" pitchFamily="65" charset="-120"/>
                <a:cs typeface="Times New Roman" pitchFamily="18" charset="0"/>
              </a:rPr>
              <a:t>目前國內實際商轉案例較少，且裝置容量多集中於</a:t>
            </a:r>
            <a:r>
              <a:rPr lang="en-US" altLang="zh-TW" sz="1600" dirty="0">
                <a:solidFill>
                  <a:srgbClr val="000000"/>
                </a:solidFill>
                <a:latin typeface="Times New Roman" pitchFamily="18" charset="0"/>
                <a:ea typeface="標楷體" pitchFamily="65" charset="-120"/>
                <a:cs typeface="Times New Roman" pitchFamily="18" charset="0"/>
              </a:rPr>
              <a:t>190~800</a:t>
            </a:r>
            <a:r>
              <a:rPr lang="zh-TW" altLang="en-US" sz="1600" dirty="0">
                <a:solidFill>
                  <a:srgbClr val="000000"/>
                </a:solidFill>
                <a:latin typeface="Times New Roman" pitchFamily="18" charset="0"/>
                <a:ea typeface="標楷體" pitchFamily="65" charset="-120"/>
                <a:cs typeface="Times New Roman" pitchFamily="18" charset="0"/>
              </a:rPr>
              <a:t>瓩，待未來有較多設置案例後，再行檢視較為妥適，故決議</a:t>
            </a:r>
            <a:r>
              <a:rPr lang="en-US" altLang="zh-TW" sz="1600" dirty="0">
                <a:solidFill>
                  <a:srgbClr val="000000"/>
                </a:solidFill>
                <a:latin typeface="Times New Roman" pitchFamily="18" charset="0"/>
                <a:ea typeface="標楷體" pitchFamily="65" charset="-120"/>
                <a:cs typeface="Times New Roman" pitchFamily="18" charset="0"/>
              </a:rPr>
              <a:t>107</a:t>
            </a:r>
            <a:r>
              <a:rPr lang="zh-TW" altLang="en-US" sz="1600" dirty="0">
                <a:solidFill>
                  <a:srgbClr val="000000"/>
                </a:solidFill>
                <a:latin typeface="Times New Roman" pitchFamily="18" charset="0"/>
                <a:ea typeface="標楷體" pitchFamily="65" charset="-120"/>
                <a:cs typeface="Times New Roman" pitchFamily="18" charset="0"/>
              </a:rPr>
              <a:t>年度不區分躉購容量級距。</a:t>
            </a:r>
            <a:endParaRPr lang="en-US" altLang="zh-TW" sz="1600" dirty="0">
              <a:solidFill>
                <a:srgbClr val="000000"/>
              </a:solidFill>
              <a:latin typeface="Times New Roman" pitchFamily="18" charset="0"/>
              <a:ea typeface="標楷體" pitchFamily="65" charset="-120"/>
              <a:cs typeface="Times New Roman" pitchFamily="18" charset="0"/>
            </a:endParaRPr>
          </a:p>
          <a:p>
            <a:pPr marL="273050" indent="-273050" algn="just">
              <a:lnSpc>
                <a:spcPts val="1700"/>
              </a:lnSpc>
              <a:spcAft>
                <a:spcPts val="0"/>
              </a:spcAft>
              <a:buFont typeface="Wingdings" panose="05000000000000000000" pitchFamily="2" charset="2"/>
              <a:buChar char="u"/>
            </a:pPr>
            <a:r>
              <a:rPr lang="zh-TW" altLang="en-US" sz="1600" kern="100" dirty="0">
                <a:solidFill>
                  <a:srgbClr val="000000"/>
                </a:solidFill>
                <a:latin typeface="Times New Roman" pitchFamily="18" charset="0"/>
                <a:ea typeface="標楷體" pitchFamily="65" charset="-120"/>
                <a:cs typeface="Times New Roman" pitchFamily="18" charset="0"/>
              </a:rPr>
              <a:t>地熱發電：考量國內目前</a:t>
            </a:r>
            <a:r>
              <a:rPr lang="zh-TW" altLang="en-US" sz="1600" dirty="0">
                <a:solidFill>
                  <a:srgbClr val="000000"/>
                </a:solidFill>
                <a:ea typeface="標楷體" panose="03000509000000000000" pitchFamily="65" charset="-120"/>
                <a:cs typeface="Times New Roman" pitchFamily="18" charset="0"/>
              </a:rPr>
              <a:t>尚無實際商轉案例，且我國</a:t>
            </a:r>
            <a:r>
              <a:rPr lang="zh-TW" altLang="en-US" sz="1600" dirty="0">
                <a:solidFill>
                  <a:srgbClr val="000000"/>
                </a:solidFill>
                <a:ea typeface="標楷體" panose="03000509000000000000" pitchFamily="65" charset="-120"/>
              </a:rPr>
              <a:t>地熱推廣策略「</a:t>
            </a:r>
            <a:r>
              <a:rPr lang="zh-TW" altLang="en-US" sz="1600" dirty="0">
                <a:solidFill>
                  <a:srgbClr val="000000"/>
                </a:solidFill>
                <a:latin typeface="Times New Roman" pitchFamily="18" charset="0"/>
                <a:ea typeface="標楷體" pitchFamily="65" charset="-120"/>
                <a:cs typeface="Times New Roman" pitchFamily="18" charset="0"/>
              </a:rPr>
              <a:t>由淺入深」，短期仍集中開發淺層地熱，故決議不區分</a:t>
            </a:r>
            <a:r>
              <a:rPr lang="zh-TW" altLang="en-US" sz="1600" dirty="0">
                <a:solidFill>
                  <a:srgbClr val="000000"/>
                </a:solidFill>
                <a:latin typeface="Times New Roman" pitchFamily="18" charset="0"/>
                <a:ea typeface="標楷體" pitchFamily="65" charset="-120"/>
                <a:cs typeface="Times New Roman" pitchFamily="18" charset="0"/>
                <a:sym typeface="Wingdings" pitchFamily="2" charset="2"/>
              </a:rPr>
              <a:t>深淺層躉購分類。</a:t>
            </a:r>
            <a:endParaRPr lang="zh-TW" altLang="en-US" sz="1600" dirty="0">
              <a:solidFill>
                <a:srgbClr val="000000"/>
              </a:solidFill>
              <a:latin typeface="Times New Roman" pitchFamily="18" charset="0"/>
              <a:ea typeface="標楷體" pitchFamily="65" charset="-120"/>
              <a:cs typeface="Times New Roman" pitchFamily="18" charset="0"/>
            </a:endParaRPr>
          </a:p>
        </p:txBody>
      </p:sp>
      <p:sp>
        <p:nvSpPr>
          <p:cNvPr id="14" name="Rectangle 2"/>
          <p:cNvSpPr txBox="1">
            <a:spLocks noChangeArrowheads="1"/>
          </p:cNvSpPr>
          <p:nvPr/>
        </p:nvSpPr>
        <p:spPr bwMode="auto">
          <a:xfrm>
            <a:off x="251521" y="44624"/>
            <a:ext cx="8640959" cy="792088"/>
          </a:xfrm>
          <a:prstGeom prst="rect">
            <a:avLst/>
          </a:prstGeom>
          <a:noFill/>
          <a:ln>
            <a:noFill/>
          </a:ln>
          <a:effectLst/>
          <a:extLst/>
        </p:spPr>
        <p:txBody>
          <a:bodyPr/>
          <a:lstStyle/>
          <a:p>
            <a:pPr eaLnBrk="0" hangingPunct="0">
              <a:defRPr/>
            </a:pP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貳、</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 107</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年度各類再生能源</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太陽光電除外</a:t>
            </a:r>
            <a:r>
              <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a:t>
            </a:r>
            <a:r>
              <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rPr>
              <a:t>電能躉購費率</a:t>
            </a:r>
            <a:endParaRPr lang="en-US" altLang="zh-TW"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a:p>
            <a:pPr eaLnBrk="0" hangingPunct="0">
              <a:defRPr/>
            </a:pPr>
            <a:r>
              <a:rPr lang="zh-TW" altLang="en-US" sz="2000" kern="0" dirty="0">
                <a:solidFill>
                  <a:srgbClr val="C00000"/>
                </a:solidFill>
                <a:latin typeface="Times New Roman" pitchFamily="18" charset="0"/>
                <a:ea typeface="標楷體"/>
                <a:cs typeface="Times New Roman" pitchFamily="18" charset="0"/>
              </a:rPr>
              <a:t>四、躉購分類與容量級距</a:t>
            </a:r>
            <a:endParaRPr lang="zh-TW" altLang="en-US" sz="2600" kern="0" dirty="0">
              <a:solidFill>
                <a:srgbClr val="0E0363"/>
              </a:solidFill>
              <a:effectLst>
                <a:outerShdw blurRad="38100" dist="38100" dir="2700000" algn="tl">
                  <a:srgbClr val="C0C0C0"/>
                </a:outerShdw>
              </a:effectLst>
              <a:latin typeface="Times New Roman" pitchFamily="18" charset="0"/>
              <a:ea typeface="標楷體"/>
              <a:cs typeface="Times New Roman" pitchFamily="18" charset="0"/>
            </a:endParaRPr>
          </a:p>
        </p:txBody>
      </p:sp>
      <p:graphicFrame>
        <p:nvGraphicFramePr>
          <p:cNvPr id="7" name="表格 6">
            <a:extLst>
              <a:ext uri="{FF2B5EF4-FFF2-40B4-BE49-F238E27FC236}">
                <a16:creationId xmlns:a16="http://schemas.microsoft.com/office/drawing/2014/main" xmlns="" id="{03D67A11-9678-4879-9128-92F62F3A3D69}"/>
              </a:ext>
            </a:extLst>
          </p:cNvPr>
          <p:cNvGraphicFramePr>
            <a:graphicFrameLocks noGrp="1"/>
          </p:cNvGraphicFramePr>
          <p:nvPr>
            <p:extLst>
              <p:ext uri="{D42A27DB-BD31-4B8C-83A1-F6EECF244321}">
                <p14:modId xmlns:p14="http://schemas.microsoft.com/office/powerpoint/2010/main" val="3428226696"/>
              </p:ext>
            </p:extLst>
          </p:nvPr>
        </p:nvGraphicFramePr>
        <p:xfrm>
          <a:off x="251520" y="764704"/>
          <a:ext cx="8640960" cy="3139500"/>
        </p:xfrm>
        <a:graphic>
          <a:graphicData uri="http://schemas.openxmlformats.org/drawingml/2006/table">
            <a:tbl>
              <a:tblPr firstRow="1" bandRow="1"/>
              <a:tblGrid>
                <a:gridCol w="1800200">
                  <a:extLst>
                    <a:ext uri="{9D8B030D-6E8A-4147-A177-3AD203B41FA5}">
                      <a16:colId xmlns:a16="http://schemas.microsoft.com/office/drawing/2014/main" xmlns="" val="20000"/>
                    </a:ext>
                  </a:extLst>
                </a:gridCol>
                <a:gridCol w="1152128">
                  <a:extLst>
                    <a:ext uri="{9D8B030D-6E8A-4147-A177-3AD203B41FA5}">
                      <a16:colId xmlns:a16="http://schemas.microsoft.com/office/drawing/2014/main" xmlns="" val="20001"/>
                    </a:ext>
                  </a:extLst>
                </a:gridCol>
                <a:gridCol w="1296144">
                  <a:extLst>
                    <a:ext uri="{9D8B030D-6E8A-4147-A177-3AD203B41FA5}">
                      <a16:colId xmlns:a16="http://schemas.microsoft.com/office/drawing/2014/main" xmlns="" val="20002"/>
                    </a:ext>
                  </a:extLst>
                </a:gridCol>
                <a:gridCol w="1728192">
                  <a:extLst>
                    <a:ext uri="{9D8B030D-6E8A-4147-A177-3AD203B41FA5}">
                      <a16:colId xmlns:a16="http://schemas.microsoft.com/office/drawing/2014/main" xmlns="" val="20003"/>
                    </a:ext>
                  </a:extLst>
                </a:gridCol>
                <a:gridCol w="1512168">
                  <a:extLst>
                    <a:ext uri="{9D8B030D-6E8A-4147-A177-3AD203B41FA5}">
                      <a16:colId xmlns:a16="http://schemas.microsoft.com/office/drawing/2014/main" xmlns="" val="20004"/>
                    </a:ext>
                  </a:extLst>
                </a:gridCol>
                <a:gridCol w="1152128">
                  <a:extLst>
                    <a:ext uri="{9D8B030D-6E8A-4147-A177-3AD203B41FA5}">
                      <a16:colId xmlns:a16="http://schemas.microsoft.com/office/drawing/2014/main" xmlns="" val="20005"/>
                    </a:ext>
                  </a:extLst>
                </a:gridCol>
              </a:tblGrid>
              <a:tr h="196543">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en-US" altLang="zh-TW" sz="1400" b="1" dirty="0">
                          <a:latin typeface="Times New Roman" panose="02020603050405020304" pitchFamily="18" charset="0"/>
                          <a:ea typeface="標楷體" panose="03000509000000000000" pitchFamily="65" charset="-120"/>
                          <a:cs typeface="Times New Roman" panose="02020603050405020304" pitchFamily="18" charset="0"/>
                        </a:rPr>
                        <a:t>106</a:t>
                      </a: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年度</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h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txBody>
                  <a:tcPr/>
                </a:tc>
                <a:tc grid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en-US" altLang="zh-TW" sz="1400" b="1" dirty="0">
                          <a:latin typeface="Times New Roman" panose="02020603050405020304" pitchFamily="18" charset="0"/>
                          <a:ea typeface="標楷體" panose="03000509000000000000" pitchFamily="65" charset="-120"/>
                          <a:cs typeface="Times New Roman" panose="02020603050405020304" pitchFamily="18" charset="0"/>
                        </a:rPr>
                        <a:t>107</a:t>
                      </a: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年度</a:t>
                      </a:r>
                    </a:p>
                  </a:txBody>
                  <a:tcP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CC"/>
                    </a:solidFill>
                  </a:tcPr>
                </a:tc>
                <a:tc h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hMerge="1">
                  <a:txBody>
                    <a:bodyPr/>
                    <a:lstStyle/>
                    <a:p>
                      <a:endParaRPr lang="zh-TW" altLang="en-US" dirty="0">
                        <a:latin typeface="Times New Roman" panose="02020603050405020304" pitchFamily="18" charset="0"/>
                        <a:ea typeface="標楷體" panose="03000509000000000000" pitchFamily="65" charset="-120"/>
                        <a:cs typeface="Times New Roman" panose="02020603050405020304" pitchFamily="18" charset="0"/>
                      </a:endParaRPr>
                    </a:p>
                  </a:txBody>
                  <a:tcPr/>
                </a:tc>
                <a:extLst>
                  <a:ext uri="{0D108BD9-81ED-4DB2-BD59-A6C34878D82A}">
                    <a16:rowId xmlns:a16="http://schemas.microsoft.com/office/drawing/2014/main" xmlns="" val="10000"/>
                  </a:ext>
                </a:extLst>
              </a:tr>
              <a:tr h="1965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60000"/>
                        </a:lnSpc>
                        <a:spcBef>
                          <a:spcPts val="0"/>
                        </a:spcBef>
                        <a:spcAft>
                          <a:spcPts val="0"/>
                        </a:spcAft>
                        <a:buClrTx/>
                        <a:buSzTx/>
                        <a:buFontTx/>
                        <a:buNone/>
                        <a:tabLst/>
                        <a:defRPr/>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再生能源類別</a:t>
                      </a:r>
                    </a:p>
                  </a:txBody>
                  <a:tcPr anchor="ct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分類</a:t>
                      </a:r>
                    </a:p>
                  </a:txBody>
                  <a:tcPr anchor="ct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容量級距</a:t>
                      </a: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再生能源類別</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分類</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CC"/>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容量級距</a:t>
                      </a: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瓩</a:t>
                      </a:r>
                      <a:r>
                        <a:rPr lang="en-US" altLang="zh-TW"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a:t>
                      </a:r>
                      <a:endParaRPr lang="zh-TW" altLang="en-US" sz="1400" b="1" kern="1200"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xmlns="" val="10001"/>
                  </a:ext>
                </a:extLst>
              </a:tr>
              <a:tr h="196553">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風力發電</a:t>
                      </a:r>
                    </a:p>
                  </a:txBody>
                  <a:tcPr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陸域</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1~</a:t>
                      </a: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rPr>
                        <a:t>20</a:t>
                      </a:r>
                    </a:p>
                  </a:txBody>
                  <a:tcPr marT="45726" marB="45726" anchor="ctr" horzOverflow="overflow">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rowSpan="3">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風力發電</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陸域</a:t>
                      </a:r>
                    </a:p>
                  </a:txBody>
                  <a:tcPr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1~</a:t>
                      </a: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rPr>
                        <a:t>30</a:t>
                      </a:r>
                    </a:p>
                  </a:txBody>
                  <a:tcPr marT="45726" marB="45726" anchor="ctr" horzOverflow="overflow">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8"/>
                  </a:ext>
                </a:extLst>
              </a:tr>
              <a:tr h="196553">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vMerge="1">
                  <a:txBody>
                    <a:bodyPr/>
                    <a:lstStyle/>
                    <a:p>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rPr>
                        <a:t>2</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0</a:t>
                      </a:r>
                      <a:endParaRPr kumimoji="1" lang="en-US" altLang="zh-TW" sz="1400" b="1" i="0" u="none" strike="noStrike" cap="none" normalizeH="0" baseline="0" dirty="0">
                        <a:ln>
                          <a:noFill/>
                        </a:ln>
                        <a:solidFill>
                          <a:srgbClr val="FF0000"/>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vMerge="1">
                  <a:txBody>
                    <a:bodyPr/>
                    <a:lstStyle/>
                    <a:p>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rgbClr val="FF0000"/>
                          </a:solidFill>
                          <a:effectLst/>
                          <a:latin typeface="Times New Roman" pitchFamily="18" charset="0"/>
                          <a:ea typeface="標楷體" pitchFamily="65" charset="-120"/>
                        </a:rPr>
                        <a:t>≧</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rPr>
                        <a:t>3</a:t>
                      </a:r>
                      <a:r>
                        <a:rPr kumimoji="1" lang="en-US" altLang="zh-TW" sz="1400" b="1" i="0" u="none" strike="noStrike" cap="none" normalizeH="0" baseline="0" dirty="0">
                          <a:ln>
                            <a:noFill/>
                          </a:ln>
                          <a:solidFill>
                            <a:srgbClr val="FF0000"/>
                          </a:solidFill>
                          <a:effectLst/>
                          <a:latin typeface="Times New Roman" pitchFamily="18" charset="0"/>
                          <a:ea typeface="標楷體" pitchFamily="65" charset="-120"/>
                          <a:cs typeface="Times New Roman" pitchFamily="18" charset="0"/>
                        </a:rPr>
                        <a:t>0</a:t>
                      </a:r>
                      <a:endParaRPr kumimoji="1" lang="en-US" altLang="zh-TW" sz="1400" b="1" i="0" u="none" strike="noStrike" cap="none" normalizeH="0" baseline="0" dirty="0">
                        <a:ln>
                          <a:noFill/>
                        </a:ln>
                        <a:solidFill>
                          <a:srgbClr val="FF0000"/>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09"/>
                  </a:ext>
                </a:extLst>
              </a:tr>
              <a:tr h="196553">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60000"/>
                        </a:lnSpc>
                        <a:spcBef>
                          <a:spcPts val="0"/>
                        </a:spcBef>
                        <a:spcAft>
                          <a:spcPts val="0"/>
                        </a:spcAft>
                        <a:buClrTx/>
                        <a:buSzTx/>
                        <a:buFontTx/>
                        <a:buNone/>
                        <a:tabLst/>
                        <a:defRPr/>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離岸</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indent="0" algn="ctr" defTabSz="914400" rtl="0" eaLnBrk="1" fontAlgn="auto" latinLnBrk="0" hangingPunct="1">
                        <a:lnSpc>
                          <a:spcPct val="60000"/>
                        </a:lnSpc>
                        <a:spcBef>
                          <a:spcPts val="0"/>
                        </a:spcBef>
                        <a:spcAft>
                          <a:spcPts val="0"/>
                        </a:spcAft>
                        <a:buClrTx/>
                        <a:buSzTx/>
                        <a:buFontTx/>
                        <a:buNone/>
                        <a:tabLst/>
                        <a:defRPr/>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離岸</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0"/>
                  </a:ext>
                </a:extLst>
              </a:tr>
              <a:tr h="196553">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生質能</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row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生質能</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無厭氧消化設備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1"/>
                  </a:ext>
                </a:extLst>
              </a:tr>
              <a:tr h="0">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有厭氧消化設備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vMerge="1">
                  <a:txBody>
                    <a:bodyPr/>
                    <a:lstStyle/>
                    <a:p>
                      <a:pPr algn="ctr"/>
                      <a:endParaRPr lang="zh-TW" altLang="en-US" sz="1400" b="1" dirty="0">
                        <a:latin typeface="Times New Roman" panose="02020603050405020304" pitchFamily="18" charset="0"/>
                        <a:ea typeface="標楷體" panose="03000509000000000000" pitchFamily="65" charset="-120"/>
                        <a:cs typeface="Times New Roman" panose="02020603050405020304" pitchFamily="18" charset="0"/>
                      </a:endParaRPr>
                    </a:p>
                  </a:txBody>
                  <a:tcPr anchor="ct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1" lang="zh-TW" altLang="en-US"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rPr>
                        <a:t>有厭氧消化設備</a:t>
                      </a:r>
                      <a:endParaRPr kumimoji="1" lang="en-US" altLang="zh-TW" sz="1400" b="1" i="0" u="none" strike="noStrike" cap="none" normalizeH="0" baseline="0" dirty="0">
                        <a:ln>
                          <a:noFill/>
                        </a:ln>
                        <a:solidFill>
                          <a:schemeClr val="tx1"/>
                        </a:solidFill>
                        <a:effectLst/>
                        <a:latin typeface="Times New Roman" pitchFamily="18" charset="0"/>
                        <a:ea typeface="標楷體" pitchFamily="65" charset="-120"/>
                        <a:cs typeface="Times New Roman" pitchFamily="18" charset="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0" fontAlgn="base" latinLnBrk="0" hangingPunct="0">
                        <a:lnSpc>
                          <a:spcPct val="60000"/>
                        </a:lnSpc>
                        <a:spcBef>
                          <a:spcPts val="0"/>
                        </a:spcBef>
                        <a:spcAft>
                          <a:spcPts val="0"/>
                        </a:spcAft>
                        <a:buClrTx/>
                        <a:buSzTx/>
                        <a:buFontTx/>
                        <a:buNone/>
                        <a:tabLst/>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cap="none" normalizeH="0" baseline="0" dirty="0">
                        <a:ln>
                          <a:noFill/>
                        </a:ln>
                        <a:solidFill>
                          <a:schemeClr val="tx1"/>
                        </a:solidFill>
                        <a:effectLst/>
                        <a:latin typeface="Times New Roman" pitchFamily="18" charset="0"/>
                        <a:ea typeface="標楷體" pitchFamily="65" charset="-120"/>
                      </a:endParaRPr>
                    </a:p>
                  </a:txBody>
                  <a:tcPr marT="45726" marB="45726" anchor="ctr" horzOverflow="overflow">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2"/>
                  </a:ext>
                </a:extLst>
              </a:tr>
              <a:tr h="1965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川流式水力</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川流式水力</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3"/>
                  </a:ext>
                </a:extLst>
              </a:tr>
              <a:tr h="1965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地熱能</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地熱能</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4"/>
                  </a:ext>
                </a:extLst>
              </a:tr>
              <a:tr h="19654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廢棄物</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廢棄物</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6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6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5"/>
                  </a:ext>
                </a:extLst>
              </a:tr>
              <a:tr h="55479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70000"/>
                        </a:lnSpc>
                        <a:spcBef>
                          <a:spcPts val="0"/>
                        </a:spcBef>
                        <a:spcAft>
                          <a:spcPts val="0"/>
                        </a:spcAft>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其他</a:t>
                      </a:r>
                      <a:endPar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marL="0" marR="0" lvl="0" indent="0" algn="ctr" defTabSz="914400" rtl="0" eaLnBrk="1" fontAlgn="auto" latinLnBrk="0" hangingPunct="1">
                        <a:lnSpc>
                          <a:spcPct val="70000"/>
                        </a:lnSpc>
                        <a:spcBef>
                          <a:spcPts val="0"/>
                        </a:spcBef>
                        <a:spcAft>
                          <a:spcPts val="0"/>
                        </a:spcAft>
                        <a:buClrTx/>
                        <a:buSzTx/>
                        <a:buFontTx/>
                        <a:buNone/>
                        <a:tabLst/>
                        <a:defRPr/>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mn-cs"/>
                        </a:rPr>
                        <a:t>(</a:t>
                      </a: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海洋能、氫能或其他經中央主管認定可永續利用之能源</a:t>
                      </a:r>
                      <a:r>
                        <a:rPr lang="en-US" altLang="zh-TW" sz="1400" b="1" dirty="0">
                          <a:solidFill>
                            <a:schemeClr val="tx1"/>
                          </a:solidFill>
                          <a:latin typeface="Times New Roman" panose="02020603050405020304" pitchFamily="18" charset="0"/>
                          <a:ea typeface="標楷體" pitchFamily="65" charset="-120"/>
                          <a:cs typeface="Times New Roman" panose="02020603050405020304" pitchFamily="18" charset="0"/>
                        </a:rPr>
                        <a:t>)</a:t>
                      </a:r>
                      <a:endPar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7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endPar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70000"/>
                        </a:lnSpc>
                        <a:spcBef>
                          <a:spcPts val="0"/>
                        </a:spcBef>
                        <a:spcAft>
                          <a:spcPts val="0"/>
                        </a:spcAft>
                      </a:pPr>
                      <a:r>
                        <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rPr>
                        <a:t>其他</a:t>
                      </a:r>
                      <a:endParaRPr lang="en-US" altLang="zh-TW"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p>
                      <a:pPr algn="ctr">
                        <a:lnSpc>
                          <a:spcPct val="70000"/>
                        </a:lnSpc>
                        <a:spcBef>
                          <a:spcPts val="0"/>
                        </a:spcBef>
                        <a:spcAft>
                          <a:spcPts val="0"/>
                        </a:spcAft>
                      </a:pPr>
                      <a:r>
                        <a:rPr kumimoji="1" lang="en-US" altLang="zh-TW" sz="1400" b="1" i="0" u="none" strike="noStrike" kern="1200" cap="none" normalizeH="0" baseline="0" dirty="0">
                          <a:ln>
                            <a:noFill/>
                          </a:ln>
                          <a:solidFill>
                            <a:schemeClr val="tx1"/>
                          </a:solidFill>
                          <a:effectLst/>
                          <a:latin typeface="Times New Roman" pitchFamily="18" charset="0"/>
                          <a:ea typeface="標楷體" pitchFamily="65" charset="-120"/>
                          <a:cs typeface="+mn-cs"/>
                        </a:rPr>
                        <a:t>(</a:t>
                      </a:r>
                      <a:r>
                        <a:rPr lang="zh-TW" altLang="en-US" sz="1400" b="1" dirty="0">
                          <a:solidFill>
                            <a:schemeClr val="tx1"/>
                          </a:solidFill>
                          <a:latin typeface="Times New Roman" panose="02020603050405020304" pitchFamily="18" charset="0"/>
                          <a:ea typeface="標楷體" pitchFamily="65" charset="-120"/>
                          <a:cs typeface="Times New Roman" panose="02020603050405020304" pitchFamily="18" charset="0"/>
                        </a:rPr>
                        <a:t>海洋能、氫能或其他經中央主管認定可永續利用之能源</a:t>
                      </a:r>
                      <a:r>
                        <a:rPr lang="en-US" altLang="zh-TW" sz="1400" b="1" dirty="0">
                          <a:solidFill>
                            <a:schemeClr val="tx1"/>
                          </a:solidFill>
                          <a:latin typeface="Times New Roman" panose="02020603050405020304" pitchFamily="18" charset="0"/>
                          <a:ea typeface="標楷體" pitchFamily="65" charset="-120"/>
                          <a:cs typeface="Times New Roman" panose="02020603050405020304" pitchFamily="18" charset="0"/>
                        </a:rPr>
                        <a:t>)</a:t>
                      </a:r>
                      <a:endParaRPr lang="zh-TW" altLang="en-US" sz="1400" b="1" dirty="0">
                        <a:solidFill>
                          <a:schemeClr val="tx1"/>
                        </a:solidFill>
                        <a:latin typeface="Times New Roman" panose="02020603050405020304" pitchFamily="18" charset="0"/>
                        <a:ea typeface="標楷體" panose="03000509000000000000" pitchFamily="65" charset="-120"/>
                        <a:cs typeface="Times New Roman" panose="02020603050405020304" pitchFamily="18" charset="0"/>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a:lnSpc>
                          <a:spcPct val="70000"/>
                        </a:lnSpc>
                        <a:spcBef>
                          <a:spcPts val="0"/>
                        </a:spcBef>
                        <a:spcAft>
                          <a:spcPts val="0"/>
                        </a:spcAft>
                      </a:pPr>
                      <a:r>
                        <a:rPr lang="zh-TW" altLang="en-US" sz="1400" b="1" dirty="0">
                          <a:latin typeface="Times New Roman" panose="02020603050405020304" pitchFamily="18" charset="0"/>
                          <a:ea typeface="標楷體" panose="03000509000000000000" pitchFamily="65" charset="-120"/>
                          <a:cs typeface="Times New Roman" panose="02020603050405020304" pitchFamily="18" charset="0"/>
                        </a:rPr>
                        <a:t>未區分</a:t>
                      </a: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a:t>
                      </a:r>
                      <a:r>
                        <a:rPr kumimoji="0" lang="en-US" altLang="zh-TW" sz="1400" b="1" i="0" u="none" strike="noStrike" kern="1200" cap="none" spc="0" normalizeH="0" baseline="0" noProof="0" dirty="0">
                          <a:ln>
                            <a:noFill/>
                          </a:ln>
                          <a:solidFill>
                            <a:srgbClr val="000000"/>
                          </a:solidFill>
                          <a:effectLst/>
                          <a:uLnTx/>
                          <a:uFillTx/>
                          <a:latin typeface="Times New Roman" panose="02020603050405020304" pitchFamily="18" charset="0"/>
                          <a:ea typeface="標楷體" panose="03000509000000000000" pitchFamily="65" charset="-120"/>
                          <a:cs typeface="Times New Roman" panose="02020603050405020304" pitchFamily="18" charset="0"/>
                        </a:rPr>
                        <a:t>1</a:t>
                      </a:r>
                      <a:endParaRPr kumimoji="1" lang="zh-TW" altLang="en-US" sz="1400" b="1" i="0" u="none" strike="noStrike" kern="1200" cap="none" normalizeH="0" baseline="0" dirty="0">
                        <a:ln>
                          <a:noFill/>
                        </a:ln>
                        <a:solidFill>
                          <a:schemeClr val="tx1"/>
                        </a:solidFill>
                        <a:effectLst/>
                        <a:latin typeface="Times New Roman" pitchFamily="18" charset="0"/>
                        <a:ea typeface="標楷體" pitchFamily="65" charset="-120"/>
                        <a:cs typeface="+mn-cs"/>
                      </a:endParaRPr>
                    </a:p>
                  </a:txBody>
                  <a:tcPr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xmlns="" val="10016"/>
                  </a:ext>
                </a:extLst>
              </a:tr>
            </a:tbl>
          </a:graphicData>
        </a:graphic>
      </p:graphicFrame>
      <p:sp>
        <p:nvSpPr>
          <p:cNvPr id="10" name="向右箭號 9"/>
          <p:cNvSpPr/>
          <p:nvPr/>
        </p:nvSpPr>
        <p:spPr>
          <a:xfrm>
            <a:off x="250378" y="4293096"/>
            <a:ext cx="315550" cy="2376264"/>
          </a:xfrm>
          <a:prstGeom prst="rightArrow">
            <a:avLst/>
          </a:prstGeom>
          <a:gradFill>
            <a:gsLst>
              <a:gs pos="23000">
                <a:srgbClr val="ED7D31"/>
              </a:gs>
              <a:gs pos="100000">
                <a:srgbClr val="ED7D31">
                  <a:lumMod val="20000"/>
                  <a:lumOff val="80000"/>
                </a:srgbClr>
              </a:gs>
            </a:gsLst>
            <a:lin ang="0" scaled="1"/>
          </a:gradFill>
          <a:ln w="12700" cap="flat" cmpd="sng" algn="ctr">
            <a:solidFill>
              <a:srgbClr val="ED7D31">
                <a:lumMod val="75000"/>
              </a:srgbClr>
            </a:solidFill>
            <a:prstDash val="solid"/>
            <a:miter lim="800000"/>
          </a:ln>
          <a:effectLst/>
        </p:spPr>
        <p:txBody>
          <a:bodyPr rtlCol="0" anchor="ctr"/>
          <a:lstStyle/>
          <a:p>
            <a:pPr marL="0" marR="0" lvl="0" indent="0" algn="ctr" defTabSz="914400" eaLnBrk="0" fontAlgn="base" latinLnBrk="0" hangingPunct="0">
              <a:lnSpc>
                <a:spcPct val="100000"/>
              </a:lnSpc>
              <a:spcBef>
                <a:spcPct val="0"/>
              </a:spcBef>
              <a:spcAft>
                <a:spcPct val="0"/>
              </a:spcAft>
              <a:buClrTx/>
              <a:buSzTx/>
              <a:buFontTx/>
              <a:buNone/>
              <a:tabLst/>
              <a:defRPr/>
            </a:pPr>
            <a:endParaRPr kumimoji="0" lang="zh-TW" altLang="en-US" sz="2400" b="1" i="0" u="none" strike="noStrike" kern="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41668374"/>
      </p:ext>
    </p:extLst>
  </p:cSld>
  <p:clrMapOvr>
    <a:masterClrMapping/>
  </p:clrMapOvr>
</p:sld>
</file>

<file path=ppt/theme/theme1.xml><?xml version="1.0" encoding="utf-8"?>
<a:theme xmlns:a="http://schemas.openxmlformats.org/drawingml/2006/main" name="8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9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4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25000" smtClean="0">
            <a:ln>
              <a:noFill/>
            </a:ln>
            <a:solidFill>
              <a:schemeClr val="tx1"/>
            </a:solidFill>
            <a:effectLst/>
            <a:latin typeface="Arial"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1800" b="1" i="0" u="none" strike="noStrike" cap="none" normalizeH="0" baseline="-25000" smtClean="0">
            <a:ln>
              <a:noFill/>
            </a:ln>
            <a:solidFill>
              <a:schemeClr val="tx1"/>
            </a:solidFill>
            <a:effectLst/>
            <a:latin typeface="Arial" charset="0"/>
            <a:ea typeface="新細明體" pitchFamily="18" charset="-12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41589</TotalTime>
  <Words>13495</Words>
  <Application>Microsoft Office PowerPoint</Application>
  <PresentationFormat>如螢幕大小 (4:3)</PresentationFormat>
  <Paragraphs>1771</Paragraphs>
  <Slides>50</Slides>
  <Notes>21</Notes>
  <HiddenSlides>0</HiddenSlides>
  <MMClips>0</MMClips>
  <ScaleCrop>false</ScaleCrop>
  <HeadingPairs>
    <vt:vector size="6" baseType="variant">
      <vt:variant>
        <vt:lpstr>佈景主題</vt:lpstr>
      </vt:variant>
      <vt:variant>
        <vt:i4>8</vt:i4>
      </vt:variant>
      <vt:variant>
        <vt:lpstr>內嵌 OLE 伺服程式</vt:lpstr>
      </vt:variant>
      <vt:variant>
        <vt:i4>3</vt:i4>
      </vt:variant>
      <vt:variant>
        <vt:lpstr>投影片標題</vt:lpstr>
      </vt:variant>
      <vt:variant>
        <vt:i4>50</vt:i4>
      </vt:variant>
    </vt:vector>
  </HeadingPairs>
  <TitlesOfParts>
    <vt:vector size="61" baseType="lpstr">
      <vt:lpstr>8_Edge</vt:lpstr>
      <vt:lpstr>Edge</vt:lpstr>
      <vt:lpstr>9_Edge</vt:lpstr>
      <vt:lpstr>14_Edge</vt:lpstr>
      <vt:lpstr>1_Edge</vt:lpstr>
      <vt:lpstr>2_Office 佈景主題</vt:lpstr>
      <vt:lpstr>1_Office 佈景主題</vt:lpstr>
      <vt:lpstr>2_Edge</vt:lpstr>
      <vt:lpstr>文件</vt:lpstr>
      <vt:lpstr>Equation</vt:lpstr>
      <vt:lpstr>多媒體項目</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itri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Chun-Li Chang 張群立</cp:lastModifiedBy>
  <cp:revision>3385</cp:revision>
  <cp:lastPrinted>2013-10-21T08:54:58Z</cp:lastPrinted>
  <dcterms:created xsi:type="dcterms:W3CDTF">2008-08-21T07:31:48Z</dcterms:created>
  <dcterms:modified xsi:type="dcterms:W3CDTF">2017-11-15T01:56:01Z</dcterms:modified>
</cp:coreProperties>
</file>