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6" r:id="rId4"/>
    <p:sldId id="300" r:id="rId5"/>
    <p:sldId id="312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430"/>
    <a:srgbClr val="EA6E1A"/>
    <a:srgbClr val="006600"/>
    <a:srgbClr val="D0E8A0"/>
    <a:srgbClr val="F4B183"/>
    <a:srgbClr val="C5E83F"/>
    <a:srgbClr val="A0CA46"/>
    <a:srgbClr val="F3F55E"/>
    <a:srgbClr val="FFF6DD"/>
    <a:srgbClr val="B9D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0370" autoAdjust="0"/>
  </p:normalViewPr>
  <p:slideViewPr>
    <p:cSldViewPr snapToGrid="0">
      <p:cViewPr varScale="1">
        <p:scale>
          <a:sx n="67" d="100"/>
          <a:sy n="67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70902-4C1C-499B-9F5E-471CBF8FF92D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679F4-71FC-4CCA-B748-218F06B8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75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679F4-71FC-4CCA-B748-218F06B8947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14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0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7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4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2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679F4-71FC-4CCA-B748-218F06B8947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51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8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0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1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3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D4B2-9B9C-4ED5-9EF2-6B49B50E62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6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D756-D795-4DAD-BEAE-76055878B231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9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ECB7-99BC-48EC-A020-205AA5918199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93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8AF2-8285-4211-889C-EA99E934AAC0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863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945DE9-E3D5-4878-87F8-0F789D212B69}"/>
              </a:ext>
            </a:extLst>
          </p:cNvPr>
          <p:cNvSpPr/>
          <p:nvPr userDrawn="1"/>
        </p:nvSpPr>
        <p:spPr>
          <a:xfrm>
            <a:off x="1" y="2568742"/>
            <a:ext cx="9143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62419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C8F0B19-CA13-4D0E-B06E-67E3D54AF229}"/>
              </a:ext>
            </a:extLst>
          </p:cNvPr>
          <p:cNvGrpSpPr/>
          <p:nvPr userDrawn="1"/>
        </p:nvGrpSpPr>
        <p:grpSpPr>
          <a:xfrm>
            <a:off x="2930979" y="1063755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8320" y="628173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8D057E-19B9-4E03-A648-73AE1B644D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79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057E-19B9-4E03-A648-73AE1B644D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76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3C46DD9-9A8F-411D-B597-946818B71DE8}"/>
              </a:ext>
            </a:extLst>
          </p:cNvPr>
          <p:cNvGrpSpPr/>
          <p:nvPr userDrawn="1"/>
        </p:nvGrpSpPr>
        <p:grpSpPr>
          <a:xfrm>
            <a:off x="0" y="6597854"/>
            <a:ext cx="9144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8EC325-CE62-415E-834A-7F70F7855117}"/>
              </a:ext>
            </a:extLst>
          </p:cNvPr>
          <p:cNvSpPr/>
          <p:nvPr userDrawn="1"/>
        </p:nvSpPr>
        <p:spPr>
          <a:xfrm flipV="1">
            <a:off x="0" y="3726715"/>
            <a:ext cx="132159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8320" y="628173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8D057E-19B9-4E03-A648-73AE1B644D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6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9144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8320" y="628173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8D057E-19B9-4E03-A648-73AE1B644D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444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DB35E84-33C4-4F29-873C-264522813557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3"/>
          </p:nvPr>
        </p:nvSpPr>
        <p:spPr>
          <a:xfrm>
            <a:off x="361950" y="2094613"/>
            <a:ext cx="7753350" cy="38702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37"/>
          <p:cNvSpPr>
            <a:spLocks noGrp="1"/>
          </p:cNvSpPr>
          <p:nvPr>
            <p:ph type="sldNum" sz="quarter" idx="4"/>
          </p:nvPr>
        </p:nvSpPr>
        <p:spPr>
          <a:xfrm>
            <a:off x="7086600" y="6559420"/>
            <a:ext cx="2057400" cy="28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EB0F0E-1C01-4EA9-BB6B-2F2D52BA8E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0122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ED866CD-9D18-418A-B6C0-F4D1DC560A79}" type="datetime1">
              <a:rPr lang="zh-TW" altLang="en-US" smtClean="0"/>
              <a:t>2021/7/7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6472" y="6563301"/>
            <a:ext cx="26765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1050" dirty="0">
                <a:solidFill>
                  <a:schemeClr val="bg1"/>
                </a:solidFill>
                <a:latin typeface="+mj-ea"/>
                <a:ea typeface="+mj-ea"/>
              </a:rPr>
              <a:t>Copyright 2018 ITRI </a:t>
            </a:r>
            <a:r>
              <a:rPr lang="zh-TW" altLang="en-US" sz="1050" dirty="0">
                <a:solidFill>
                  <a:schemeClr val="bg1"/>
                </a:solidFill>
                <a:latin typeface="+mj-ea"/>
                <a:ea typeface="+mj-ea"/>
              </a:rPr>
              <a:t>工業技術研究院</a:t>
            </a:r>
          </a:p>
        </p:txBody>
      </p:sp>
      <p:pic>
        <p:nvPicPr>
          <p:cNvPr id="11" name="Picture 49" descr="itri_CEL_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" y="7938"/>
            <a:ext cx="1570878" cy="30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86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4" name="圓角矩形 3"/>
          <p:cNvSpPr/>
          <p:nvPr/>
        </p:nvSpPr>
        <p:spPr>
          <a:xfrm>
            <a:off x="64480" y="69850"/>
            <a:ext cx="9013581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grpSp>
        <p:nvGrpSpPr>
          <p:cNvPr id="5" name="群組 6"/>
          <p:cNvGrpSpPr>
            <a:grpSpLocks/>
          </p:cNvGrpSpPr>
          <p:nvPr userDrawn="1"/>
        </p:nvGrpSpPr>
        <p:grpSpPr bwMode="auto">
          <a:xfrm>
            <a:off x="184645" y="115895"/>
            <a:ext cx="1597269" cy="477837"/>
            <a:chOff x="200472" y="6160221"/>
            <a:chExt cx="1727598" cy="476708"/>
          </a:xfrm>
        </p:grpSpPr>
        <p:pic>
          <p:nvPicPr>
            <p:cNvPr id="6" name="Picture 29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72" y="6190133"/>
              <a:ext cx="466543" cy="44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0"/>
            <p:cNvSpPr txBox="1">
              <a:spLocks noChangeArrowheads="1"/>
            </p:cNvSpPr>
            <p:nvPr userDrawn="1"/>
          </p:nvSpPr>
          <p:spPr bwMode="auto">
            <a:xfrm>
              <a:off x="615730" y="6160221"/>
              <a:ext cx="1312340" cy="4751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TW" altLang="en-US" sz="1200" b="1" dirty="0">
                  <a:solidFill>
                    <a:prstClr val="black"/>
                  </a:solidFill>
                  <a:latin typeface="新細明體"/>
                  <a:ea typeface="新細明體"/>
                  <a:cs typeface="Arial" charset="0"/>
                </a:rPr>
                <a:t>經濟部能源局</a:t>
              </a:r>
            </a:p>
            <a:p>
              <a:pPr eaLnBrk="1" hangingPunct="1">
                <a:spcBef>
                  <a:spcPct val="10000"/>
                </a:spcBef>
                <a:defRPr/>
              </a:pPr>
              <a:r>
                <a:rPr lang="en-US" altLang="zh-TW" sz="1200" b="1">
                  <a:solidFill>
                    <a:prstClr val="black"/>
                  </a:solidFill>
                  <a:latin typeface="新細明體"/>
                  <a:ea typeface="新細明體"/>
                  <a:cs typeface="Arial" charset="0"/>
                </a:rPr>
                <a:t>Bureau of Energy</a:t>
              </a:r>
              <a:endParaRPr lang="en-US" altLang="zh-TW" sz="1200" b="1" dirty="0">
                <a:solidFill>
                  <a:prstClr val="black"/>
                </a:solidFill>
                <a:latin typeface="新細明體"/>
                <a:ea typeface="新細明體"/>
                <a:cs typeface="Arial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969" y="6207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99CD76F-CC86-447E-8940-841047C24E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75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85-4F0B-41A3-B7D9-00671BC4B05A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52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361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6D67885-81F8-48F2-843E-EC7F5E297611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2762250" y="6356350"/>
            <a:ext cx="380365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3"/>
          </p:nvPr>
        </p:nvSpPr>
        <p:spPr>
          <a:xfrm>
            <a:off x="361950" y="2094613"/>
            <a:ext cx="7753350" cy="38702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37"/>
          <p:cNvSpPr>
            <a:spLocks noGrp="1"/>
          </p:cNvSpPr>
          <p:nvPr>
            <p:ph type="sldNum" sz="quarter" idx="4"/>
          </p:nvPr>
        </p:nvSpPr>
        <p:spPr>
          <a:xfrm>
            <a:off x="7086600" y="6559420"/>
            <a:ext cx="2057400" cy="28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EB0F0E-1C01-4EA9-BB6B-2F2D52BA8E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812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C06D-679E-4977-AE45-FE0FC32FC4E7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17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97E-C953-43A0-8038-36E1CDBC6241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94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0286-FC57-48D7-A0AC-ED6815D19B0D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70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FE1-756A-426D-968D-2738AFCB47C3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98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E90-AACE-4A6E-BE5A-944F599915BF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3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EF69-62C2-4220-952E-E29127AEAB52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09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A95-C49D-41C0-89FB-CB7548784B39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17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58015"/>
            <a:ext cx="7886700" cy="645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903083"/>
            <a:ext cx="7886700" cy="518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9403-F607-4C29-A556-71B38983F121}" type="datetime1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FDD7C4-E8CD-4457-9343-873BDBE5A5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94C430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171450" indent="-28800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sz="2100" kern="1200" baseline="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+mn-cs"/>
        </a:defRPr>
      </a:lvl1pPr>
      <a:lvl2pPr marL="514350" indent="-28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+mn-cs"/>
        </a:defRPr>
      </a:lvl2pPr>
      <a:lvl3pPr marL="857250" indent="-28800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p"/>
        <a:defRPr sz="1500" kern="1200" baseline="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+mn-cs"/>
        </a:defRPr>
      </a:lvl3pPr>
      <a:lvl4pPr marL="1200150" indent="-28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+mn-cs"/>
        </a:defRPr>
      </a:lvl4pPr>
      <a:lvl5pPr marL="1543050" indent="-28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8320" y="628173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8D057E-19B9-4E03-A648-73AE1B644D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79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1371600" y="424694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rgbClr val="94C4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經濟部能源局</a:t>
            </a:r>
          </a:p>
          <a:p>
            <a:r>
              <a:rPr lang="en-US" altLang="zh-TW" sz="2400" dirty="0">
                <a:solidFill>
                  <a:srgbClr val="94C4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dirty="0">
                <a:solidFill>
                  <a:srgbClr val="94C4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rgbClr val="94C4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solidFill>
                  <a:srgbClr val="94C4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356596" y="2481543"/>
            <a:ext cx="4599978" cy="599521"/>
            <a:chOff x="1340174" y="2481543"/>
            <a:chExt cx="6719535" cy="875765"/>
          </a:xfrm>
        </p:grpSpPr>
        <p:sp>
          <p:nvSpPr>
            <p:cNvPr id="7" name="矩形 6"/>
            <p:cNvSpPr/>
            <p:nvPr/>
          </p:nvSpPr>
          <p:spPr>
            <a:xfrm>
              <a:off x="1340174" y="2617024"/>
              <a:ext cx="740285" cy="740284"/>
            </a:xfrm>
            <a:prstGeom prst="rect">
              <a:avLst/>
            </a:prstGeom>
            <a:solidFill>
              <a:srgbClr val="DFE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295529" y="2617024"/>
              <a:ext cx="740285" cy="740284"/>
            </a:xfrm>
            <a:prstGeom prst="rect">
              <a:avLst/>
            </a:prstGeom>
            <a:solidFill>
              <a:srgbClr val="DFE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源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9800000">
              <a:off x="3386366" y="2481543"/>
              <a:ext cx="740285" cy="740284"/>
            </a:xfrm>
            <a:prstGeom prst="rect">
              <a:avLst/>
            </a:prstGeom>
            <a:solidFill>
              <a:srgbClr val="F7B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453361" y="2617024"/>
              <a:ext cx="740285" cy="740284"/>
            </a:xfrm>
            <a:prstGeom prst="rect">
              <a:avLst/>
            </a:prstGeom>
            <a:solidFill>
              <a:srgbClr val="DFE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408716" y="2617024"/>
              <a:ext cx="740285" cy="740284"/>
            </a:xfrm>
            <a:prstGeom prst="rect">
              <a:avLst/>
            </a:prstGeom>
            <a:solidFill>
              <a:srgbClr val="DFE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白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364071" y="2617024"/>
              <a:ext cx="740285" cy="740284"/>
            </a:xfrm>
            <a:prstGeom prst="rect">
              <a:avLst/>
            </a:prstGeom>
            <a:solidFill>
              <a:srgbClr val="DFE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皮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319424" y="2617024"/>
              <a:ext cx="740285" cy="740284"/>
            </a:xfrm>
            <a:prstGeom prst="rect">
              <a:avLst/>
            </a:prstGeom>
            <a:solidFill>
              <a:srgbClr val="DFE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2222638" y="318286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能源轉型關鍵指標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23528 w 9144000"/>
              <a:gd name="connsiteY0" fmla="*/ 239595 h 6858000"/>
              <a:gd name="connsiteX1" fmla="*/ 323528 w 9144000"/>
              <a:gd name="connsiteY1" fmla="*/ 6618405 h 6858000"/>
              <a:gd name="connsiteX2" fmla="*/ 8828608 w 9144000"/>
              <a:gd name="connsiteY2" fmla="*/ 6618405 h 6858000"/>
              <a:gd name="connsiteX3" fmla="*/ 8828608 w 9144000"/>
              <a:gd name="connsiteY3" fmla="*/ 239595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323528" y="239595"/>
                </a:moveTo>
                <a:lnTo>
                  <a:pt x="323528" y="6618405"/>
                </a:lnTo>
                <a:lnTo>
                  <a:pt x="8828608" y="6618405"/>
                </a:lnTo>
                <a:lnTo>
                  <a:pt x="8828608" y="23959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D4DD4A"/>
              </a:gs>
              <a:gs pos="23000">
                <a:srgbClr val="E5E553"/>
              </a:gs>
              <a:gs pos="75000">
                <a:srgbClr val="ABCD31"/>
              </a:gs>
              <a:gs pos="47000">
                <a:srgbClr val="CFDA40"/>
              </a:gs>
              <a:gs pos="100000">
                <a:srgbClr val="94C43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24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4127680" y="-4023666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95280" y="260938"/>
            <a:ext cx="861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降低電力排放係數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5617"/>
              </p:ext>
            </p:extLst>
          </p:nvPr>
        </p:nvGraphicFramePr>
        <p:xfrm>
          <a:off x="189472" y="1217322"/>
          <a:ext cx="8709599" cy="3996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7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7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81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綜合電業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GHG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排放量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民營電廠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GHG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排放量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汽電共生業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GHG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排放量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線損之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GHG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排放量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銷售電量</a:t>
                      </a:r>
                      <a:endParaRPr lang="en-US" altLang="zh-TW" sz="24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*扣除廠用電量之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GHG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排放量</a:t>
                      </a:r>
                      <a:endParaRPr lang="en-US" altLang="zh-TW" sz="24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*依「電力排放係數計算標準作業程序」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9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電力排放係數越低，代表發每度電產生的二氧化碳排放越低，可呈現我國朝向低碳發電結構轉型之成果。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7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經濟部能源局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79026" y="-209562"/>
            <a:ext cx="1307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6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776520" y="59595"/>
            <a:ext cx="1005840" cy="1005840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614">
            <a:off x="1892725" y="58960"/>
            <a:ext cx="733425" cy="7334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35602" y="73082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環境永續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40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40040"/>
              </p:ext>
            </p:extLst>
          </p:nvPr>
        </p:nvGraphicFramePr>
        <p:xfrm>
          <a:off x="89756" y="1276666"/>
          <a:ext cx="8964488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0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3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u="none" strike="noStrike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整體電力系統空氣污染物排放總量</a:t>
                      </a:r>
                      <a:r>
                        <a:rPr lang="en-US" altLang="zh-TW" sz="2800" b="1" u="none" strike="noStrike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1" u="none" strike="noStrike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公噸</a:t>
                      </a:r>
                      <a:r>
                        <a:rPr lang="en-US" altLang="zh-TW" sz="2800" b="1" u="none" strike="noStrike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endParaRPr lang="zh-TW" altLang="en-US" sz="2800" b="1" u="none" strike="noStrike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1" u="none" strike="noStrike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*電力系統含台電所轄各電廠、民營電廠及汽電共生 </a:t>
                      </a:r>
                    </a:p>
                    <a:p>
                      <a:r>
                        <a:rPr lang="zh-TW" altLang="en-US" sz="2400" b="1" u="none" strike="noStrike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*空氣污染物排放總量為硫氧化物、氮氧化物、粒狀污染物平均排放量實績值加總 </a:t>
                      </a:r>
                      <a:endParaRPr lang="zh-TW" altLang="en-US" sz="2400" b="1" i="0" u="none" strike="noStrik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發電業空氣污染排放總量越低，代表因發電排放產生之空氣污染物越少。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環保署</a:t>
                      </a:r>
                      <a:r>
                        <a:rPr lang="zh-TW" altLang="en-US" sz="2400" b="1" u="none" strike="noStrike" kern="1200" cap="none" spc="0" baseline="0" dirty="0"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2400" b="1" u="none" strike="noStrike" kern="1200" cap="none" spc="0" baseline="0" dirty="0"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經濟部能源局</a:t>
                      </a:r>
                      <a:r>
                        <a:rPr lang="zh-TW" altLang="en-US" sz="2400" b="1" u="none" strike="noStrike" kern="1200" cap="none" spc="0" baseline="0" dirty="0"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2400" b="1" u="none" strike="noStrike" kern="1200" cap="none" spc="0" baseline="0" dirty="0"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台電公司</a:t>
                      </a:r>
                      <a:endParaRPr lang="en-US" altLang="zh-TW" sz="2400" b="1" i="0" u="none" strike="noStrike" kern="1200" cap="none" spc="0" baseline="0" dirty="0">
                        <a:solidFill>
                          <a:schemeClr val="tx1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79026" y="-209562"/>
            <a:ext cx="1307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7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48984" y="20017"/>
            <a:ext cx="1005840" cy="1005840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614">
            <a:off x="1265189" y="19382"/>
            <a:ext cx="733425" cy="7334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08066" y="6912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環境永續</a:t>
            </a:r>
          </a:p>
        </p:txBody>
      </p:sp>
      <p:sp>
        <p:nvSpPr>
          <p:cNvPr id="5" name="矩形 4"/>
          <p:cNvSpPr/>
          <p:nvPr/>
        </p:nvSpPr>
        <p:spPr>
          <a:xfrm>
            <a:off x="2267744" y="221360"/>
            <a:ext cx="861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降低整體電力系統空污排放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79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75673"/>
              </p:ext>
            </p:extLst>
          </p:nvPr>
        </p:nvGraphicFramePr>
        <p:xfrm>
          <a:off x="182880" y="1167532"/>
          <a:ext cx="8778240" cy="35882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2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6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2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0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增加電動運具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= 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 電動運具數量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總車輛數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</a:p>
                    <a:p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公共運輸乘客人次：引用交通部環境永續指標數據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64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電動車滲透率越高，代表我國運輸部門持續朝向低碳運輸轉型。</a:t>
                      </a:r>
                      <a:endParaRPr lang="en-US" altLang="zh-TW" sz="22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公共運輸乘客人次越高，有助於降低私人交通工具使用，可減少碳排放。</a:t>
                      </a:r>
                      <a:endParaRPr lang="en-US" altLang="zh-TW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2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交通部、環保署、經濟部工業局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79026" y="-209562"/>
            <a:ext cx="2852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8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640599" y="70593"/>
            <a:ext cx="1005840" cy="1005840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614">
            <a:off x="1756804" y="69958"/>
            <a:ext cx="733425" cy="7334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99681" y="74182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環境永續</a:t>
            </a:r>
          </a:p>
        </p:txBody>
      </p:sp>
      <p:sp>
        <p:nvSpPr>
          <p:cNvPr id="5" name="矩形 4"/>
          <p:cNvSpPr/>
          <p:nvPr/>
        </p:nvSpPr>
        <p:spPr>
          <a:xfrm>
            <a:off x="2915816" y="216120"/>
            <a:ext cx="861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增加綠色運具</a:t>
            </a:r>
          </a:p>
        </p:txBody>
      </p:sp>
      <p:sp>
        <p:nvSpPr>
          <p:cNvPr id="19" name="AutoShape 2" descr="公車圖片PNG去背| 矢量圖案和PSD素材| 免费下载|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5" descr="Smohouse [PoCa] 插畫明信片：小紅公車－金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F4D3546F-D2AE-4E6B-B3A2-1D9A56416C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843"/>
          <a:stretch>
            <a:fillRect/>
          </a:stretch>
        </p:blipFill>
        <p:spPr>
          <a:xfrm>
            <a:off x="5217030" y="5139069"/>
            <a:ext cx="1856868" cy="163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31FD8027-2268-4EC2-8F0D-BC6CD79744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89935" y="5017056"/>
            <a:ext cx="1290007" cy="130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16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95280" y="260938"/>
            <a:ext cx="861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降低核電依賴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50131"/>
              </p:ext>
            </p:extLst>
          </p:nvPr>
        </p:nvGraphicFramePr>
        <p:xfrm>
          <a:off x="272387" y="1209569"/>
          <a:ext cx="8740984" cy="2801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3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7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3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6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尚未除役的核能發電裝置容量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(MW)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6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核能發電裝置容量下降，代表對核電的依賴度逐年下降，可呈現能源結構逐漸轉型，朝向非核家園發展。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3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台電公司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79026" y="-209562"/>
            <a:ext cx="1497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9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776520" y="59595"/>
            <a:ext cx="1005840" cy="1005840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614">
            <a:off x="1892725" y="58960"/>
            <a:ext cx="733425" cy="7334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35602" y="73082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環境永續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87" y="4388990"/>
            <a:ext cx="1484784" cy="14847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96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9026" y="-209562"/>
            <a:ext cx="1653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10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820799" y="69524"/>
            <a:ext cx="1005840" cy="10058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09" y="69524"/>
            <a:ext cx="829310" cy="8286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65224" y="69956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社會公平</a:t>
            </a:r>
          </a:p>
        </p:txBody>
      </p:sp>
      <p:sp>
        <p:nvSpPr>
          <p:cNvPr id="13" name="矩形 12"/>
          <p:cNvSpPr/>
          <p:nvPr/>
        </p:nvSpPr>
        <p:spPr>
          <a:xfrm>
            <a:off x="2843808" y="272842"/>
            <a:ext cx="7491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提升民眾能源認知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78797"/>
              </p:ext>
            </p:extLst>
          </p:nvPr>
        </p:nvGraphicFramePr>
        <p:xfrm>
          <a:off x="331007" y="1422617"/>
          <a:ext cx="8496944" cy="2795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8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1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5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能源政策問卷有關能源基本常識題填答正確比率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85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能源資訊認知正確度越高，代表民眾掌握能源政策公開資訊的程度越高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1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經濟部能源局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93744" y="4170071"/>
            <a:ext cx="2192153" cy="253062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1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9026" y="-209562"/>
            <a:ext cx="1653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11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43808" y="272842"/>
            <a:ext cx="7491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推動智慧電表建置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43196"/>
              </p:ext>
            </p:extLst>
          </p:nvPr>
        </p:nvGraphicFramePr>
        <p:xfrm>
          <a:off x="323528" y="1230792"/>
          <a:ext cx="8496944" cy="28102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8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4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7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我國低壓智慧電表累計建置數量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我國高壓用戶智慧電表已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建置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7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透過智慧電表，用戶得以了解自身用電趨勢，電力公司可提高對電力需求的掌握程度，並提升電力系統</a:t>
                      </a:r>
                      <a:r>
                        <a:rPr lang="zh-TW" altLang="en-US" sz="2200" b="1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之效率。</a:t>
                      </a:r>
                      <a:endParaRPr lang="en-US" altLang="zh-TW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4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台電公司、經濟部能源局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815" y="4752913"/>
            <a:ext cx="2182384" cy="1634657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1776520" y="59595"/>
            <a:ext cx="1005840" cy="1005840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614">
            <a:off x="1892725" y="58960"/>
            <a:ext cx="733425" cy="7334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35602" y="73082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環境永續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05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一、能源轉型關鍵指標</a:t>
            </a:r>
            <a:r>
              <a:rPr lang="en-US" altLang="zh-TW" sz="3600" dirty="0"/>
              <a:t>1~5</a:t>
            </a:r>
            <a:endParaRPr lang="zh-TW" altLang="en-US" sz="36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5145"/>
              </p:ext>
            </p:extLst>
          </p:nvPr>
        </p:nvGraphicFramePr>
        <p:xfrm>
          <a:off x="171370" y="1805435"/>
          <a:ext cx="8695104" cy="4229082"/>
        </p:xfrm>
        <a:graphic>
          <a:graphicData uri="http://schemas.openxmlformats.org/drawingml/2006/table">
            <a:tbl>
              <a:tblPr/>
              <a:tblGrid>
                <a:gridCol w="515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7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5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NO.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指標名稱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定義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降低能源進口率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進口能源占全國能源供給總量比率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經濟部能源局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alt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提升供電充裕比率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全年備轉達供電充裕燈號的天數比率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台電公司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30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alt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/>
                      <a:r>
                        <a:rPr lang="zh-TW" alt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增進節能成效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工業能源密集度：工業每單位實質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GDP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所需消費之能源總量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經濟部能源局 、</a:t>
                      </a:r>
                      <a:endParaRPr lang="en-US" altLang="zh-TW" sz="1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rtl="0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台電公司</a:t>
                      </a:r>
                      <a:endParaRPr lang="en-US" altLang="zh-TW" sz="1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73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服務業能源密集度：服務業每單位實質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GDP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所需消費之能源總量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38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戶均用電量：年度家戶平均用電量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促進再生能源發展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全國再生能源裝置容量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經濟部能源局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88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促進綠色經濟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推動綠能產業所帶動之總投資額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經濟部工業局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887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zh-TW" alt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l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推動綠能產業所創造之就業人數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zh-TW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62" marR="6362" marT="6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7981" y="1059366"/>
            <a:ext cx="3159326" cy="490654"/>
          </a:xfrm>
          <a:prstGeom prst="roundRect">
            <a:avLst>
              <a:gd name="adj" fmla="val 50000"/>
            </a:avLst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能源安全與綠色經濟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3356713" y="1001785"/>
            <a:ext cx="605816" cy="605816"/>
            <a:chOff x="1854355" y="85903"/>
            <a:chExt cx="1005840" cy="1005840"/>
          </a:xfrm>
        </p:grpSpPr>
        <p:sp>
          <p:nvSpPr>
            <p:cNvPr id="31" name="橢圓 30"/>
            <p:cNvSpPr/>
            <p:nvPr/>
          </p:nvSpPr>
          <p:spPr>
            <a:xfrm>
              <a:off x="1854355" y="85903"/>
              <a:ext cx="1005840" cy="100584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pic>
          <p:nvPicPr>
            <p:cNvPr id="32" name="圖片 3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2038504" y="270053"/>
              <a:ext cx="637540" cy="637540"/>
            </a:xfrm>
            <a:prstGeom prst="rect">
              <a:avLst/>
            </a:prstGeom>
          </p:spPr>
        </p:pic>
      </p:grpSp>
      <p:grpSp>
        <p:nvGrpSpPr>
          <p:cNvPr id="36" name="群組 35"/>
          <p:cNvGrpSpPr/>
          <p:nvPr/>
        </p:nvGrpSpPr>
        <p:grpSpPr>
          <a:xfrm>
            <a:off x="4051935" y="1001785"/>
            <a:ext cx="604800" cy="604800"/>
            <a:chOff x="5885480" y="341238"/>
            <a:chExt cx="1005840" cy="1005840"/>
          </a:xfrm>
        </p:grpSpPr>
        <p:sp>
          <p:nvSpPr>
            <p:cNvPr id="33" name="橢圓 32"/>
            <p:cNvSpPr/>
            <p:nvPr/>
          </p:nvSpPr>
          <p:spPr>
            <a:xfrm>
              <a:off x="5885480" y="341238"/>
              <a:ext cx="1005840" cy="100584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pic>
          <p:nvPicPr>
            <p:cNvPr id="34" name="圖片 3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6539">
              <a:off x="5980493" y="424621"/>
              <a:ext cx="834390" cy="834390"/>
            </a:xfrm>
            <a:prstGeom prst="rect">
              <a:avLst/>
            </a:prstGeom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13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3357729" y="1001785"/>
            <a:ext cx="604800" cy="604800"/>
            <a:chOff x="1148984" y="20017"/>
            <a:chExt cx="1005840" cy="1005840"/>
          </a:xfrm>
        </p:grpSpPr>
        <p:sp>
          <p:nvSpPr>
            <p:cNvPr id="6" name="橢圓 5"/>
            <p:cNvSpPr/>
            <p:nvPr/>
          </p:nvSpPr>
          <p:spPr>
            <a:xfrm>
              <a:off x="1148984" y="20017"/>
              <a:ext cx="1005840" cy="1005840"/>
            </a:xfrm>
            <a:prstGeom prst="ellips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pic>
          <p:nvPicPr>
            <p:cNvPr id="7" name="圖片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5614">
              <a:off x="1285192" y="156224"/>
              <a:ext cx="733425" cy="733425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>
            <a:off x="4051935" y="996493"/>
            <a:ext cx="604800" cy="604800"/>
            <a:chOff x="1820799" y="69524"/>
            <a:chExt cx="1005840" cy="1005840"/>
          </a:xfrm>
        </p:grpSpPr>
        <p:sp>
          <p:nvSpPr>
            <p:cNvPr id="8" name="橢圓 7"/>
            <p:cNvSpPr/>
            <p:nvPr/>
          </p:nvSpPr>
          <p:spPr>
            <a:xfrm>
              <a:off x="1820799" y="69524"/>
              <a:ext cx="1005840" cy="10058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pic>
          <p:nvPicPr>
            <p:cNvPr id="9" name="圖片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064" y="152549"/>
              <a:ext cx="829310" cy="828675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二、能源轉型關鍵指標</a:t>
            </a:r>
            <a:r>
              <a:rPr lang="en-US" altLang="zh-TW" sz="3600" dirty="0"/>
              <a:t>6~11</a:t>
            </a:r>
            <a:endParaRPr lang="zh-TW" altLang="en-US" sz="36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84155"/>
              </p:ext>
            </p:extLst>
          </p:nvPr>
        </p:nvGraphicFramePr>
        <p:xfrm>
          <a:off x="171370" y="1739175"/>
          <a:ext cx="8700487" cy="4668797"/>
        </p:xfrm>
        <a:graphic>
          <a:graphicData uri="http://schemas.openxmlformats.org/drawingml/2006/table">
            <a:tbl>
              <a:tblPr/>
              <a:tblGrid>
                <a:gridCol w="515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9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06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91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5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NO.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指標名稱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定義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6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降低電力排放係數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每單位發電量的碳排放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經濟部能源局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7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降低整體電力系統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/>
                      </a:r>
                      <a:b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</a:b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空污排放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全國電業空氣污染物排放總量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環保署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經濟部能源局、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台電公司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8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增加綠色運具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增加電動運具：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電動運具占總車輛數比例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公共運輸乘客人次：大眾搭乘公共運輸的人次統計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交通部、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環保署、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經濟部工業局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73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降低核電依賴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全國核電裝置容量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台電公司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10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提升民眾能源認知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能源政策問卷的民眾能源認知情形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經濟部能源局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8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11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推動智慧電表建置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全國低壓智慧電表累計建置數量 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經濟部能源局、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台電公司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7981" y="1059366"/>
            <a:ext cx="3159326" cy="490654"/>
          </a:xfrm>
          <a:prstGeom prst="roundRect">
            <a:avLst>
              <a:gd name="adj" fmla="val 50000"/>
            </a:avLst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環境永續與社會公平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70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dirty="0"/>
              <a:t>各能源轉型關鍵指標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內涵說明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23528 w 9144000"/>
              <a:gd name="connsiteY0" fmla="*/ 239595 h 6858000"/>
              <a:gd name="connsiteX1" fmla="*/ 323528 w 9144000"/>
              <a:gd name="connsiteY1" fmla="*/ 6618405 h 6858000"/>
              <a:gd name="connsiteX2" fmla="*/ 8828608 w 9144000"/>
              <a:gd name="connsiteY2" fmla="*/ 6618405 h 6858000"/>
              <a:gd name="connsiteX3" fmla="*/ 8828608 w 9144000"/>
              <a:gd name="connsiteY3" fmla="*/ 239595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323528" y="239595"/>
                </a:moveTo>
                <a:lnTo>
                  <a:pt x="323528" y="6618405"/>
                </a:lnTo>
                <a:lnTo>
                  <a:pt x="8828608" y="6618405"/>
                </a:lnTo>
                <a:lnTo>
                  <a:pt x="8828608" y="23959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D4DD4A"/>
              </a:gs>
              <a:gs pos="23000">
                <a:srgbClr val="E5E553"/>
              </a:gs>
              <a:gs pos="75000">
                <a:srgbClr val="ABCD31"/>
              </a:gs>
              <a:gs pos="47000">
                <a:srgbClr val="CFDA40"/>
              </a:gs>
              <a:gs pos="100000">
                <a:srgbClr val="94C43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937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1854355" y="85903"/>
            <a:ext cx="1005840" cy="100584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5280" y="260938"/>
            <a:ext cx="861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降低能源進口率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56797"/>
              </p:ext>
            </p:extLst>
          </p:nvPr>
        </p:nvGraphicFramePr>
        <p:xfrm>
          <a:off x="238744" y="1160166"/>
          <a:ext cx="8731635" cy="3362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6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5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進口能源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全國能源供給總量</a:t>
                      </a:r>
                      <a:r>
                        <a:rPr lang="zh-TW" altLang="en-US" sz="2400" b="1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58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為維護我國能源安全，能源進口應控制在一定適當比率，目前我國能源轉型以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2025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年再生能源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為目標，可藉由發展自主能源，降低能源進口依賴度。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經濟部能源局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79026" y="-209562"/>
            <a:ext cx="191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1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056625" y="213146"/>
            <a:ext cx="637540" cy="63754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75520" y="68679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能源安全</a:t>
            </a:r>
          </a:p>
        </p:txBody>
      </p:sp>
    </p:spTree>
    <p:extLst>
      <p:ext uri="{BB962C8B-B14F-4D97-AF65-F5344CB8AC3E}">
        <p14:creationId xmlns:p14="http://schemas.microsoft.com/office/powerpoint/2010/main" val="44397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60195" y="221325"/>
            <a:ext cx="861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提升供電充裕比率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775520" y="85903"/>
            <a:ext cx="1107996" cy="1005840"/>
            <a:chOff x="1943124" y="1101280"/>
            <a:chExt cx="1107996" cy="1005840"/>
          </a:xfrm>
        </p:grpSpPr>
        <p:sp>
          <p:nvSpPr>
            <p:cNvPr id="7" name="橢圓 6"/>
            <p:cNvSpPr/>
            <p:nvPr/>
          </p:nvSpPr>
          <p:spPr>
            <a:xfrm>
              <a:off x="2021959" y="1101280"/>
              <a:ext cx="1005840" cy="100584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圖片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2224229" y="1228523"/>
              <a:ext cx="637540" cy="63754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43124" y="170216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能源安全</a:t>
              </a: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71128"/>
              </p:ext>
            </p:extLst>
          </p:nvPr>
        </p:nvGraphicFramePr>
        <p:xfrm>
          <a:off x="323528" y="1138106"/>
          <a:ext cx="8496944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7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9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全年達供電充裕燈號的天數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全年天數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供電充裕比率越高，代表當年備轉容量率達供電充裕燈號的天數越多，可對外界呈現我國推動能源轉型時供電狀況。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台電公司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79027" y="-20956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2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8516" y="4151134"/>
            <a:ext cx="2485541" cy="248554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77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33321" y="234880"/>
            <a:ext cx="5421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增進節能成效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775520" y="85903"/>
            <a:ext cx="1107996" cy="1005840"/>
            <a:chOff x="1943124" y="1101280"/>
            <a:chExt cx="1107996" cy="1005840"/>
          </a:xfrm>
        </p:grpSpPr>
        <p:sp>
          <p:nvSpPr>
            <p:cNvPr id="7" name="橢圓 6"/>
            <p:cNvSpPr/>
            <p:nvPr/>
          </p:nvSpPr>
          <p:spPr>
            <a:xfrm>
              <a:off x="2021959" y="1101280"/>
              <a:ext cx="1005840" cy="100584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圖片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2224229" y="1228523"/>
              <a:ext cx="637540" cy="63754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43124" y="170216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能源安全</a:t>
              </a: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67175"/>
              </p:ext>
            </p:extLst>
          </p:nvPr>
        </p:nvGraphicFramePr>
        <p:xfrm>
          <a:off x="196850" y="1289398"/>
          <a:ext cx="8750300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9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55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63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工業部門能源密集度：工業部門能源消費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工業實質生產毛額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年為基礎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公升油當量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173038" marR="0" lvl="0" indent="-1730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服務業能源密集度：服務業能源消費 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服務業實質生產毛額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年為基礎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公升油當量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千元新台幣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173038" marR="0" lvl="0" indent="-1730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住宅戶均用電 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</a:t>
                      </a:r>
                      <a:r>
                        <a:rPr lang="en-US" altLang="zh-TW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9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工業部門與服務業能源密集度下降，代表該部門生產一單位國內生產毛額所需使用的能源越少，也代表能源使用效率越佳。</a:t>
                      </a:r>
                      <a:endParaRPr lang="en-US" altLang="zh-TW" sz="22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3038" marR="0" lvl="0" indent="-1730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住宅均用電量越低，代表住宅部門節電成效越佳。</a:t>
                      </a:r>
                      <a:endParaRPr lang="en-US" altLang="zh-TW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5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2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2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經濟部能源局、台電公司</a:t>
                      </a: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79027" y="-20956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3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95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95280" y="260938"/>
            <a:ext cx="861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促進再生能源發展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36257"/>
              </p:ext>
            </p:extLst>
          </p:nvPr>
        </p:nvGraphicFramePr>
        <p:xfrm>
          <a:off x="236702" y="1404260"/>
          <a:ext cx="8727684" cy="2928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1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6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8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9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依據能源局發布之再生能源裝置容量 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(MW)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</a:p>
                    <a:p>
                      <a:pPr algn="ctr"/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再生能源裝置容量代表我國再生能源發展程度，數字越高，代表再生能源發展越普及，也代表電力系統中有更多潔淨發電來源。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經濟部能源局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79027" y="-20956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4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1738024" y="51503"/>
            <a:ext cx="1005840" cy="1005840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7" name="圖片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539">
            <a:off x="1833037" y="58734"/>
            <a:ext cx="834390" cy="83439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686946" y="6998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綠色經濟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35379" y="4101154"/>
            <a:ext cx="2756846" cy="275684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93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4020175" y="-4032083"/>
            <a:ext cx="1103651" cy="9144003"/>
          </a:xfrm>
          <a:prstGeom prst="rect">
            <a:avLst/>
          </a:prstGeom>
          <a:solidFill>
            <a:srgbClr val="94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95280" y="260938"/>
            <a:ext cx="861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80808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促進綠色經濟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52023"/>
              </p:ext>
            </p:extLst>
          </p:nvPr>
        </p:nvGraphicFramePr>
        <p:xfrm>
          <a:off x="213834" y="1313830"/>
          <a:ext cx="8655372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0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5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綠能投資金額 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新台幣：元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綠色就業人次 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指標意涵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綠能投資金額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代表投入再生能源相關產業的資源，數字愈高，代表推動再生能源產業發產更蓬勃。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綠色就業人次</a:t>
                      </a:r>
                      <a:r>
                        <a:rPr lang="en-US" altLang="zh-TW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代表再生能源相關產業帶動在地就業機會之效益，及創造綠色經濟成長之成果，數字越高，代表再生能源產業帶動就業市場效益越高。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提供單位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經濟部工業局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79026" y="-209562"/>
            <a:ext cx="1407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dirty="0">
                <a:solidFill>
                  <a:srgbClr val="000000"/>
                </a:solidFill>
                <a:latin typeface="Impact" panose="020B0806030902050204" pitchFamily="34" charset="0"/>
              </a:rPr>
              <a:t>5</a:t>
            </a:r>
            <a:endParaRPr kumimoji="1" lang="zh-TW" altLang="en-US" sz="9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738024" y="51503"/>
            <a:ext cx="1005840" cy="1005840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539">
            <a:off x="1833037" y="58734"/>
            <a:ext cx="834390" cy="83439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86946" y="6998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綠色經濟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7C4-E8CD-4457-9343-873BDBE5A50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14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1250</Words>
  <Application>Microsoft Office PowerPoint</Application>
  <PresentationFormat>如螢幕大小 (4:3)</PresentationFormat>
  <Paragraphs>238</Paragraphs>
  <Slides>15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Office 佈景主題</vt:lpstr>
      <vt:lpstr>Cover and End Slide Master</vt:lpstr>
      <vt:lpstr>PowerPoint 簡報</vt:lpstr>
      <vt:lpstr>一、能源轉型關鍵指標1~5</vt:lpstr>
      <vt:lpstr>二、能源轉型關鍵指標6~11</vt:lpstr>
      <vt:lpstr>各能源轉型關鍵指標 內涵說明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ITRI</dc:creator>
  <cp:lastModifiedBy>Chun-Mei Wu 吳春美</cp:lastModifiedBy>
  <cp:revision>324</cp:revision>
  <dcterms:created xsi:type="dcterms:W3CDTF">2021-04-29T02:36:02Z</dcterms:created>
  <dcterms:modified xsi:type="dcterms:W3CDTF">2021-07-07T08:45:41Z</dcterms:modified>
</cp:coreProperties>
</file>