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sldIdLst>
    <p:sldId id="303" r:id="rId2"/>
    <p:sldId id="305" r:id="rId3"/>
    <p:sldId id="272" r:id="rId4"/>
    <p:sldId id="277" r:id="rId5"/>
    <p:sldId id="292" r:id="rId6"/>
    <p:sldId id="324" r:id="rId7"/>
    <p:sldId id="282" r:id="rId8"/>
    <p:sldId id="278" r:id="rId9"/>
    <p:sldId id="285" r:id="rId10"/>
    <p:sldId id="275" r:id="rId11"/>
    <p:sldId id="291" r:id="rId12"/>
    <p:sldId id="270" r:id="rId13"/>
    <p:sldId id="286" r:id="rId14"/>
  </p:sldIdLst>
  <p:sldSz cx="12192000" cy="6858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33CC"/>
    <a:srgbClr val="CCECFF"/>
    <a:srgbClr val="CCFF99"/>
    <a:srgbClr val="CCCC00"/>
    <a:srgbClr val="FF66FF"/>
    <a:srgbClr val="FF66CC"/>
    <a:srgbClr val="FF66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223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888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139" y="0"/>
            <a:ext cx="2948888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0BB883B7-CB17-49E8-AA84-8A81C640586C}" type="datetimeFigureOut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46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879" y="4721225"/>
            <a:ext cx="5443856" cy="4471988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48888" cy="496887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139" y="9440864"/>
            <a:ext cx="2948888" cy="496887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A75F6144-F88C-470B-95D4-2024C5EA03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84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6125"/>
            <a:ext cx="6624637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F6144-F88C-470B-95D4-2024C5EA032D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39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90DA-81C1-4106-8B75-C63604C794C8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56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B52D-6882-4DAC-99E0-A53960309233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923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4AA9-BAB2-4016-8864-AE51BC89AE64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87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9E6D6-780B-4916-9F06-B750A67B8AE6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392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A3FA2-014C-4366-A554-00F33871BC91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47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5B58-8CB6-4A42-9B90-E2603D36EA3A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55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92B5-B537-47F3-AE57-10726C498435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8744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8180-3433-4FAC-AAC6-A62B499D9938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30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ED1F-CCBE-406C-A48D-3BA2F16C29CA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4402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ADCD-F40F-4216-9238-2EAC7C2506C5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30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97D418B-FA33-4229-8640-93A832FB7504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87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6F792B5-B537-47F3-AE57-10726C498435}" type="datetime1">
              <a:rPr lang="zh-TW" altLang="en-US" smtClean="0"/>
              <a:pPr/>
              <a:t>2023/9/5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0462" y="6373368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200" spc="0" baseline="0">
                <a:solidFill>
                  <a:srgbClr val="FFFFFF"/>
                </a:solidFill>
              </a:defRPr>
            </a:lvl1pPr>
          </a:lstStyle>
          <a:p>
            <a:fld id="{7451D3DD-4024-42E1-9C68-1F1909ABED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86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212120" y="531693"/>
            <a:ext cx="5728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>
                <a:ea typeface="標楷體" panose="03000509000000000000" pitchFamily="65" charset="-120"/>
              </a:rPr>
              <a:t>經濟部研究機構能源科技</a:t>
            </a:r>
            <a:r>
              <a:rPr lang="zh-TW" altLang="en-US" sz="2000" b="1" dirty="0" smtClean="0">
                <a:ea typeface="標楷體" panose="03000509000000000000" pitchFamily="65" charset="-120"/>
              </a:rPr>
              <a:t>專案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114</a:t>
            </a:r>
            <a:r>
              <a:rPr lang="zh-TW" altLang="en-US" sz="2000" b="1" dirty="0" smtClean="0">
                <a:ea typeface="標楷體" panose="03000509000000000000" pitchFamily="65" charset="-120"/>
              </a:rPr>
              <a:t>年度</a:t>
            </a:r>
            <a:r>
              <a:rPr lang="zh-TW" altLang="en-US" sz="2000" b="1" dirty="0">
                <a:ea typeface="標楷體" panose="03000509000000000000" pitchFamily="65" charset="-120"/>
              </a:rPr>
              <a:t>計畫構想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532993" y="2811419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dirty="0">
                <a:ea typeface="標楷體" panose="03000509000000000000" pitchFamily="65" charset="-120"/>
              </a:rPr>
              <a:t>OOOOOOOOOOOOOOO</a:t>
            </a:r>
            <a:r>
              <a:rPr lang="zh-TW" altLang="en-US" sz="3600" dirty="0">
                <a:ea typeface="標楷體" panose="03000509000000000000" pitchFamily="65" charset="-120"/>
              </a:rPr>
              <a:t>計畫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(0/0)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825766" y="5062293"/>
            <a:ext cx="450105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ea typeface="標楷體" panose="03000509000000000000" pitchFamily="65" charset="-120"/>
              </a:rPr>
              <a:t>計畫主持人：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2400" dirty="0">
                <a:ea typeface="標楷體" panose="03000509000000000000" pitchFamily="65" charset="-120"/>
              </a:rPr>
              <a:t>提案單位：</a:t>
            </a:r>
            <a:endParaRPr lang="en-US" altLang="zh-TW" sz="2400" dirty="0"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152025" y="1576821"/>
            <a:ext cx="5848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dirty="0">
                <a:solidFill>
                  <a:srgbClr val="C00000"/>
                </a:solidFill>
                <a:ea typeface="標楷體" panose="03000509000000000000" pitchFamily="65" charset="-120"/>
              </a:rPr>
              <a:t>提案領域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：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  <a:sym typeface="Wingdings 2" panose="05020102010507070707" pitchFamily="18" charset="2"/>
              </a:rPr>
              <a:t>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新及再生</a:t>
            </a:r>
            <a:r>
              <a:rPr lang="zh-TW" altLang="zh-TW" kern="100" spc="50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能源</a:t>
            </a:r>
            <a:r>
              <a:rPr lang="zh-TW" altLang="en-US" kern="100" spc="50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領域 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  </a:t>
            </a:r>
            <a:r>
              <a:rPr lang="en-US" altLang="zh-TW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OOOOOO</a:t>
            </a:r>
            <a:r>
              <a:rPr lang="zh-TW" altLang="en-US" dirty="0">
                <a:solidFill>
                  <a:srgbClr val="C00000"/>
                </a:solidFill>
                <a:ea typeface="標楷體" panose="03000509000000000000" pitchFamily="65" charset="-120"/>
              </a:rPr>
              <a:t>次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領域</a:t>
            </a:r>
            <a:endParaRPr lang="en-US" altLang="zh-TW" dirty="0" smtClean="0">
              <a:solidFill>
                <a:srgbClr val="C00000"/>
              </a:solidFill>
              <a:ea typeface="標楷體" panose="03000509000000000000" pitchFamily="65" charset="-120"/>
            </a:endParaRPr>
          </a:p>
          <a:p>
            <a:pPr>
              <a:spcBef>
                <a:spcPts val="600"/>
              </a:spcBef>
            </a:pPr>
            <a:r>
              <a:rPr lang="zh-TW" altLang="en-US" kern="100" spc="50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             </a:t>
            </a:r>
            <a:r>
              <a:rPr lang="zh-TW" altLang="en-US" sz="600" kern="100" spc="50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      </a:t>
            </a:r>
            <a:r>
              <a:rPr lang="zh-TW" altLang="en-US" kern="100" spc="50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  <a:sym typeface="Wingdings 2" panose="05020102010507070707" pitchFamily="18" charset="2"/>
              </a:rPr>
              <a:t></a:t>
            </a:r>
            <a:r>
              <a:rPr lang="zh-TW" altLang="zh-TW" kern="100" spc="50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節約</a:t>
            </a:r>
            <a:r>
              <a:rPr lang="zh-TW" altLang="zh-TW" kern="100" spc="50" dirty="0">
                <a:solidFill>
                  <a:srgbClr val="C00000"/>
                </a:solidFill>
                <a:ea typeface="標楷體" panose="03000509000000000000" pitchFamily="65" charset="-120"/>
              </a:rPr>
              <a:t>能源</a:t>
            </a:r>
            <a:r>
              <a:rPr lang="zh-TW" altLang="en-US" kern="100" spc="50" dirty="0">
                <a:solidFill>
                  <a:srgbClr val="C00000"/>
                </a:solidFill>
                <a:ea typeface="標楷體" panose="03000509000000000000" pitchFamily="65" charset="-120"/>
              </a:rPr>
              <a:t>領域 </a:t>
            </a:r>
            <a:r>
              <a:rPr lang="zh-TW" altLang="en-US" dirty="0">
                <a:solidFill>
                  <a:srgbClr val="C00000"/>
                </a:solidFill>
                <a:ea typeface="標楷體" panose="03000509000000000000" pitchFamily="65" charset="-120"/>
              </a:rPr>
              <a:t>  </a:t>
            </a:r>
            <a:r>
              <a:rPr lang="en-US" altLang="zh-TW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OOOOOO</a:t>
            </a:r>
            <a:r>
              <a:rPr lang="zh-TW" altLang="en-US" dirty="0">
                <a:solidFill>
                  <a:srgbClr val="C00000"/>
                </a:solidFill>
                <a:ea typeface="標楷體" panose="03000509000000000000" pitchFamily="65" charset="-120"/>
              </a:rPr>
              <a:t>次</a:t>
            </a:r>
            <a:r>
              <a:rPr lang="zh-TW" altLang="en-US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領域</a:t>
            </a:r>
            <a:endParaRPr lang="en-US" altLang="zh-TW" dirty="0">
              <a:solidFill>
                <a:srgbClr val="C00000"/>
              </a:solidFill>
              <a:ea typeface="標楷體" panose="03000509000000000000" pitchFamily="65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1600" kern="1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1600" kern="100" dirty="0">
                <a:solidFill>
                  <a:schemeClr val="tx2"/>
                </a:solidFill>
                <a:ea typeface="標楷體" panose="03000509000000000000" pitchFamily="65" charset="-120"/>
              </a:rPr>
              <a:t>(</a:t>
            </a:r>
            <a:r>
              <a:rPr lang="zh-TW" altLang="en-US" sz="1600" kern="100" dirty="0">
                <a:solidFill>
                  <a:schemeClr val="tx2"/>
                </a:solidFill>
                <a:ea typeface="標楷體" panose="03000509000000000000" pitchFamily="65" charset="-120"/>
              </a:rPr>
              <a:t>請以公告之研究重點內容為提案範圍</a:t>
            </a:r>
            <a:r>
              <a:rPr lang="en-US" altLang="zh-TW" sz="1600" kern="100" dirty="0">
                <a:solidFill>
                  <a:schemeClr val="tx2"/>
                </a:solidFill>
                <a:ea typeface="標楷體" panose="03000509000000000000" pitchFamily="65" charset="-120"/>
              </a:rPr>
              <a:t>)</a:t>
            </a:r>
            <a:endParaRPr lang="zh-TW" altLang="zh-TW" sz="1600" kern="100" dirty="0">
              <a:solidFill>
                <a:schemeClr val="tx2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50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635471" y="252249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產業化佈局及亮點成果規劃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858095" y="1474781"/>
            <a:ext cx="82847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對產業之重大影響及具體效益</a:t>
            </a:r>
            <a:endParaRPr lang="en-US" altLang="zh-TW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ea typeface="標楷體" panose="03000509000000000000" pitchFamily="65" charset="-120"/>
              </a:rPr>
              <a:t>可承接之廠商、目標客戶、是否可開創新產業</a:t>
            </a:r>
            <a:endParaRPr lang="en-US" altLang="zh-TW" sz="2000" dirty="0">
              <a:ea typeface="標楷體" panose="03000509000000000000" pitchFamily="65" charset="-12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ea typeface="標楷體" panose="03000509000000000000" pitchFamily="65" charset="-120"/>
              </a:rPr>
              <a:t>產業承接後可產生之具體效益</a:t>
            </a:r>
            <a:r>
              <a:rPr lang="en-US" altLang="zh-TW" sz="2000" dirty="0"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ea typeface="標楷體" panose="03000509000000000000" pitchFamily="65" charset="-120"/>
              </a:rPr>
              <a:t>盡量以量化數字說明</a:t>
            </a:r>
            <a:r>
              <a:rPr lang="en-US" altLang="zh-TW" sz="2000" dirty="0">
                <a:ea typeface="標楷體" panose="03000509000000000000" pitchFamily="65" charset="-120"/>
              </a:rPr>
              <a:t>)</a:t>
            </a:r>
            <a:endParaRPr lang="zh-TW" altLang="en-US" sz="2000" dirty="0">
              <a:ea typeface="標楷體" panose="03000509000000000000" pitchFamily="65" charset="-12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主要績效指標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如表三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-1</a:t>
            </a: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2)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計畫期程內重要亮點成果規劃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如表四</a:t>
            </a: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728016" y="4705417"/>
            <a:ext cx="6089413" cy="10215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審查重點：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對產業是否可產生足夠的效益，並有利於產業應用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點</a:t>
            </a:r>
            <a:r>
              <a:rPr lang="zh-TW" altLang="en-US" dirty="0"/>
              <a:t>成果規劃與投入產出比例是否合理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261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53115"/>
              </p:ext>
            </p:extLst>
          </p:nvPr>
        </p:nvGraphicFramePr>
        <p:xfrm>
          <a:off x="1365662" y="1653298"/>
          <a:ext cx="9381509" cy="16513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78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8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8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9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714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專利申請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件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專利獲得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件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技術授權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技術服務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促成投資</a:t>
                      </a:r>
                      <a:endParaRPr lang="en-US" altLang="zh-TW" sz="1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帶動或創造產值</a:t>
                      </a:r>
                      <a:endParaRPr lang="en-US" altLang="zh-TW" sz="1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r>
                        <a:rPr lang="en-US" altLang="zh-TW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4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項數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家數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技術授權預估收入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-40640"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新臺幣千元</a:t>
                      </a: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項數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家數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05550"/>
              </p:ext>
            </p:extLst>
          </p:nvPr>
        </p:nvGraphicFramePr>
        <p:xfrm>
          <a:off x="1365661" y="5092822"/>
          <a:ext cx="9381510" cy="12997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63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4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46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8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期刊及研討會論文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篇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研究報告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本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技術報告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本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46355"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研討會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場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節能潛力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電力或油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環保效益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減少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CO</a:t>
                      </a:r>
                      <a:r>
                        <a:rPr lang="en-US" sz="1000" kern="1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lt"/>
                          <a:ea typeface="標楷體" panose="03000509000000000000" pitchFamily="65" charset="-120"/>
                        </a:rPr>
                        <a:t> </a:t>
                      </a:r>
                      <a:endParaRPr lang="zh-TW" sz="1000" kern="100" dirty="0"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58705" marR="587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365661" y="3441057"/>
            <a:ext cx="9381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表二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-1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請詳細說明</a:t>
            </a:r>
            <a:r>
              <a:rPr lang="en-US" altLang="zh-TW" sz="1600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600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可置於附件</a:t>
            </a:r>
            <a:r>
              <a:rPr lang="en-US" altLang="zh-TW" sz="1600" u="sng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近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年度已申請之專利；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(2) 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近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年度已獲證之專利及其推廣運用情形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如授權廠商及金額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；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(3) 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近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年度先期技術授權情形；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(4)○○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年度技術授權預估收入計算方式；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(5)○○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年度促成投資項目；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(6)○○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年度帶動產值計算方式</a:t>
            </a: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259408" y="1199530"/>
            <a:ext cx="29796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表三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-1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產業化主要績效指標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315773" y="4656821"/>
            <a:ext cx="2979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表三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-2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其他主要績效指標</a:t>
            </a:r>
          </a:p>
        </p:txBody>
      </p:sp>
      <p:sp>
        <p:nvSpPr>
          <p:cNvPr id="10" name="矩形 9"/>
          <p:cNvSpPr/>
          <p:nvPr/>
        </p:nvSpPr>
        <p:spPr>
          <a:xfrm>
            <a:off x="3912239" y="132425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年度主要績效指標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456805" y="301429"/>
            <a:ext cx="95381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ea typeface="標楷體" panose="03000509000000000000" pitchFamily="65" charset="-120"/>
              </a:rPr>
              <a:t>表三</a:t>
            </a:r>
          </a:p>
        </p:txBody>
      </p:sp>
    </p:spTree>
    <p:extLst>
      <p:ext uri="{BB962C8B-B14F-4D97-AF65-F5344CB8AC3E}">
        <p14:creationId xmlns:p14="http://schemas.microsoft.com/office/powerpoint/2010/main" val="251366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98899" y="203528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重要目標與亮點成果規劃</a:t>
            </a:r>
            <a:endParaRPr lang="zh-TW" altLang="zh-TW" sz="3200" b="1" dirty="0"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2835" y="1193646"/>
            <a:ext cx="23367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000" b="1" dirty="0">
                <a:solidFill>
                  <a:schemeClr val="tx2"/>
                </a:solidFill>
                <a:ea typeface="標楷體" panose="03000509000000000000" pitchFamily="65" charset="-120"/>
              </a:rPr>
              <a:t>具體亮點成果說明</a:t>
            </a:r>
            <a:endParaRPr lang="en-US" altLang="zh-TW" sz="2000" b="1" dirty="0">
              <a:solidFill>
                <a:schemeClr val="tx2"/>
              </a:solidFill>
              <a:ea typeface="標楷體" panose="03000509000000000000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872337"/>
              </p:ext>
            </p:extLst>
          </p:nvPr>
        </p:nvGraphicFramePr>
        <p:xfrm>
          <a:off x="1496290" y="2475499"/>
          <a:ext cx="9779330" cy="183467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55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6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endParaRPr lang="zh-TW" altLang="en-US" sz="1800" b="1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技轉目標廠商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技轉金額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時間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完成年份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chemeClr val="tx1"/>
                          </a:solidFill>
                          <a:latin typeface="+mn-lt"/>
                          <a:ea typeface="標楷體" panose="03000509000000000000" pitchFamily="65" charset="-120"/>
                        </a:rPr>
                        <a:t>技轉後對廠商之效益</a:t>
                      </a: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+mn-lt"/>
                          <a:ea typeface="標楷體" panose="03000509000000000000" pitchFamily="65" charset="-120"/>
                        </a:rPr>
                        <a:t>技術項目</a:t>
                      </a:r>
                      <a:endParaRPr lang="zh-TW" altLang="en-US" sz="1800" b="1" dirty="0" smtClean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200" b="1" kern="1200" dirty="0">
                        <a:solidFill>
                          <a:schemeClr val="tx1"/>
                        </a:solidFill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0" dirty="0" smtClean="0">
                          <a:latin typeface="+mn-lt"/>
                          <a:ea typeface="標楷體" panose="03000509000000000000" pitchFamily="65" charset="-120"/>
                        </a:rPr>
                        <a:t>如：可協助廠商提升產品品質、效率；協助廠商節能；協助廠商減碳；提升產值</a:t>
                      </a:r>
                      <a:r>
                        <a:rPr lang="en-US" altLang="zh-TW" sz="1800" b="0" dirty="0" smtClean="0">
                          <a:latin typeface="+mn-lt"/>
                          <a:ea typeface="標楷體" panose="03000509000000000000" pitchFamily="65" charset="-120"/>
                        </a:rPr>
                        <a:t>…</a:t>
                      </a:r>
                      <a:r>
                        <a:rPr lang="zh-TW" altLang="en-US" sz="1800" b="0" dirty="0" smtClean="0">
                          <a:latin typeface="+mn-lt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b="0" dirty="0" smtClean="0">
                          <a:solidFill>
                            <a:srgbClr val="C00000"/>
                          </a:solidFill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b="0" dirty="0" smtClean="0">
                          <a:solidFill>
                            <a:srgbClr val="C00000"/>
                          </a:solidFill>
                          <a:latin typeface="+mn-lt"/>
                          <a:ea typeface="標楷體" panose="03000509000000000000" pitchFamily="65" charset="-120"/>
                        </a:rPr>
                        <a:t>請盡量填寫量化數字</a:t>
                      </a:r>
                      <a:r>
                        <a:rPr lang="en-US" altLang="zh-TW" sz="1800" b="0" dirty="0" smtClean="0">
                          <a:solidFill>
                            <a:srgbClr val="C00000"/>
                          </a:solidFill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0" dirty="0">
                        <a:solidFill>
                          <a:srgbClr val="C00000"/>
                        </a:solidFill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文字方塊 3"/>
          <p:cNvSpPr txBox="1">
            <a:spLocks noChangeArrowheads="1"/>
          </p:cNvSpPr>
          <p:nvPr/>
        </p:nvSpPr>
        <p:spPr bwMode="auto">
          <a:xfrm>
            <a:off x="1596422" y="4447415"/>
            <a:ext cx="9679197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裝置量破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完成第一座示範場建置，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規模</a:t>
            </a:r>
            <a:r>
              <a:rPr lang="en-US" altLang="zh-TW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OOO</a:t>
            </a:r>
            <a:r>
              <a:rPr lang="zh-TW" alt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MW</a:t>
            </a:r>
          </a:p>
          <a:p>
            <a:pPr eaLnBrk="1" hangingPunct="1">
              <a:spcBef>
                <a:spcPts val="3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政策目標達成：協助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達成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OOO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國家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政策目標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帶動產業：帶動相關產業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產值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OOO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成立新創公司等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國際合作：與國際重要能源單位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DOE)/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國際大廠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國際知名研究機構合作，引進關鍵技術，協助國內相關系統有突破性進展及完成時間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其他具吸引力之成果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4"/>
          <p:cNvSpPr>
            <a:spLocks noChangeArrowheads="1"/>
          </p:cNvSpPr>
          <p:nvPr/>
        </p:nvSpPr>
        <p:spPr bwMode="auto">
          <a:xfrm>
            <a:off x="1395511" y="1685871"/>
            <a:ext cx="6045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p"/>
            </a:pPr>
            <a:r>
              <a:rPr lang="zh-TW" altLang="en-US" dirty="0">
                <a:latin typeface="+mn-lt"/>
                <a:ea typeface="標楷體" panose="03000509000000000000" pitchFamily="65" charset="-120"/>
              </a:rPr>
              <a:t>計畫期程內</a:t>
            </a:r>
            <a:r>
              <a:rPr lang="en-US" altLang="zh-TW" dirty="0">
                <a:latin typeface="+mn-lt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+mn-lt"/>
                <a:ea typeface="標楷體" panose="03000509000000000000" pitchFamily="65" charset="-120"/>
              </a:rPr>
              <a:t>不超過</a:t>
            </a:r>
            <a:r>
              <a:rPr lang="en-US" altLang="zh-TW" dirty="0">
                <a:latin typeface="+mn-lt"/>
                <a:ea typeface="標楷體" panose="03000509000000000000" pitchFamily="65" charset="-120"/>
              </a:rPr>
              <a:t>4</a:t>
            </a:r>
            <a:r>
              <a:rPr lang="zh-TW" altLang="en-US" dirty="0">
                <a:latin typeface="+mn-lt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+mn-lt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+mn-lt"/>
                <a:ea typeface="標楷體" panose="03000509000000000000" pitchFamily="65" charset="-120"/>
              </a:rPr>
              <a:t>可產生之亮點階段性成果</a:t>
            </a:r>
            <a:r>
              <a:rPr lang="en-US" altLang="zh-TW" dirty="0">
                <a:latin typeface="+mn-lt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+mn-lt"/>
                <a:ea typeface="標楷體" panose="03000509000000000000" pitchFamily="65" charset="-120"/>
              </a:rPr>
              <a:t>目標</a:t>
            </a:r>
            <a:r>
              <a:rPr lang="en-US" altLang="zh-TW" dirty="0">
                <a:latin typeface="+mn-lt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723586" y="2003959"/>
            <a:ext cx="48815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技轉型亮點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技轉後對廠商的幫助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0456805" y="301429"/>
            <a:ext cx="95381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ea typeface="標楷體" panose="03000509000000000000" pitchFamily="65" charset="-120"/>
              </a:rPr>
              <a:t>表四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1650462" y="6373368"/>
            <a:ext cx="365760" cy="365760"/>
          </a:xfrm>
        </p:spPr>
        <p:txBody>
          <a:bodyPr/>
          <a:lstStyle/>
          <a:p>
            <a:fld id="{7451D3DD-4024-42E1-9C68-1F1909ABEDD0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15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440180" y="1540097"/>
            <a:ext cx="922401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ea typeface="標楷體" panose="03000509000000000000" pitchFamily="65" charset="-120"/>
              </a:rPr>
              <a:t>人力配置及經費需求</a:t>
            </a:r>
            <a:r>
              <a:rPr lang="en-US" altLang="zh-TW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標楷體" panose="03000509000000000000" pitchFamily="65" charset="-120"/>
              </a:rPr>
              <a:t>-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標楷體" panose="03000509000000000000" pitchFamily="65" charset="-120"/>
              </a:rPr>
              <a:t>需與執行內容有相對應之經費編列與執行人力</a:t>
            </a:r>
          </a:p>
          <a:p>
            <a:pPr marL="361950" indent="-3619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ea typeface="標楷體" panose="03000509000000000000" pitchFamily="65" charset="-120"/>
              </a:rPr>
              <a:t>近三年主要績效</a:t>
            </a:r>
            <a:r>
              <a:rPr lang="en-US" altLang="zh-TW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標楷體" panose="03000509000000000000" pitchFamily="65" charset="-120"/>
              </a:rPr>
              <a:t>-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標楷體" panose="03000509000000000000" pitchFamily="65" charset="-120"/>
              </a:rPr>
              <a:t>闡述與本計畫執行內容相關之成效，彰顯團隊能量，勿列出無關之成果</a:t>
            </a:r>
            <a:endParaRPr lang="en-US" altLang="zh-TW" sz="2400" b="1" dirty="0">
              <a:solidFill>
                <a:schemeClr val="tx1">
                  <a:lumMod val="75000"/>
                  <a:lumOff val="25000"/>
                </a:schemeClr>
              </a:solidFill>
              <a:ea typeface="標楷體" panose="03000509000000000000" pitchFamily="65" charset="-120"/>
            </a:endParaRPr>
          </a:p>
          <a:p>
            <a:pPr marL="361950" indent="-3619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ea typeface="標楷體" panose="03000509000000000000" pitchFamily="65" charset="-120"/>
              </a:rPr>
              <a:t>單位能量</a:t>
            </a:r>
            <a:r>
              <a:rPr lang="en-US" altLang="zh-TW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標楷體" panose="03000509000000000000" pitchFamily="65" charset="-120"/>
              </a:rPr>
              <a:t>-</a:t>
            </a:r>
            <a:r>
              <a:rPr lang="zh-TW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標楷體" panose="03000509000000000000" pitchFamily="65" charset="-120"/>
              </a:rPr>
              <a:t>執行本計畫團隊之背景能量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273273" y="234436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其他資訊</a:t>
            </a:r>
          </a:p>
        </p:txBody>
      </p:sp>
    </p:spTree>
    <p:extLst>
      <p:ext uri="{BB962C8B-B14F-4D97-AF65-F5344CB8AC3E}">
        <p14:creationId xmlns:p14="http://schemas.microsoft.com/office/powerpoint/2010/main" val="31053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643154" y="259212"/>
            <a:ext cx="7283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ea typeface="標楷體" panose="03000509000000000000" pitchFamily="65" charset="-120"/>
              </a:rPr>
              <a:t>簡報大綱</a:t>
            </a:r>
            <a:endParaRPr lang="zh-TW" altLang="en-US" sz="3600" b="1" dirty="0">
              <a:solidFill>
                <a:srgbClr val="FF0000"/>
              </a:solidFill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64838" y="1728215"/>
            <a:ext cx="66403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800" b="1" dirty="0">
                <a:ea typeface="標楷體" panose="03000509000000000000" pitchFamily="65" charset="-120"/>
              </a:rPr>
              <a:t>願景設定與應用情境說明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800" b="1" dirty="0">
                <a:ea typeface="標楷體" panose="03000509000000000000" pitchFamily="65" charset="-120"/>
              </a:rPr>
              <a:t>發展策略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800" b="1" dirty="0">
                <a:ea typeface="標楷體" panose="03000509000000000000" pitchFamily="65" charset="-120"/>
              </a:rPr>
              <a:t>研發規劃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800" b="1" dirty="0">
                <a:ea typeface="標楷體" panose="03000509000000000000" pitchFamily="65" charset="-120"/>
              </a:rPr>
              <a:t>產業化佈局及亮點成果規劃</a:t>
            </a:r>
            <a:endParaRPr lang="en-US" altLang="zh-TW" sz="2800" b="1" dirty="0">
              <a:ea typeface="標楷體" panose="03000509000000000000" pitchFamily="65" charset="-12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zh-TW" altLang="en-US" sz="2800" b="1" dirty="0">
                <a:ea typeface="標楷體" panose="03000509000000000000" pitchFamily="65" charset="-120"/>
              </a:rPr>
              <a:t>其他資訊</a:t>
            </a:r>
            <a:endParaRPr lang="en-US" altLang="zh-TW" sz="2800" b="1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488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856601" y="118847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願景設定與應用情境說明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什麼值得做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?)</a:t>
            </a:r>
            <a:endParaRPr lang="zh-TW" altLang="en-US" sz="32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2381" y="789023"/>
            <a:ext cx="11004698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背景說明：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從次領域別，描述大環境的趨勢與需求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政策目標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與研究重點說明文件中之「重要技術參考指標表」內容關聯性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願景設定：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從本機關角度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設定透過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這計畫可達成或產生之影響與願景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包含完成時程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lvl="1">
              <a:spcBef>
                <a:spcPts val="300"/>
              </a:spcBef>
            </a:pP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後續的計畫工作應由此願景往回推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產業化</a:t>
            </a:r>
            <a:r>
              <a:rPr lang="en-US" altLang="zh-TW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節能減碳效益：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把願景轉化為產業化指標、節能減碳指標、再生能源佈建成果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應用情境設定：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說明在達成願景的過程中之關鍵之影響因子，描述阻力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助力之影響，設定發展之邊界條件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國內運用規模與產業環境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以敘述故事方式描述應用情境，包含如何運用助力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如何克服阻力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以達成目標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如何進行資源投入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959290" y="5106352"/>
            <a:ext cx="8087708" cy="16344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審查重點：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願景設定之合理性及吸引性</a:t>
            </a:r>
            <a:r>
              <a:rPr lang="en-US" altLang="zh-TW" dirty="0"/>
              <a:t>(</a:t>
            </a:r>
            <a:r>
              <a:rPr lang="zh-TW" altLang="en-US" dirty="0"/>
              <a:t>是否</a:t>
            </a:r>
            <a:r>
              <a:rPr lang="zh-TW" altLang="en-US" dirty="0" smtClean="0"/>
              <a:t>為本機關需求</a:t>
            </a:r>
            <a:r>
              <a:rPr lang="en-US" altLang="zh-TW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應用情境描述是否清楚；邊界設定是否明確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影響應用情境達成之關鍵因子考量是否全面、是否有導引出技術發展需求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應用情境的勝出策略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813424" y="789023"/>
            <a:ext cx="2837038" cy="1328023"/>
          </a:xfrm>
          <a:prstGeom prst="wedgeRoundRectCallout">
            <a:avLst>
              <a:gd name="adj1" fmla="val -61121"/>
              <a:gd name="adj2" fmla="val -15821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請提出計畫內容與公告重點之關聯性，說明研發之必要性</a:t>
            </a:r>
            <a:r>
              <a:rPr lang="en-US" altLang="zh-TW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並請補充至構想書相對應處</a:t>
            </a:r>
            <a:r>
              <a:rPr lang="en-US" altLang="zh-TW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30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635470" y="274185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發展策略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選什麼做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為什麼由我做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?)</a:t>
            </a:r>
            <a:endParaRPr lang="zh-TW" altLang="en-US" sz="32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037793" y="1253807"/>
            <a:ext cx="1047902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領域發展藍圖與計畫定位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本計畫在該領域整體發展中，所扮演之角色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可透過魚骨圖或發展藍圖展開，並標明本計畫位置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競爭力分析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SWOT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或其他分析工具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(SWOT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分析如表一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，說明發展邏輯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什麼做，什麼不做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計畫架構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各工作分項應在情境中有角色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國內外技術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benchmark(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含業界指標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目標系統之發展優勢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如表二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團隊發展此技術之利基點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目標與規格</a:t>
            </a:r>
            <a:endParaRPr lang="en-US" altLang="zh-TW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定義計畫內各主要系統發展之目標規格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938308" y="4950471"/>
            <a:ext cx="8483002" cy="132802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審查重點：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計畫定位是否明確</a:t>
            </a:r>
            <a:r>
              <a:rPr lang="en-US" altLang="zh-TW" dirty="0"/>
              <a:t>(</a:t>
            </a:r>
            <a:r>
              <a:rPr lang="zh-TW" altLang="en-US" dirty="0"/>
              <a:t>扮演之角色是否正確</a:t>
            </a:r>
            <a:r>
              <a:rPr lang="en-US" altLang="zh-TW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競爭力分析是否有全盤考量</a:t>
            </a:r>
            <a:r>
              <a:rPr lang="en-US" altLang="zh-TW" dirty="0"/>
              <a:t>(</a:t>
            </a:r>
            <a:r>
              <a:rPr lang="zh-TW" altLang="en-US" dirty="0"/>
              <a:t>包括比較對象是否正確且全面</a:t>
            </a:r>
            <a:r>
              <a:rPr lang="en-US" altLang="zh-TW" dirty="0"/>
              <a:t>)</a:t>
            </a:r>
            <a:r>
              <a:rPr lang="zh-TW" altLang="en-US" dirty="0"/>
              <a:t>、是否有競爭力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目標與規格與願景及應用情境是否有關連性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1238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635471" y="126125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SWOT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分析說明</a:t>
            </a:r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748127"/>
              </p:ext>
            </p:extLst>
          </p:nvPr>
        </p:nvGraphicFramePr>
        <p:xfrm>
          <a:off x="1205781" y="3474818"/>
          <a:ext cx="5764626" cy="2847157"/>
        </p:xfrm>
        <a:graphic>
          <a:graphicData uri="http://schemas.openxmlformats.org/drawingml/2006/table">
            <a:tbl>
              <a:tblPr/>
              <a:tblGrid>
                <a:gridCol w="288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3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7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Strength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Weakness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9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Opportunity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itchFamily="65" charset="-120"/>
                          <a:cs typeface="Times New Roman" panose="02020603050405020304" pitchFamily="18" charset="0"/>
                        </a:rPr>
                        <a:t>Threat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9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CECEC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Verdana" pitchFamily="34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CECEC"/>
                        </a:solidFill>
                        <a:effectLst/>
                        <a:latin typeface="Times New Roman" panose="02020603050405020304" pitchFamily="18" charset="0"/>
                        <a:ea typeface="標楷體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503725" y="893865"/>
            <a:ext cx="11219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Strength 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優勢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):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單位本身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可運用的能量來思考，可談產業的優勢，但這些優勢必須與計畫的情境有關，單位本身也需能運用這些優勢，如具精密機械研發能力，本身可鏈結國內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ICT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產業優勢等，另外需了解擁有的優勢有多大，維持時間有多長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Weakness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劣勢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：就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”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單位本身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“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思考在產業發展中不足處、與競爭優勢者的差異，如缺乏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RD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人力，市場掌握度不足，關鍵技術落後兩年等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Opportunities 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機會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：外部條件趨勢帶給相關產業的發展契機，或單位本身可預期的產業未來潛能，如政策措施，具長期投資規劃等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Threats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威脅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):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外在環境對於產業發展的障礙，如需求不足，潛在勢競爭者多等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69600" y="151593"/>
            <a:ext cx="95381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ea typeface="標楷體" panose="03000509000000000000" pitchFamily="65" charset="-120"/>
              </a:rPr>
              <a:t>表一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7314795" y="5268500"/>
            <a:ext cx="3585565" cy="10215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經過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分析後應產出發展策略，什麼該做，什麼不該做，並與後續的計畫工作項目可以連結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7314795" y="3934207"/>
            <a:ext cx="3585566" cy="7150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請避免將內在及外在因素混為一談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zh-TW" altLang="en-US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談的東西類似</a:t>
            </a:r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79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94423"/>
              </p:ext>
            </p:extLst>
          </p:nvPr>
        </p:nvGraphicFramePr>
        <p:xfrm>
          <a:off x="427512" y="1585355"/>
          <a:ext cx="11295902" cy="4144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3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5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31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97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156"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重點</a:t>
                      </a:r>
                      <a:r>
                        <a:rPr lang="zh-TW" sz="1400" b="1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技術</a:t>
                      </a:r>
                      <a:endParaRPr lang="en-US" altLang="zh-TW" sz="1400" b="1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4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產品</a:t>
                      </a:r>
                      <a:r>
                        <a:rPr lang="en-US" sz="14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1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比較</a:t>
                      </a:r>
                      <a:endParaRPr lang="zh-TW" sz="11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</a:t>
                      </a:r>
                      <a:endParaRPr lang="zh-TW" sz="11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技術指標現況及研發後進展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技術發展定位檢視</a:t>
                      </a: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與研發因應對策</a:t>
                      </a: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lang="zh-TW" sz="1600" b="1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○○年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○○年</a:t>
                      </a:r>
                      <a:endParaRPr lang="zh-TW" sz="1200" b="1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582">
                <a:tc rowSpan="2">
                  <a:txBody>
                    <a:bodyPr/>
                    <a:lstStyle/>
                    <a:p>
                      <a:pPr marL="17780" marR="1778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8270" indent="-12827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12827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國內</a:t>
                      </a: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780" marR="1778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45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國際</a:t>
                      </a: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603">
                <a:tc rowSpan="2">
                  <a:txBody>
                    <a:bodyPr/>
                    <a:lstStyle/>
                    <a:p>
                      <a:pPr marL="17780" marR="1778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8270" indent="-12827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12827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國內</a:t>
                      </a: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8910" indent="-16891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7795" indent="-9652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3048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1925" indent="-140335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3048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97155" marR="17780" indent="-11557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" marR="1778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國際</a:t>
                      </a: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030" indent="-11303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3048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55575" indent="-13335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3048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3985" indent="-114300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68910" algn="l"/>
                          <a:tab pos="3048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145" marR="141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759968" y="479450"/>
            <a:ext cx="69765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重點技術</a:t>
            </a:r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產品</a:t>
            </a:r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發展目標與</a:t>
            </a:r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benchmark</a:t>
            </a:r>
            <a:endParaRPr lang="zh-TW" altLang="zh-TW" sz="32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0769600" y="151593"/>
            <a:ext cx="95381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ea typeface="標楷體" panose="03000509000000000000" pitchFamily="65" charset="-120"/>
              </a:rPr>
              <a:t>表二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53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635471" y="252249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年度計畫架構</a:t>
            </a:r>
            <a:r>
              <a:rPr lang="en-US" altLang="zh-TW" sz="3200" b="1" dirty="0">
                <a:ea typeface="標楷體" panose="03000509000000000000" pitchFamily="65" charset="-120"/>
              </a:rPr>
              <a:t>(</a:t>
            </a:r>
            <a:r>
              <a:rPr lang="zh-TW" altLang="en-US" sz="3200" b="1" dirty="0">
                <a:ea typeface="標楷體" panose="03000509000000000000" pitchFamily="65" charset="-120"/>
              </a:rPr>
              <a:t>例</a:t>
            </a:r>
            <a:r>
              <a:rPr lang="en-US" altLang="zh-TW" sz="3200" b="1" dirty="0">
                <a:ea typeface="標楷體" panose="03000509000000000000" pitchFamily="65" charset="-120"/>
              </a:rPr>
              <a:t>)</a:t>
            </a:r>
            <a:endParaRPr lang="zh-TW" altLang="en-US" sz="3200" b="1" dirty="0"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67736" y="1595343"/>
            <a:ext cx="3303639" cy="560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67736" y="3343470"/>
            <a:ext cx="3303639" cy="560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67736" y="5066763"/>
            <a:ext cx="3303639" cy="560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85772" y="1187166"/>
            <a:ext cx="3303639" cy="4603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85772" y="2071861"/>
            <a:ext cx="3303639" cy="4427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185772" y="2980210"/>
            <a:ext cx="3303639" cy="476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85772" y="3828140"/>
            <a:ext cx="3303639" cy="4415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85770" y="4694900"/>
            <a:ext cx="3303639" cy="4451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185769" y="5485117"/>
            <a:ext cx="3303639" cy="4236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375137" y="1497724"/>
            <a:ext cx="461665" cy="424881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TW" dirty="0">
                <a:ea typeface="標楷體" panose="03000509000000000000" pitchFamily="65" charset="-120"/>
              </a:rPr>
              <a:t>(</a:t>
            </a:r>
            <a:r>
              <a:rPr lang="zh-TW" altLang="en-US" dirty="0">
                <a:ea typeface="標楷體" panose="03000509000000000000" pitchFamily="65" charset="-120"/>
              </a:rPr>
              <a:t>主計畫名稱</a:t>
            </a:r>
            <a:r>
              <a:rPr lang="en-US" altLang="zh-TW" dirty="0">
                <a:ea typeface="標楷體" panose="03000509000000000000" pitchFamily="65" charset="-120"/>
              </a:rPr>
              <a:t>)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772689" y="5860180"/>
            <a:ext cx="1653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      </a:t>
            </a:r>
            <a:r>
              <a:rPr lang="zh-TW" altLang="en-US" sz="1200" dirty="0">
                <a:ea typeface="標楷體" panose="03000509000000000000" pitchFamily="65" charset="-120"/>
              </a:rPr>
              <a:t>千元，     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045814" y="2393142"/>
            <a:ext cx="1725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200" dirty="0">
                <a:ea typeface="標楷體" panose="03000509000000000000" pitchFamily="65" charset="-120"/>
              </a:rPr>
              <a:t>(      </a:t>
            </a:r>
            <a:r>
              <a:rPr lang="zh-TW" altLang="en-US" sz="1200" dirty="0">
                <a:ea typeface="標楷體" panose="03000509000000000000" pitchFamily="65" charset="-120"/>
              </a:rPr>
              <a:t>千元，     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070988" y="3989897"/>
            <a:ext cx="1725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200" dirty="0">
                <a:ea typeface="標楷體" panose="03000509000000000000" pitchFamily="65" charset="-120"/>
              </a:rPr>
              <a:t>(      </a:t>
            </a:r>
            <a:r>
              <a:rPr lang="zh-TW" altLang="en-US" sz="1200" dirty="0">
                <a:ea typeface="標楷體" panose="03000509000000000000" pitchFamily="65" charset="-120"/>
              </a:rPr>
              <a:t>千元，     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5088533" y="5697449"/>
            <a:ext cx="1725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200" dirty="0">
                <a:ea typeface="標楷體" panose="03000509000000000000" pitchFamily="65" charset="-120"/>
              </a:rPr>
              <a:t>(      </a:t>
            </a:r>
            <a:r>
              <a:rPr lang="zh-TW" altLang="en-US" sz="1200" dirty="0">
                <a:ea typeface="標楷體" panose="03000509000000000000" pitchFamily="65" charset="-120"/>
              </a:rPr>
              <a:t>千元，     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9444055" y="1702254"/>
            <a:ext cx="1045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ea typeface="標楷體" panose="03000509000000000000" pitchFamily="65" charset="-120"/>
              </a:rPr>
              <a:t>千元，人年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cxnSp>
        <p:nvCxnSpPr>
          <p:cNvPr id="26" name="肘形接點 25"/>
          <p:cNvCxnSpPr>
            <a:stCxn id="15" idx="3"/>
            <a:endCxn id="6" idx="1"/>
          </p:cNvCxnSpPr>
          <p:nvPr/>
        </p:nvCxnSpPr>
        <p:spPr>
          <a:xfrm flipV="1">
            <a:off x="2836802" y="1875563"/>
            <a:ext cx="630934" cy="174656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接點 26"/>
          <p:cNvCxnSpPr>
            <a:stCxn id="15" idx="3"/>
            <a:endCxn id="7" idx="1"/>
          </p:cNvCxnSpPr>
          <p:nvPr/>
        </p:nvCxnSpPr>
        <p:spPr>
          <a:xfrm>
            <a:off x="2836802" y="3622131"/>
            <a:ext cx="630934" cy="155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接點 27"/>
          <p:cNvCxnSpPr>
            <a:stCxn id="15" idx="3"/>
            <a:endCxn id="8" idx="1"/>
          </p:cNvCxnSpPr>
          <p:nvPr/>
        </p:nvCxnSpPr>
        <p:spPr>
          <a:xfrm>
            <a:off x="2836802" y="3622131"/>
            <a:ext cx="630934" cy="172485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接點 28"/>
          <p:cNvCxnSpPr>
            <a:stCxn id="6" idx="3"/>
            <a:endCxn id="9" idx="1"/>
          </p:cNvCxnSpPr>
          <p:nvPr/>
        </p:nvCxnSpPr>
        <p:spPr>
          <a:xfrm flipV="1">
            <a:off x="6771375" y="1417334"/>
            <a:ext cx="414397" cy="45822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接點 29"/>
          <p:cNvCxnSpPr>
            <a:stCxn id="6" idx="3"/>
            <a:endCxn id="10" idx="1"/>
          </p:cNvCxnSpPr>
          <p:nvPr/>
        </p:nvCxnSpPr>
        <p:spPr>
          <a:xfrm>
            <a:off x="6771375" y="1875562"/>
            <a:ext cx="414397" cy="41767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肘形接點 30"/>
          <p:cNvCxnSpPr>
            <a:stCxn id="7" idx="3"/>
            <a:endCxn id="11" idx="1"/>
          </p:cNvCxnSpPr>
          <p:nvPr/>
        </p:nvCxnSpPr>
        <p:spPr>
          <a:xfrm flipV="1">
            <a:off x="6771375" y="3218679"/>
            <a:ext cx="414397" cy="40501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肘形接點 31"/>
          <p:cNvCxnSpPr>
            <a:stCxn id="7" idx="3"/>
            <a:endCxn id="12" idx="1"/>
          </p:cNvCxnSpPr>
          <p:nvPr/>
        </p:nvCxnSpPr>
        <p:spPr>
          <a:xfrm>
            <a:off x="6771375" y="3623689"/>
            <a:ext cx="414397" cy="42522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接點 32"/>
          <p:cNvCxnSpPr>
            <a:stCxn id="8" idx="3"/>
            <a:endCxn id="13" idx="1"/>
          </p:cNvCxnSpPr>
          <p:nvPr/>
        </p:nvCxnSpPr>
        <p:spPr>
          <a:xfrm flipV="1">
            <a:off x="6771375" y="4917470"/>
            <a:ext cx="414395" cy="42951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接點 33"/>
          <p:cNvCxnSpPr>
            <a:stCxn id="8" idx="3"/>
            <a:endCxn id="14" idx="1"/>
          </p:cNvCxnSpPr>
          <p:nvPr/>
        </p:nvCxnSpPr>
        <p:spPr>
          <a:xfrm>
            <a:off x="6771374" y="5346983"/>
            <a:ext cx="414394" cy="34995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9444054" y="2606730"/>
            <a:ext cx="1045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ea typeface="標楷體" panose="03000509000000000000" pitchFamily="65" charset="-120"/>
              </a:rPr>
              <a:t>千元，人年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9452232" y="3512230"/>
            <a:ext cx="1045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ea typeface="標楷體" panose="03000509000000000000" pitchFamily="65" charset="-120"/>
              </a:rPr>
              <a:t>千元，人年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9444056" y="4379854"/>
            <a:ext cx="1045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ea typeface="標楷體" panose="03000509000000000000" pitchFamily="65" charset="-120"/>
              </a:rPr>
              <a:t>千元，人年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9444053" y="5176866"/>
            <a:ext cx="1045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ea typeface="標楷體" panose="03000509000000000000" pitchFamily="65" charset="-120"/>
              </a:rPr>
              <a:t>千元，人年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9444056" y="5974448"/>
            <a:ext cx="1045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ea typeface="標楷體" panose="03000509000000000000" pitchFamily="65" charset="-120"/>
              </a:rPr>
              <a:t>(</a:t>
            </a:r>
            <a:r>
              <a:rPr lang="zh-TW" altLang="en-US" sz="1200" dirty="0">
                <a:ea typeface="標楷體" panose="03000509000000000000" pitchFamily="65" charset="-120"/>
              </a:rPr>
              <a:t>千元，人年</a:t>
            </a:r>
            <a:r>
              <a:rPr lang="en-US" altLang="zh-TW" sz="1200" dirty="0">
                <a:ea typeface="標楷體" panose="03000509000000000000" pitchFamily="65" charset="-120"/>
              </a:rPr>
              <a:t>)</a:t>
            </a:r>
            <a:endParaRPr lang="zh-TW" altLang="en-US" sz="12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39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635471" y="252249"/>
            <a:ext cx="7283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a typeface="標楷體" panose="03000509000000000000" pitchFamily="65" charset="-120"/>
              </a:rPr>
              <a:t>研發規劃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如何做</a:t>
            </a:r>
            <a:r>
              <a:rPr lang="en-US" altLang="zh-TW" sz="3200" b="1" dirty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?)</a:t>
            </a:r>
            <a:endParaRPr lang="zh-TW" altLang="en-US" sz="32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71600" y="1198487"/>
            <a:ext cx="956691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次系統規格</a:t>
            </a:r>
            <a:endParaRPr lang="en-US" altLang="zh-TW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17550" lvl="2" indent="-260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由主系統展開，說明欲達成之技術手段及其目標規格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</a:t>
            </a: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佈局</a:t>
            </a:r>
            <a:endParaRPr lang="en-US" altLang="zh-TW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17550" lvl="1" indent="-260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對於產業發展有幫助之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IP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佈局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en-US" altLang="zh-TW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Roadmap</a:t>
            </a: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及重要里程碑規劃</a:t>
            </a:r>
            <a:endParaRPr lang="en-US" altLang="zh-TW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17550" lvl="1" indent="-260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計畫進程及期程內重要階段性指標規劃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p"/>
            </a:pPr>
            <a:r>
              <a:rPr lang="zh-TW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合作規劃</a:t>
            </a:r>
            <a:endParaRPr lang="en-US" altLang="zh-TW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17550" lvl="1" indent="-2603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產學研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國際合作規劃，對於主計畫發展之助益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2288629" y="4653104"/>
            <a:ext cx="7977350" cy="16344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審查重點：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技術手段是否正確，次系統規格是否符合業界需求與期待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佈局與研發規劃之關聯性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Roadmap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進程及各階段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milestone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設定之目標是否合理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研發規劃是否可滿足願景與應用情境之需求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D3DD-4024-42E1-9C68-1F1909ABEDD0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1727181" y="2093742"/>
            <a:ext cx="1388550" cy="7958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工作項目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1727181" y="3688717"/>
            <a:ext cx="1388550" cy="7958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工作項目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623697" y="1117671"/>
            <a:ext cx="74506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096897" y="1117647"/>
            <a:ext cx="74506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671697" y="1092243"/>
            <a:ext cx="74506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263431" y="1092243"/>
            <a:ext cx="74506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352763" y="2122342"/>
            <a:ext cx="128693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效率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&gt;10%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927560" y="2093741"/>
            <a:ext cx="128693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效率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&gt;10%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年限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426159" y="2093740"/>
            <a:ext cx="1566335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效率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&gt;10%</a:t>
            </a:r>
          </a:p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年限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面積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100M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平方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6642061" y="1567356"/>
            <a:ext cx="804334" cy="52493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M1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597361" y="3883420"/>
            <a:ext cx="17441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COST&lt;100USD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7492961" y="3883420"/>
            <a:ext cx="17441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COST&lt;10USD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8009427" y="3358488"/>
            <a:ext cx="804334" cy="52493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M2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8119492" y="2093740"/>
            <a:ext cx="1566335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效率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&gt;15%</a:t>
            </a:r>
          </a:p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年限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面積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100M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平方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352763" y="5732086"/>
            <a:ext cx="3903146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M1: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提前達成美國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DOE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年指標</a:t>
            </a:r>
            <a:endParaRPr lang="en-US" altLang="zh-TW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M2: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促成投資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1000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萬</a:t>
            </a:r>
            <a:endParaRPr lang="en-US" altLang="zh-TW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M3: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市場佔有率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10%</a:t>
            </a:r>
            <a:endParaRPr lang="zh-TW" altLang="en-US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9791695" y="4255994"/>
            <a:ext cx="804334" cy="52493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M3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115734" y="245074"/>
            <a:ext cx="6193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Roadmap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Milestone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1748832" y="4707892"/>
            <a:ext cx="1388550" cy="7958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工作項目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4639695" y="4921158"/>
            <a:ext cx="17441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能源標章建立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564930" y="4921158"/>
            <a:ext cx="174413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能源標章推動</a:t>
            </a:r>
          </a:p>
        </p:txBody>
      </p:sp>
    </p:spTree>
    <p:extLst>
      <p:ext uri="{BB962C8B-B14F-4D97-AF65-F5344CB8AC3E}">
        <p14:creationId xmlns:p14="http://schemas.microsoft.com/office/powerpoint/2010/main" val="23529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包裹</Template>
  <TotalTime>6764</TotalTime>
  <Words>1631</Words>
  <Application>Microsoft Office PowerPoint</Application>
  <PresentationFormat>寬螢幕</PresentationFormat>
  <Paragraphs>235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3" baseType="lpstr">
      <vt:lpstr>微軟正黑體</vt:lpstr>
      <vt:lpstr>新細明體</vt:lpstr>
      <vt:lpstr>標楷體</vt:lpstr>
      <vt:lpstr>Arial</vt:lpstr>
      <vt:lpstr>Calibri</vt:lpstr>
      <vt:lpstr>Gill Sans MT</vt:lpstr>
      <vt:lpstr>Times New Roman</vt:lpstr>
      <vt:lpstr>Wingdings</vt:lpstr>
      <vt:lpstr>Wingdings 2</vt:lpstr>
      <vt:lpstr>Parcel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蔡佳玲</dc:creator>
  <cp:lastModifiedBy>黃郁媛</cp:lastModifiedBy>
  <cp:revision>254</cp:revision>
  <cp:lastPrinted>2023-09-01T08:37:38Z</cp:lastPrinted>
  <dcterms:created xsi:type="dcterms:W3CDTF">2014-04-10T06:53:59Z</dcterms:created>
  <dcterms:modified xsi:type="dcterms:W3CDTF">2023-09-05T07:25:56Z</dcterms:modified>
</cp:coreProperties>
</file>