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32" r:id="rId2"/>
    <p:sldId id="333" r:id="rId3"/>
    <p:sldId id="330" r:id="rId4"/>
  </p:sldIdLst>
  <p:sldSz cx="12192000" cy="6858000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CCECFF"/>
    <a:srgbClr val="FF6600"/>
    <a:srgbClr val="CCFF99"/>
    <a:srgbClr val="CCCC00"/>
    <a:srgbClr val="FF66FF"/>
    <a:srgbClr val="FF66CC"/>
    <a:srgbClr val="FF6699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0BB883B7-CB17-49E8-AA84-8A81C640586C}" type="datetimeFigureOut">
              <a:rPr lang="zh-TW" altLang="en-US" smtClean="0"/>
              <a:t>2023/8/28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1" tIns="45716" rIns="91431" bIns="45716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864"/>
            <a:ext cx="2949575" cy="496887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6887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A75F6144-F88C-470B-95D4-2024C5EA03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1846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490DA-81C1-4106-8B75-C63604C794C8}" type="datetime1">
              <a:rPr lang="zh-TW" altLang="en-US" smtClean="0"/>
              <a:t>2023/8/28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D3DD-4024-42E1-9C68-1F1909ABED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9632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6B52D-6882-4DAC-99E0-A53960309233}" type="datetime1">
              <a:rPr lang="zh-TW" altLang="en-US" smtClean="0"/>
              <a:t>2023/8/28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D3DD-4024-42E1-9C68-1F1909ABED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870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4AA9-BAB2-4016-8864-AE51BC89AE64}" type="datetime1">
              <a:rPr lang="zh-TW" altLang="en-US" smtClean="0"/>
              <a:t>2023/8/28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D3DD-4024-42E1-9C68-1F1909ABED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8375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9E6D6-780B-4916-9F06-B750A67B8AE6}" type="datetime1">
              <a:rPr lang="zh-TW" altLang="en-US" smtClean="0"/>
              <a:t>2023/8/28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D3DD-4024-42E1-9C68-1F1909ABED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466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A3FA2-014C-4366-A554-00F33871BC91}" type="datetime1">
              <a:rPr lang="zh-TW" altLang="en-US" smtClean="0"/>
              <a:t>2023/8/28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D3DD-4024-42E1-9C68-1F1909ABED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508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5B58-8CB6-4A42-9B90-E2603D36EA3A}" type="datetime1">
              <a:rPr lang="zh-TW" altLang="en-US" smtClean="0"/>
              <a:t>2023/8/28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D3DD-4024-42E1-9C68-1F1909ABED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6013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2B55-1C69-4A6B-8AB8-369506E17962}" type="datetime1">
              <a:rPr lang="zh-TW" altLang="en-US" smtClean="0"/>
              <a:t>2023/8/28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D3DD-4024-42E1-9C68-1F1909ABED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1697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98180-3433-4FAC-AAC6-A62B499D9938}" type="datetime1">
              <a:rPr lang="zh-TW" altLang="en-US" smtClean="0"/>
              <a:t>2023/8/28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D3DD-4024-42E1-9C68-1F1909ABED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954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8ED1F-CCBE-406C-A48D-3BA2F16C29CA}" type="datetime1">
              <a:rPr lang="zh-TW" altLang="en-US" smtClean="0"/>
              <a:t>2023/8/28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D3DD-4024-42E1-9C68-1F1909ABED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26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ADCD-F40F-4216-9238-2EAC7C2506C5}" type="datetime1">
              <a:rPr lang="zh-TW" altLang="en-US" smtClean="0"/>
              <a:t>2023/8/28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D3DD-4024-42E1-9C68-1F1909ABED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0969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418B-FA33-4229-8640-93A832FB7504}" type="datetime1">
              <a:rPr lang="zh-TW" altLang="en-US" smtClean="0"/>
              <a:t>2023/8/28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D3DD-4024-42E1-9C68-1F1909ABED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5861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792B5-B537-47F3-AE57-10726C498435}" type="datetime1">
              <a:rPr lang="zh-TW" altLang="en-US" smtClean="0"/>
              <a:t>2023/8/28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451D3DD-4024-42E1-9C68-1F1909ABED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9210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D3DD-4024-42E1-9C68-1F1909ABEDD0}" type="slidenum">
              <a:rPr lang="zh-TW" altLang="en-US" smtClean="0"/>
              <a:t>1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2740246" y="274362"/>
            <a:ext cx="7283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b="1" dirty="0">
                <a:ea typeface="微軟正黑體" panose="020B0604030504040204" pitchFamily="34" charset="-120"/>
              </a:rPr>
              <a:t>OOOOOO</a:t>
            </a:r>
            <a:r>
              <a:rPr lang="zh-TW" altLang="en-US" sz="3200" b="1" dirty="0">
                <a:ea typeface="微軟正黑體" panose="020B0604030504040204" pitchFamily="34" charset="-120"/>
              </a:rPr>
              <a:t>計畫摘要</a:t>
            </a:r>
            <a:r>
              <a:rPr lang="en-US" altLang="zh-TW" sz="2000" b="1" dirty="0"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ea typeface="微軟正黑體" panose="020B0604030504040204" pitchFamily="34" charset="-120"/>
              </a:rPr>
              <a:t>經費：○○○千元</a:t>
            </a:r>
            <a:r>
              <a:rPr lang="en-US" altLang="zh-TW" sz="2000" b="1" dirty="0">
                <a:ea typeface="微軟正黑體" panose="020B0604030504040204" pitchFamily="34" charset="-120"/>
              </a:rPr>
              <a:t>)</a:t>
            </a:r>
            <a:endParaRPr lang="zh-TW" altLang="en-US" sz="3200" b="1" dirty="0">
              <a:ea typeface="微軟正黑體" panose="020B0604030504040204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110069" y="1699801"/>
            <a:ext cx="7873134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Bef>
                <a:spcPts val="1200"/>
              </a:spcBef>
              <a:buFont typeface="Wingdings" panose="05000000000000000000" pitchFamily="2" charset="2"/>
              <a:buChar char="p"/>
            </a:pPr>
            <a:r>
              <a:rPr lang="zh-TW" altLang="en-US" sz="2400" b="1" dirty="0">
                <a:ea typeface="微軟正黑體" panose="020B0604030504040204" pitchFamily="34" charset="-120"/>
              </a:rPr>
              <a:t>目的</a:t>
            </a:r>
            <a:endParaRPr lang="en-US" altLang="zh-TW" sz="2400" b="1" dirty="0">
              <a:ea typeface="微軟正黑體" panose="020B0604030504040204" pitchFamily="34" charset="-120"/>
            </a:endParaRPr>
          </a:p>
          <a:p>
            <a:pPr>
              <a:spcBef>
                <a:spcPts val="1200"/>
              </a:spcBef>
            </a:pPr>
            <a:endParaRPr lang="en-US" altLang="zh-TW" sz="2400" b="1" dirty="0">
              <a:ea typeface="微軟正黑體" panose="020B0604030504040204" pitchFamily="34" charset="-120"/>
            </a:endParaRPr>
          </a:p>
          <a:p>
            <a:pPr marL="361950" indent="-361950">
              <a:spcBef>
                <a:spcPts val="1200"/>
              </a:spcBef>
              <a:buFont typeface="Wingdings" panose="05000000000000000000" pitchFamily="2" charset="2"/>
              <a:buChar char="p"/>
            </a:pPr>
            <a:r>
              <a:rPr lang="zh-TW" altLang="en-US" sz="2400" b="1" dirty="0">
                <a:ea typeface="微軟正黑體" panose="020B0604030504040204" pitchFamily="34" charset="-120"/>
              </a:rPr>
              <a:t>目標</a:t>
            </a:r>
            <a:endParaRPr lang="en-US" altLang="zh-TW" sz="2400" b="1" dirty="0">
              <a:ea typeface="微軟正黑體" panose="020B0604030504040204" pitchFamily="34" charset="-120"/>
            </a:endParaRPr>
          </a:p>
          <a:p>
            <a:pPr>
              <a:spcBef>
                <a:spcPts val="1200"/>
              </a:spcBef>
            </a:pPr>
            <a:endParaRPr lang="en-US" altLang="zh-TW" sz="2400" b="1" dirty="0">
              <a:ea typeface="微軟正黑體" panose="020B0604030504040204" pitchFamily="34" charset="-120"/>
            </a:endParaRPr>
          </a:p>
          <a:p>
            <a:pPr marL="361950" indent="-361950">
              <a:spcBef>
                <a:spcPts val="1200"/>
              </a:spcBef>
              <a:buFont typeface="Wingdings" panose="05000000000000000000" pitchFamily="2" charset="2"/>
              <a:buChar char="p"/>
            </a:pPr>
            <a:r>
              <a:rPr lang="zh-TW" altLang="en-US" sz="2400" b="1" dirty="0">
                <a:ea typeface="微軟正黑體" panose="020B0604030504040204" pitchFamily="34" charset="-120"/>
              </a:rPr>
              <a:t>規格</a:t>
            </a:r>
            <a:endParaRPr lang="en-US" altLang="zh-TW" sz="2400" b="1" dirty="0">
              <a:ea typeface="微軟正黑體" panose="020B0604030504040204" pitchFamily="34" charset="-120"/>
            </a:endParaRPr>
          </a:p>
          <a:p>
            <a:pPr>
              <a:spcBef>
                <a:spcPts val="1200"/>
              </a:spcBef>
            </a:pPr>
            <a:endParaRPr lang="en-US" altLang="zh-TW" sz="2400" b="1" dirty="0">
              <a:ea typeface="微軟正黑體" panose="020B0604030504040204" pitchFamily="34" charset="-120"/>
            </a:endParaRPr>
          </a:p>
          <a:p>
            <a:pPr marL="361950" indent="-361950">
              <a:spcBef>
                <a:spcPts val="1200"/>
              </a:spcBef>
              <a:buFont typeface="Wingdings" panose="05000000000000000000" pitchFamily="2" charset="2"/>
              <a:buChar char="p"/>
            </a:pPr>
            <a:r>
              <a:rPr lang="zh-TW" altLang="en-US" sz="2400" b="1" dirty="0">
                <a:ea typeface="微軟正黑體" panose="020B0604030504040204" pitchFamily="34" charset="-120"/>
              </a:rPr>
              <a:t>產業化規劃</a:t>
            </a:r>
            <a:endParaRPr lang="en-US" altLang="zh-TW" sz="2400" b="1" dirty="0">
              <a:ea typeface="微軟正黑體" panose="020B0604030504040204" pitchFamily="34" charset="-120"/>
            </a:endParaRPr>
          </a:p>
          <a:p>
            <a:pPr>
              <a:spcBef>
                <a:spcPts val="1200"/>
              </a:spcBef>
            </a:pPr>
            <a:endParaRPr lang="en-US" altLang="zh-TW" sz="2400" b="1" dirty="0"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129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D3DD-4024-42E1-9C68-1F1909ABEDD0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2740246" y="-6338"/>
            <a:ext cx="7283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b="1" dirty="0">
                <a:ea typeface="微軟正黑體" panose="020B0604030504040204" pitchFamily="34" charset="-120"/>
              </a:rPr>
              <a:t>OOOOOO</a:t>
            </a:r>
            <a:r>
              <a:rPr lang="zh-TW" altLang="en-US" sz="3200" b="1" dirty="0">
                <a:ea typeface="微軟正黑體" panose="020B0604030504040204" pitchFamily="34" charset="-120"/>
              </a:rPr>
              <a:t>計畫摘要</a:t>
            </a:r>
            <a:r>
              <a:rPr lang="en-US" altLang="zh-TW" sz="2000" b="1" dirty="0"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ea typeface="微軟正黑體" panose="020B0604030504040204" pitchFamily="34" charset="-120"/>
              </a:rPr>
              <a:t>經費：○○○千元</a:t>
            </a:r>
            <a:r>
              <a:rPr lang="en-US" altLang="zh-TW" sz="2000" b="1" dirty="0">
                <a:ea typeface="微軟正黑體" panose="020B0604030504040204" pitchFamily="34" charset="-120"/>
              </a:rPr>
              <a:t>)</a:t>
            </a:r>
            <a:endParaRPr lang="zh-TW" altLang="en-US" sz="3200" b="1" dirty="0">
              <a:ea typeface="微軟正黑體" panose="020B0604030504040204" pitchFamily="34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37879" y="739274"/>
            <a:ext cx="2517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產業化效益說明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587789"/>
              </p:ext>
            </p:extLst>
          </p:nvPr>
        </p:nvGraphicFramePr>
        <p:xfrm>
          <a:off x="182879" y="1108606"/>
          <a:ext cx="11792811" cy="3531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19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719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71921">
                  <a:extLst>
                    <a:ext uri="{9D8B030D-6E8A-4147-A177-3AD203B41FA5}">
                      <a16:colId xmlns:a16="http://schemas.microsoft.com/office/drawing/2014/main" val="273030494"/>
                    </a:ext>
                  </a:extLst>
                </a:gridCol>
              </a:tblGrid>
              <a:tr h="682405">
                <a:tc>
                  <a:txBody>
                    <a:bodyPr/>
                    <a:lstStyle/>
                    <a:p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計畫名稱：○○○○○○</a:t>
                      </a:r>
                      <a:endParaRPr lang="en-US" altLang="zh-TW" sz="1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114</a:t>
                      </a: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en-US" altLang="zh-TW" sz="16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115</a:t>
                      </a: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en-US" altLang="zh-TW" sz="16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116</a:t>
                      </a: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en-US" altLang="zh-TW" sz="16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21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spc="-60" baseline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對應研究重點之重點技術項目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zh-TW" altLang="en-US" sz="1400" dirty="0"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+mn-lt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21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spc="-60" baseline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對應研究重點之技術達成指標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zh-TW" altLang="en-US" sz="1400" dirty="0"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+mn-lt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21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關鍵技術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3105465"/>
                  </a:ext>
                </a:extLst>
              </a:tr>
              <a:tr h="712169"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TRL </a:t>
                      </a: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技術成熟度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1377087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928539"/>
              </p:ext>
            </p:extLst>
          </p:nvPr>
        </p:nvGraphicFramePr>
        <p:xfrm>
          <a:off x="182879" y="5166752"/>
          <a:ext cx="11792810" cy="1463828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046153">
                  <a:extLst>
                    <a:ext uri="{9D8B030D-6E8A-4147-A177-3AD203B41FA5}">
                      <a16:colId xmlns:a16="http://schemas.microsoft.com/office/drawing/2014/main" val="3193698730"/>
                    </a:ext>
                  </a:extLst>
                </a:gridCol>
                <a:gridCol w="1194073">
                  <a:extLst>
                    <a:ext uri="{9D8B030D-6E8A-4147-A177-3AD203B41FA5}">
                      <a16:colId xmlns:a16="http://schemas.microsoft.com/office/drawing/2014/main" val="3087969058"/>
                    </a:ext>
                  </a:extLst>
                </a:gridCol>
                <a:gridCol w="1194073">
                  <a:extLst>
                    <a:ext uri="{9D8B030D-6E8A-4147-A177-3AD203B41FA5}">
                      <a16:colId xmlns:a16="http://schemas.microsoft.com/office/drawing/2014/main" val="3174614189"/>
                    </a:ext>
                  </a:extLst>
                </a:gridCol>
                <a:gridCol w="1194073">
                  <a:extLst>
                    <a:ext uri="{9D8B030D-6E8A-4147-A177-3AD203B41FA5}">
                      <a16:colId xmlns:a16="http://schemas.microsoft.com/office/drawing/2014/main" val="527524404"/>
                    </a:ext>
                  </a:extLst>
                </a:gridCol>
                <a:gridCol w="1194073">
                  <a:extLst>
                    <a:ext uri="{9D8B030D-6E8A-4147-A177-3AD203B41FA5}">
                      <a16:colId xmlns:a16="http://schemas.microsoft.com/office/drawing/2014/main" val="1240335042"/>
                    </a:ext>
                  </a:extLst>
                </a:gridCol>
                <a:gridCol w="1194073">
                  <a:extLst>
                    <a:ext uri="{9D8B030D-6E8A-4147-A177-3AD203B41FA5}">
                      <a16:colId xmlns:a16="http://schemas.microsoft.com/office/drawing/2014/main" val="3478783859"/>
                    </a:ext>
                  </a:extLst>
                </a:gridCol>
                <a:gridCol w="1194073">
                  <a:extLst>
                    <a:ext uri="{9D8B030D-6E8A-4147-A177-3AD203B41FA5}">
                      <a16:colId xmlns:a16="http://schemas.microsoft.com/office/drawing/2014/main" val="1014177035"/>
                    </a:ext>
                  </a:extLst>
                </a:gridCol>
                <a:gridCol w="1194073">
                  <a:extLst>
                    <a:ext uri="{9D8B030D-6E8A-4147-A177-3AD203B41FA5}">
                      <a16:colId xmlns:a16="http://schemas.microsoft.com/office/drawing/2014/main" val="3751475465"/>
                    </a:ext>
                  </a:extLst>
                </a:gridCol>
                <a:gridCol w="1194073">
                  <a:extLst>
                    <a:ext uri="{9D8B030D-6E8A-4147-A177-3AD203B41FA5}">
                      <a16:colId xmlns:a16="http://schemas.microsoft.com/office/drawing/2014/main" val="2158142602"/>
                    </a:ext>
                  </a:extLst>
                </a:gridCol>
                <a:gridCol w="1194073">
                  <a:extLst>
                    <a:ext uri="{9D8B030D-6E8A-4147-A177-3AD203B41FA5}">
                      <a16:colId xmlns:a16="http://schemas.microsoft.com/office/drawing/2014/main" val="621340759"/>
                    </a:ext>
                  </a:extLst>
                </a:gridCol>
              </a:tblGrid>
              <a:tr h="355446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研發</a:t>
                      </a:r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Pipeline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基礎研究</a:t>
                      </a:r>
                      <a:endParaRPr lang="zh-TW" alt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應用研究</a:t>
                      </a:r>
                      <a:endParaRPr lang="zh-TW" alt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技術發展</a:t>
                      </a:r>
                      <a:endParaRPr lang="zh-TW" alt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產品</a:t>
                      </a:r>
                      <a:r>
                        <a:rPr lang="en-US" altLang="zh-TW" sz="1200" b="1" u="none" strike="noStrike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 </a:t>
                      </a:r>
                      <a:r>
                        <a:rPr lang="zh-TW" alt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系統</a:t>
                      </a:r>
                      <a:r>
                        <a:rPr lang="en-US" altLang="zh-TW" sz="1200" b="1" u="none" strike="noStrike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或服務</a:t>
                      </a:r>
                      <a:r>
                        <a:rPr lang="en-US" altLang="zh-TW" sz="1200" b="1" u="none" strike="noStrike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開發</a:t>
                      </a:r>
                      <a:endParaRPr lang="zh-TW" alt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量產</a:t>
                      </a:r>
                      <a:endParaRPr lang="zh-TW" alt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6350" marB="0" anchor="ctr"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875570"/>
                  </a:ext>
                </a:extLst>
              </a:tr>
              <a:tr h="314632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階段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TRL 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TRL 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TRL 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TRL 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TRL 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TRL 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TRL 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TRL 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TRL 9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017855"/>
                  </a:ext>
                </a:extLst>
              </a:tr>
              <a:tr h="793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內涵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基礎研究或應用發現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概念研究或應用分析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概念驗證與應用規劃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元件化試驗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功能性模型建立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u="none" strike="noStrike" spc="-60" baseline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雛型產品驗證展示</a:t>
                      </a:r>
                      <a:endParaRPr lang="zh-TW" altLang="en-US" sz="1200" b="0" i="0" u="none" strike="noStrike" spc="-60" baseline="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u="none" strike="noStrike" spc="-60" baseline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原型產品驗證展示</a:t>
                      </a:r>
                      <a:endParaRPr lang="zh-TW" altLang="en-US" sz="1200" b="0" i="0" u="none" strike="noStrike" spc="-60" baseline="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產品可靠度驗證及試量產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商業化運行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量產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831307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182879" y="4800831"/>
            <a:ext cx="2268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TRL 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技術成熟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度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標準</a:t>
            </a:r>
          </a:p>
        </p:txBody>
      </p:sp>
    </p:spTree>
    <p:extLst>
      <p:ext uri="{BB962C8B-B14F-4D97-AF65-F5344CB8AC3E}">
        <p14:creationId xmlns:p14="http://schemas.microsoft.com/office/powerpoint/2010/main" val="83732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D3DD-4024-42E1-9C68-1F1909ABEDD0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2740246" y="-6338"/>
            <a:ext cx="7283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b="1" dirty="0">
                <a:ea typeface="微軟正黑體" panose="020B0604030504040204" pitchFamily="34" charset="-120"/>
              </a:rPr>
              <a:t>OOOOOO</a:t>
            </a:r>
            <a:r>
              <a:rPr lang="zh-TW" altLang="en-US" sz="3200" b="1" dirty="0">
                <a:ea typeface="微軟正黑體" panose="020B0604030504040204" pitchFamily="34" charset="-120"/>
              </a:rPr>
              <a:t>計畫摘要</a:t>
            </a:r>
            <a:r>
              <a:rPr lang="en-US" altLang="zh-TW" sz="2000" b="1" dirty="0"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ea typeface="微軟正黑體" panose="020B0604030504040204" pitchFamily="34" charset="-120"/>
              </a:rPr>
              <a:t>經費：○○○千元</a:t>
            </a:r>
            <a:r>
              <a:rPr lang="en-US" altLang="zh-TW" sz="2000" b="1" dirty="0">
                <a:ea typeface="微軟正黑體" panose="020B0604030504040204" pitchFamily="34" charset="-120"/>
              </a:rPr>
              <a:t>)</a:t>
            </a:r>
            <a:endParaRPr lang="zh-TW" altLang="en-US" sz="3200" b="1" dirty="0">
              <a:ea typeface="微軟正黑體" panose="020B0604030504040204" pitchFamily="34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37879" y="384189"/>
            <a:ext cx="2517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產業化效益說明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488696"/>
              </p:ext>
            </p:extLst>
          </p:nvPr>
        </p:nvGraphicFramePr>
        <p:xfrm>
          <a:off x="182879" y="753521"/>
          <a:ext cx="11792811" cy="5897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2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6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719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71921">
                  <a:extLst>
                    <a:ext uri="{9D8B030D-6E8A-4147-A177-3AD203B41FA5}">
                      <a16:colId xmlns:a16="http://schemas.microsoft.com/office/drawing/2014/main" val="273030494"/>
                    </a:ext>
                  </a:extLst>
                </a:gridCol>
              </a:tblGrid>
              <a:tr h="538644">
                <a:tc>
                  <a:txBody>
                    <a:bodyPr/>
                    <a:lstStyle/>
                    <a:p>
                      <a:r>
                        <a:rPr lang="zh-TW" altLang="en-US" sz="1400" dirty="0" smtClean="0">
                          <a:latin typeface="+mn-lt"/>
                          <a:ea typeface="微軟正黑體" panose="020B0604030504040204" pitchFamily="34" charset="-120"/>
                        </a:rPr>
                        <a:t>計畫名稱：○○○○○○</a:t>
                      </a:r>
                      <a:endParaRPr lang="en-US" altLang="zh-TW" sz="1400" dirty="0" smtClean="0"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114</a:t>
                      </a: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en-US" altLang="zh-TW" sz="16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115</a:t>
                      </a: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en-US" altLang="zh-TW" sz="16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116</a:t>
                      </a: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en-US" altLang="zh-TW" sz="16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81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技術應用或產業化規劃</a:t>
                      </a:r>
                      <a:endParaRPr lang="en-US" altLang="zh-TW" sz="1400" b="1" dirty="0" smtClean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該技術、或產品、或營運模式所應用的市場（最好能擴及國際市場）；產業化時程、可承接的業者、技轉模式、如何引導產業能量，順利將研發成果產業化之策略；建立與產業持續互動之策略。</a:t>
                      </a: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+mn-lt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0840094"/>
                  </a:ext>
                </a:extLst>
              </a:tr>
              <a:tr h="1934485">
                <a:tc>
                  <a:txBody>
                    <a:bodyPr/>
                    <a:lstStyle/>
                    <a:p>
                      <a:r>
                        <a:rPr lang="zh-TW" altLang="en-US" sz="1400" b="1" dirty="0" smtClean="0">
                          <a:latin typeface="+mn-lt"/>
                          <a:ea typeface="微軟正黑體" panose="020B0604030504040204" pitchFamily="34" charset="-120"/>
                        </a:rPr>
                        <a:t>產業效益</a:t>
                      </a:r>
                      <a:endParaRPr lang="en-US" altLang="zh-TW" sz="1400" b="1" dirty="0" smtClean="0">
                        <a:latin typeface="+mn-lt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如何協助龍頭業者、潛力業者或整體產業產生提高附加價值、技術自主或者獲得國際競爭地位等效益，成果推廣措施及執行後對產業之重大影響及具體效益，包含：專利運用、促成投資、技術移轉、業界合作、創造產值等</a:t>
                      </a: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…)</a:t>
                      </a:r>
                      <a:endParaRPr kumimoji="0" lang="zh-TW" alt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8288" marR="0" lvl="0" indent="-2682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zh-TW" altLang="en-US" sz="140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8288" marR="0" lvl="0" indent="-2682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zh-TW" altLang="en-US" sz="140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2981189"/>
                  </a:ext>
                </a:extLst>
              </a:tr>
              <a:tr h="1656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其他亮點說明</a:t>
                      </a:r>
                      <a:endParaRPr lang="en-US" altLang="zh-TW" sz="1400" b="1" dirty="0" smtClean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技術產生明顯的創新突破成效，如可補強該產業之價值鏈重要缺口或形成系統解決方案、促成產業大規模投資與創造產業價值、加強或擴大我國在國際產業生態鏈</a:t>
                      </a: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TW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價值鏈的地位或影響力</a:t>
                      </a:r>
                      <a:r>
                        <a:rPr kumimoji="0" lang="en-US" altLang="zh-TW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8288" marR="0" lvl="0" indent="-2682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zh-TW" altLang="en-US" sz="140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8288" marR="0" lvl="0" indent="-2682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zh-TW" altLang="en-US" sz="140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0704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726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6679</TotalTime>
  <Words>350</Words>
  <Application>Microsoft Office PowerPoint</Application>
  <PresentationFormat>寬螢幕</PresentationFormat>
  <Paragraphs>60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0" baseType="lpstr">
      <vt:lpstr>微軟正黑體</vt:lpstr>
      <vt:lpstr>新細明體</vt:lpstr>
      <vt:lpstr>Arial</vt:lpstr>
      <vt:lpstr>Calibri</vt:lpstr>
      <vt:lpstr>Times New Roman</vt:lpstr>
      <vt:lpstr>Wingdings</vt:lpstr>
      <vt:lpstr>Office 佈景主題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蔡佳玲</dc:creator>
  <cp:lastModifiedBy>黃郁媛</cp:lastModifiedBy>
  <cp:revision>289</cp:revision>
  <cp:lastPrinted>2020-08-24T09:59:27Z</cp:lastPrinted>
  <dcterms:created xsi:type="dcterms:W3CDTF">2014-04-10T06:53:59Z</dcterms:created>
  <dcterms:modified xsi:type="dcterms:W3CDTF">2023-08-28T07:13:41Z</dcterms:modified>
</cp:coreProperties>
</file>