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CCFF"/>
    <a:srgbClr val="CC99FF"/>
    <a:srgbClr val="33CC33"/>
    <a:srgbClr val="66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9" d="100"/>
          <a:sy n="109" d="100"/>
        </p:scale>
        <p:origin x="1674" y="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BEAD13-0566-4C6C-97E7-55F17F24B09F}" type="datetimeFigureOut">
              <a:rPr lang="zh-TW" altLang="en-US" smtClean="0"/>
              <a:t>2024/1/15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字方塊 3"/>
          <p:cNvSpPr txBox="1"/>
          <p:nvPr/>
        </p:nvSpPr>
        <p:spPr>
          <a:xfrm>
            <a:off x="755576" y="116632"/>
            <a:ext cx="756084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b="1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從事酒精汽油生質柴油及再生油</a:t>
            </a:r>
            <a:r>
              <a:rPr lang="zh-TW" altLang="en-US" b="1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品生產</a:t>
            </a:r>
            <a:r>
              <a:rPr lang="zh-TW" altLang="en-US" b="1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輸入摻配銷售</a:t>
            </a:r>
            <a:r>
              <a:rPr lang="zh-TW" altLang="en-US" b="1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業務申請作業流程</a:t>
            </a:r>
            <a:endParaRPr lang="zh-TW" altLang="en-US" b="1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5" name="文字方塊 4"/>
          <p:cNvSpPr txBox="1"/>
          <p:nvPr/>
        </p:nvSpPr>
        <p:spPr>
          <a:xfrm>
            <a:off x="719363" y="1033382"/>
            <a:ext cx="2853161" cy="276999"/>
          </a:xfrm>
          <a:prstGeom prst="rect">
            <a:avLst/>
          </a:prstGeom>
          <a:noFill/>
          <a:ln w="12700">
            <a:solidFill>
              <a:schemeClr val="tx1"/>
            </a:solidFill>
            <a:prstDash val="dash"/>
          </a:ln>
        </p:spPr>
        <p:txBody>
          <a:bodyPr wrap="square" rtlCol="0">
            <a:spAutoFit/>
          </a:bodyPr>
          <a:lstStyle/>
          <a:p>
            <a:pPr algn="ctr"/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符合工業、商業及環保相關法規</a:t>
            </a:r>
            <a:endParaRPr lang="zh-TW" altLang="en-US" sz="1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6" name="文字方塊 5"/>
          <p:cNvSpPr txBox="1"/>
          <p:nvPr/>
        </p:nvSpPr>
        <p:spPr>
          <a:xfrm>
            <a:off x="1691680" y="628909"/>
            <a:ext cx="1128804" cy="338554"/>
          </a:xfrm>
          <a:prstGeom prst="rect">
            <a:avLst/>
          </a:prstGeom>
          <a:noFill/>
          <a:ln w="12700">
            <a:noFill/>
          </a:ln>
        </p:spPr>
        <p:txBody>
          <a:bodyPr wrap="square" rtlCol="0">
            <a:spAutoFit/>
          </a:bodyPr>
          <a:lstStyle/>
          <a:p>
            <a:r>
              <a:rPr lang="zh-TW" altLang="en-US" sz="1600" b="1" u="sng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申請者</a:t>
            </a:r>
            <a:endParaRPr lang="zh-TW" altLang="en-US" sz="1600" b="1" u="sng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7" name="文字方塊 6"/>
          <p:cNvSpPr txBox="1"/>
          <p:nvPr/>
        </p:nvSpPr>
        <p:spPr>
          <a:xfrm>
            <a:off x="5813826" y="628909"/>
            <a:ext cx="1752713" cy="338554"/>
          </a:xfrm>
          <a:prstGeom prst="rect">
            <a:avLst/>
          </a:prstGeom>
          <a:noFill/>
          <a:ln w="12700">
            <a:noFill/>
          </a:ln>
        </p:spPr>
        <p:txBody>
          <a:bodyPr wrap="square" rtlCol="0">
            <a:spAutoFit/>
          </a:bodyPr>
          <a:lstStyle/>
          <a:p>
            <a:r>
              <a:rPr lang="zh-TW" altLang="en-US" sz="1600" b="1" u="sng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經濟部</a:t>
            </a:r>
            <a:r>
              <a:rPr lang="zh-TW" altLang="en-US" sz="1600" b="1" u="sng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能源署</a:t>
            </a:r>
            <a:endParaRPr lang="zh-TW" altLang="en-US" sz="1600" b="1" u="sng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8" name="文字方塊 7"/>
          <p:cNvSpPr txBox="1">
            <a:spLocks/>
          </p:cNvSpPr>
          <p:nvPr/>
        </p:nvSpPr>
        <p:spPr>
          <a:xfrm>
            <a:off x="719363" y="1609446"/>
            <a:ext cx="2853161" cy="1198017"/>
          </a:xfrm>
          <a:prstGeom prst="rect">
            <a:avLst/>
          </a:prstGeom>
          <a:gradFill flip="none" rotWithShape="1">
            <a:gsLst>
              <a:gs pos="0">
                <a:srgbClr val="CCCCFF"/>
              </a:gs>
              <a:gs pos="100000">
                <a:schemeClr val="bg1"/>
              </a:gs>
            </a:gsLst>
            <a:lin ang="16200000" scaled="1"/>
            <a:tileRect/>
          </a:gradFill>
          <a:ln w="19050">
            <a:solidFill>
              <a:schemeClr val="tx2">
                <a:lumMod val="75000"/>
              </a:schemeClr>
            </a:solidFill>
          </a:ln>
        </p:spPr>
        <p:txBody>
          <a:bodyPr wrap="square" rtlCol="0" anchor="t" anchorCtr="0">
            <a:noAutofit/>
          </a:bodyPr>
          <a:lstStyle/>
          <a:p>
            <a:pPr algn="just"/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提送下列資料：</a:t>
            </a:r>
            <a:endParaRPr lang="en-US" altLang="zh-TW" sz="1200" dirty="0" smtClean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pPr marL="180975" indent="-180975" algn="just">
              <a:buFont typeface="+mj-lt"/>
              <a:buAutoNum type="arabicPeriod"/>
            </a:pPr>
            <a:r>
              <a:rPr lang="zh-TW" altLang="en-US" sz="1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經營核准</a:t>
            </a: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申請書，載明公司基本資料</a:t>
            </a:r>
            <a:endParaRPr lang="en-US" altLang="zh-TW" sz="1200" dirty="0" smtClean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pPr marL="180975" indent="-180975" algn="just">
              <a:buFont typeface="+mj-lt"/>
              <a:buAutoNum type="arabicPeriod"/>
            </a:pP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計畫書（依據「酒精</a:t>
            </a:r>
            <a:r>
              <a:rPr lang="zh-TW" altLang="en-US" sz="1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汽油生質柴油及再生油品之生產輸入摻配銷售業務管理</a:t>
            </a: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辦法」第</a:t>
            </a:r>
            <a:r>
              <a:rPr lang="en-US" altLang="zh-TW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3</a:t>
            </a: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條</a:t>
            </a:r>
            <a:r>
              <a:rPr lang="en-US" altLang="zh-TW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~</a:t>
            </a: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第</a:t>
            </a:r>
            <a:r>
              <a:rPr lang="en-US" altLang="zh-TW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5</a:t>
            </a: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條規定撰寫）</a:t>
            </a:r>
            <a:endParaRPr lang="en-US" altLang="zh-TW" sz="1200" dirty="0" smtClean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pPr marL="180975" indent="-180975" algn="just">
              <a:buFont typeface="+mj-lt"/>
              <a:buAutoNum type="arabicPeriod"/>
            </a:pP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其他應檢附文件</a:t>
            </a:r>
            <a:endParaRPr lang="zh-TW" altLang="en-US" sz="1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cxnSp>
        <p:nvCxnSpPr>
          <p:cNvPr id="11" name="直線單箭頭接點 10"/>
          <p:cNvCxnSpPr/>
          <p:nvPr/>
        </p:nvCxnSpPr>
        <p:spPr>
          <a:xfrm>
            <a:off x="3653586" y="2087907"/>
            <a:ext cx="1404230" cy="0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文字方塊 11"/>
          <p:cNvSpPr txBox="1"/>
          <p:nvPr/>
        </p:nvSpPr>
        <p:spPr>
          <a:xfrm>
            <a:off x="3275856" y="1693635"/>
            <a:ext cx="2173612" cy="276999"/>
          </a:xfrm>
          <a:prstGeom prst="rect">
            <a:avLst/>
          </a:prstGeom>
          <a:noFill/>
          <a:ln w="12700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繳交審查費</a:t>
            </a:r>
            <a:r>
              <a:rPr lang="en-US" altLang="zh-TW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50,000</a:t>
            </a: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元</a:t>
            </a:r>
            <a:endParaRPr lang="zh-TW" altLang="en-US" sz="1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cxnSp>
        <p:nvCxnSpPr>
          <p:cNvPr id="13" name="直線單箭頭接點 12"/>
          <p:cNvCxnSpPr/>
          <p:nvPr/>
        </p:nvCxnSpPr>
        <p:spPr>
          <a:xfrm flipH="1">
            <a:off x="3653586" y="2364906"/>
            <a:ext cx="1404230" cy="0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文字方塊 14"/>
          <p:cNvSpPr txBox="1"/>
          <p:nvPr/>
        </p:nvSpPr>
        <p:spPr>
          <a:xfrm>
            <a:off x="3320289" y="2438478"/>
            <a:ext cx="2173612" cy="276999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不符退件</a:t>
            </a:r>
            <a:endParaRPr lang="zh-TW" altLang="en-US" sz="1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16" name="菱形 15"/>
          <p:cNvSpPr/>
          <p:nvPr/>
        </p:nvSpPr>
        <p:spPr>
          <a:xfrm>
            <a:off x="5643483" y="2870210"/>
            <a:ext cx="1834190" cy="648000"/>
          </a:xfrm>
          <a:prstGeom prst="diamond">
            <a:avLst/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bg1"/>
              </a:gs>
            </a:gsLst>
            <a:lin ang="16200000" scaled="1"/>
          </a:gradFill>
          <a:ln w="1905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TW" altLang="en-US" sz="1400" dirty="0" smtClean="0">
                <a:solidFill>
                  <a:schemeClr val="tx1"/>
                </a:solidFill>
                <a:latin typeface="標楷體" panose="03000509000000000000" pitchFamily="65" charset="-120"/>
                <a:ea typeface="標楷體" panose="03000509000000000000" pitchFamily="65" charset="-120"/>
              </a:rPr>
              <a:t>申請書</a:t>
            </a:r>
            <a:endParaRPr lang="en-US" altLang="zh-TW" sz="1400" dirty="0" smtClean="0">
              <a:solidFill>
                <a:schemeClr val="tx1"/>
              </a:solidFill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pPr algn="ctr"/>
            <a:r>
              <a:rPr lang="zh-TW" altLang="en-US" sz="1400" dirty="0" smtClean="0">
                <a:solidFill>
                  <a:schemeClr val="tx1"/>
                </a:solidFill>
                <a:latin typeface="標楷體" panose="03000509000000000000" pitchFamily="65" charset="-120"/>
                <a:ea typeface="標楷體" panose="03000509000000000000" pitchFamily="65" charset="-120"/>
              </a:rPr>
              <a:t>預審</a:t>
            </a:r>
            <a:endParaRPr lang="zh-TW" altLang="en-US" sz="1400" dirty="0">
              <a:solidFill>
                <a:schemeClr val="tx1"/>
              </a:solidFill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  <p:sp>
        <p:nvSpPr>
          <p:cNvPr id="21" name="文字方塊 20"/>
          <p:cNvSpPr txBox="1">
            <a:spLocks/>
          </p:cNvSpPr>
          <p:nvPr/>
        </p:nvSpPr>
        <p:spPr>
          <a:xfrm>
            <a:off x="5129958" y="1612656"/>
            <a:ext cx="2853161" cy="964321"/>
          </a:xfrm>
          <a:prstGeom prst="rect">
            <a:avLst/>
          </a:prstGeom>
          <a:gradFill flip="none" rotWithShape="1">
            <a:gsLst>
              <a:gs pos="0">
                <a:schemeClr val="accent5">
                  <a:lumMod val="20000"/>
                  <a:lumOff val="80000"/>
                </a:schemeClr>
              </a:gs>
              <a:gs pos="100000">
                <a:schemeClr val="bg1"/>
              </a:gs>
            </a:gsLst>
            <a:lin ang="16200000" scaled="1"/>
            <a:tileRect/>
          </a:gradFill>
          <a:ln w="19050">
            <a:solidFill>
              <a:schemeClr val="tx2">
                <a:lumMod val="75000"/>
              </a:schemeClr>
            </a:solidFill>
          </a:ln>
        </p:spPr>
        <p:txBody>
          <a:bodyPr wrap="square" rtlCol="0" anchor="ctr" anchorCtr="0">
            <a:noAutofit/>
          </a:bodyPr>
          <a:lstStyle/>
          <a:p>
            <a:r>
              <a:rPr lang="zh-TW" altLang="en-US" sz="1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辦理</a:t>
            </a: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收件，並檢視是否符合規定：</a:t>
            </a:r>
            <a:endParaRPr lang="en-US" altLang="zh-TW" sz="1200" dirty="0" smtClean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pPr marL="180975" indent="-180975">
              <a:buFont typeface="+mj-lt"/>
              <a:buAutoNum type="arabicPeriod"/>
            </a:pP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申請者</a:t>
            </a:r>
            <a:r>
              <a:rPr lang="zh-TW" altLang="en-US" sz="1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是否符合工業、商業及環保相關法規</a:t>
            </a:r>
            <a:endParaRPr lang="en-US" altLang="zh-TW" sz="1200" dirty="0" smtClean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pPr marL="180975" indent="-180975">
              <a:buFont typeface="+mj-lt"/>
              <a:buAutoNum type="arabicPeriod"/>
            </a:pP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申請文件內容是否完整</a:t>
            </a:r>
            <a:endParaRPr lang="en-US" altLang="zh-TW" sz="1200" dirty="0" smtClean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pPr marL="180975" indent="-180975">
              <a:buFont typeface="+mj-lt"/>
              <a:buAutoNum type="arabicPeriod"/>
            </a:pPr>
            <a:r>
              <a:rPr lang="zh-TW" altLang="en-US" sz="1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有無依規定繳交審查</a:t>
            </a:r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費</a:t>
            </a:r>
            <a:endParaRPr lang="en-US" altLang="zh-TW" sz="1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22" name="菱形 21"/>
          <p:cNvSpPr/>
          <p:nvPr/>
        </p:nvSpPr>
        <p:spPr>
          <a:xfrm>
            <a:off x="5645289" y="4517413"/>
            <a:ext cx="1834190" cy="648000"/>
          </a:xfrm>
          <a:prstGeom prst="diamond">
            <a:avLst/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bg1"/>
              </a:gs>
            </a:gsLst>
            <a:lin ang="16200000" scaled="1"/>
          </a:gradFill>
          <a:ln w="1905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TW" altLang="en-US" sz="1400" dirty="0" smtClean="0">
                <a:solidFill>
                  <a:schemeClr val="tx1"/>
                </a:solidFill>
                <a:latin typeface="標楷體" panose="03000509000000000000" pitchFamily="65" charset="-120"/>
                <a:ea typeface="標楷體" panose="03000509000000000000" pitchFamily="65" charset="-120"/>
              </a:rPr>
              <a:t>專案審查</a:t>
            </a:r>
            <a:endParaRPr lang="zh-TW" altLang="en-US" sz="1400" dirty="0">
              <a:solidFill>
                <a:schemeClr val="tx1"/>
              </a:solidFill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  <p:sp>
        <p:nvSpPr>
          <p:cNvPr id="23" name="菱形 22"/>
          <p:cNvSpPr/>
          <p:nvPr/>
        </p:nvSpPr>
        <p:spPr>
          <a:xfrm>
            <a:off x="5643483" y="6155907"/>
            <a:ext cx="1834190" cy="648000"/>
          </a:xfrm>
          <a:prstGeom prst="diamond">
            <a:avLst/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100000">
                <a:schemeClr val="bg1"/>
              </a:gs>
            </a:gsLst>
            <a:lin ang="16200000" scaled="1"/>
          </a:gradFill>
          <a:ln w="19050">
            <a:solidFill>
              <a:schemeClr val="accent6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TW" altLang="en-US" sz="1400" dirty="0" smtClean="0">
                <a:solidFill>
                  <a:schemeClr val="tx1"/>
                </a:solidFill>
                <a:latin typeface="標楷體" panose="03000509000000000000" pitchFamily="65" charset="-120"/>
                <a:ea typeface="標楷體" panose="03000509000000000000" pitchFamily="65" charset="-120"/>
              </a:rPr>
              <a:t>現場勘查</a:t>
            </a:r>
            <a:endParaRPr lang="zh-TW" altLang="en-US" sz="1400" dirty="0">
              <a:solidFill>
                <a:schemeClr val="tx1"/>
              </a:solidFill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  <p:sp>
        <p:nvSpPr>
          <p:cNvPr id="24" name="文字方塊 23"/>
          <p:cNvSpPr txBox="1">
            <a:spLocks/>
          </p:cNvSpPr>
          <p:nvPr/>
        </p:nvSpPr>
        <p:spPr>
          <a:xfrm>
            <a:off x="5139011" y="3812347"/>
            <a:ext cx="2853161" cy="415868"/>
          </a:xfrm>
          <a:prstGeom prst="rect">
            <a:avLst/>
          </a:prstGeom>
          <a:gradFill flip="none" rotWithShape="1">
            <a:gsLst>
              <a:gs pos="0">
                <a:schemeClr val="accent5">
                  <a:lumMod val="20000"/>
                  <a:lumOff val="80000"/>
                </a:schemeClr>
              </a:gs>
              <a:gs pos="100000">
                <a:schemeClr val="bg1"/>
              </a:gs>
            </a:gsLst>
            <a:lin ang="16200000" scaled="1"/>
            <a:tileRect/>
          </a:gradFill>
          <a:ln w="19050">
            <a:solidFill>
              <a:schemeClr val="tx2">
                <a:lumMod val="75000"/>
              </a:schemeClr>
            </a:solidFill>
          </a:ln>
        </p:spPr>
        <p:txBody>
          <a:bodyPr wrap="square" rtlCol="0" anchor="ctr" anchorCtr="0">
            <a:noAutofit/>
          </a:bodyPr>
          <a:lstStyle/>
          <a:p>
            <a:pPr algn="ctr"/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邀請專家及相關單位召開專案審查會議</a:t>
            </a:r>
            <a:endParaRPr lang="zh-TW" altLang="en-US" sz="1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25" name="文字方塊 24"/>
          <p:cNvSpPr txBox="1">
            <a:spLocks/>
          </p:cNvSpPr>
          <p:nvPr/>
        </p:nvSpPr>
        <p:spPr>
          <a:xfrm>
            <a:off x="5148064" y="5469625"/>
            <a:ext cx="2853161" cy="415868"/>
          </a:xfrm>
          <a:prstGeom prst="rect">
            <a:avLst/>
          </a:prstGeom>
          <a:gradFill flip="none" rotWithShape="1">
            <a:gsLst>
              <a:gs pos="0">
                <a:schemeClr val="accent5">
                  <a:lumMod val="20000"/>
                  <a:lumOff val="80000"/>
                </a:schemeClr>
              </a:gs>
              <a:gs pos="100000">
                <a:schemeClr val="bg1"/>
              </a:gs>
            </a:gsLst>
            <a:lin ang="16200000" scaled="1"/>
            <a:tileRect/>
          </a:gradFill>
          <a:ln w="19050">
            <a:solidFill>
              <a:schemeClr val="tx2">
                <a:lumMod val="75000"/>
              </a:schemeClr>
            </a:solidFill>
          </a:ln>
        </p:spPr>
        <p:txBody>
          <a:bodyPr wrap="square" rtlCol="0" anchor="ctr" anchorCtr="0">
            <a:noAutofit/>
          </a:bodyPr>
          <a:lstStyle/>
          <a:p>
            <a:pPr algn="ctr"/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邀請專家及相關單位辦理現場勘查作業</a:t>
            </a:r>
            <a:endParaRPr lang="zh-TW" altLang="en-US" sz="1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26" name="文字方塊 25"/>
          <p:cNvSpPr txBox="1">
            <a:spLocks/>
          </p:cNvSpPr>
          <p:nvPr/>
        </p:nvSpPr>
        <p:spPr>
          <a:xfrm>
            <a:off x="8199559" y="4518173"/>
            <a:ext cx="908945" cy="648000"/>
          </a:xfrm>
          <a:prstGeom prst="rect">
            <a:avLst/>
          </a:prstGeom>
          <a:gradFill>
            <a:gsLst>
              <a:gs pos="0">
                <a:schemeClr val="accent2">
                  <a:lumMod val="20000"/>
                  <a:lumOff val="80000"/>
                </a:schemeClr>
              </a:gs>
              <a:gs pos="100000">
                <a:schemeClr val="bg1"/>
              </a:gs>
            </a:gsLst>
            <a:lin ang="16200000" scaled="1"/>
          </a:gradFill>
          <a:ln w="19050">
            <a:solidFill>
              <a:srgbClr val="FF0000"/>
            </a:solidFill>
          </a:ln>
        </p:spPr>
        <p:txBody>
          <a:bodyPr wrap="square" rtlCol="0" anchor="ctr" anchorCtr="0">
            <a:noAutofit/>
          </a:bodyPr>
          <a:lstStyle/>
          <a:p>
            <a:pPr algn="ctr"/>
            <a:r>
              <a:rPr lang="zh-TW" altLang="en-US" sz="14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退件</a:t>
            </a:r>
            <a:r>
              <a:rPr lang="zh-TW" altLang="en-US" sz="14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或</a:t>
            </a:r>
            <a:endParaRPr lang="en-US" altLang="zh-TW" sz="1400" dirty="0" smtClean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  <a:p>
            <a:pPr algn="ctr"/>
            <a:r>
              <a:rPr lang="zh-TW" altLang="en-US" sz="14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要求補件</a:t>
            </a:r>
            <a:endParaRPr lang="zh-TW" altLang="en-US" sz="14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cxnSp>
        <p:nvCxnSpPr>
          <p:cNvPr id="27" name="直線單箭頭接點 26"/>
          <p:cNvCxnSpPr/>
          <p:nvPr/>
        </p:nvCxnSpPr>
        <p:spPr>
          <a:xfrm>
            <a:off x="6555057" y="2584595"/>
            <a:ext cx="0" cy="288000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線單箭頭接點 28"/>
          <p:cNvCxnSpPr/>
          <p:nvPr/>
        </p:nvCxnSpPr>
        <p:spPr>
          <a:xfrm>
            <a:off x="6552428" y="3518314"/>
            <a:ext cx="0" cy="288000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線單箭頭接點 29"/>
          <p:cNvCxnSpPr/>
          <p:nvPr/>
        </p:nvCxnSpPr>
        <p:spPr>
          <a:xfrm>
            <a:off x="6561065" y="4229341"/>
            <a:ext cx="0" cy="288000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直線單箭頭接點 30"/>
          <p:cNvCxnSpPr/>
          <p:nvPr/>
        </p:nvCxnSpPr>
        <p:spPr>
          <a:xfrm>
            <a:off x="6561065" y="5165413"/>
            <a:ext cx="0" cy="288000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線單箭頭接點 31"/>
          <p:cNvCxnSpPr/>
          <p:nvPr/>
        </p:nvCxnSpPr>
        <p:spPr>
          <a:xfrm>
            <a:off x="6562384" y="5886013"/>
            <a:ext cx="0" cy="288000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線單箭頭接點 32"/>
          <p:cNvCxnSpPr>
            <a:endCxn id="26" idx="1"/>
          </p:cNvCxnSpPr>
          <p:nvPr/>
        </p:nvCxnSpPr>
        <p:spPr>
          <a:xfrm>
            <a:off x="7477673" y="4842173"/>
            <a:ext cx="721886" cy="0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直線單箭頭接點 36"/>
          <p:cNvCxnSpPr>
            <a:endCxn id="26" idx="0"/>
          </p:cNvCxnSpPr>
          <p:nvPr/>
        </p:nvCxnSpPr>
        <p:spPr>
          <a:xfrm>
            <a:off x="8654031" y="3194210"/>
            <a:ext cx="1" cy="1323963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線單箭頭接點 39"/>
          <p:cNvCxnSpPr/>
          <p:nvPr/>
        </p:nvCxnSpPr>
        <p:spPr>
          <a:xfrm>
            <a:off x="7477673" y="3194210"/>
            <a:ext cx="1176359" cy="0"/>
          </a:xfrm>
          <a:prstGeom prst="straightConnector1">
            <a:avLst/>
          </a:prstGeom>
          <a:ln w="19050">
            <a:solidFill>
              <a:schemeClr val="tx2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直線單箭頭接點 41"/>
          <p:cNvCxnSpPr/>
          <p:nvPr/>
        </p:nvCxnSpPr>
        <p:spPr>
          <a:xfrm>
            <a:off x="7465073" y="6479907"/>
            <a:ext cx="1176359" cy="0"/>
          </a:xfrm>
          <a:prstGeom prst="straightConnector1">
            <a:avLst/>
          </a:prstGeom>
          <a:ln w="19050">
            <a:solidFill>
              <a:schemeClr val="tx2"/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直線單箭頭接點 42"/>
          <p:cNvCxnSpPr>
            <a:endCxn id="26" idx="2"/>
          </p:cNvCxnSpPr>
          <p:nvPr/>
        </p:nvCxnSpPr>
        <p:spPr>
          <a:xfrm flipV="1">
            <a:off x="8654032" y="5166173"/>
            <a:ext cx="0" cy="1313734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橢圓 46"/>
          <p:cNvSpPr/>
          <p:nvPr/>
        </p:nvSpPr>
        <p:spPr>
          <a:xfrm>
            <a:off x="1046082" y="6125995"/>
            <a:ext cx="2257045" cy="707823"/>
          </a:xfrm>
          <a:prstGeom prst="ellipse">
            <a:avLst/>
          </a:prstGeom>
          <a:gradFill>
            <a:gsLst>
              <a:gs pos="0">
                <a:srgbClr val="66FF99"/>
              </a:gs>
              <a:gs pos="100000">
                <a:schemeClr val="bg1"/>
              </a:gs>
            </a:gsLst>
            <a:lin ang="16200000" scaled="1"/>
          </a:gradFill>
          <a:ln>
            <a:solidFill>
              <a:srgbClr val="33CC33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TW" altLang="en-US" sz="1600" dirty="0" smtClean="0">
                <a:solidFill>
                  <a:schemeClr val="tx1"/>
                </a:solidFill>
                <a:latin typeface="標楷體" panose="03000509000000000000" pitchFamily="65" charset="-120"/>
                <a:ea typeface="標楷體" panose="03000509000000000000" pitchFamily="65" charset="-120"/>
              </a:rPr>
              <a:t>發函核准從事</a:t>
            </a:r>
            <a:endParaRPr lang="en-US" altLang="zh-TW" sz="1600" dirty="0" smtClean="0">
              <a:solidFill>
                <a:schemeClr val="tx1"/>
              </a:solidFill>
              <a:latin typeface="標楷體" panose="03000509000000000000" pitchFamily="65" charset="-120"/>
              <a:ea typeface="標楷體" panose="03000509000000000000" pitchFamily="65" charset="-120"/>
            </a:endParaRPr>
          </a:p>
          <a:p>
            <a:pPr algn="ctr"/>
            <a:r>
              <a:rPr lang="zh-TW" altLang="en-US" sz="1600" dirty="0" smtClean="0">
                <a:solidFill>
                  <a:schemeClr val="tx1"/>
                </a:solidFill>
                <a:latin typeface="標楷體" panose="03000509000000000000" pitchFamily="65" charset="-120"/>
                <a:ea typeface="標楷體" panose="03000509000000000000" pitchFamily="65" charset="-120"/>
              </a:rPr>
              <a:t>相關業務</a:t>
            </a:r>
            <a:endParaRPr lang="zh-TW" altLang="en-US" sz="1600" dirty="0">
              <a:solidFill>
                <a:schemeClr val="tx1"/>
              </a:solidFill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  <p:cxnSp>
        <p:nvCxnSpPr>
          <p:cNvPr id="48" name="直線單箭頭接點 47"/>
          <p:cNvCxnSpPr/>
          <p:nvPr/>
        </p:nvCxnSpPr>
        <p:spPr>
          <a:xfrm>
            <a:off x="2144506" y="1324656"/>
            <a:ext cx="0" cy="288000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直線單箭頭接點 48"/>
          <p:cNvCxnSpPr>
            <a:stCxn id="23" idx="1"/>
            <a:endCxn id="47" idx="6"/>
          </p:cNvCxnSpPr>
          <p:nvPr/>
        </p:nvCxnSpPr>
        <p:spPr>
          <a:xfrm flipH="1">
            <a:off x="3303127" y="6479907"/>
            <a:ext cx="2340356" cy="0"/>
          </a:xfrm>
          <a:prstGeom prst="straightConnector1">
            <a:avLst/>
          </a:prstGeom>
          <a:ln w="19050">
            <a:solidFill>
              <a:schemeClr val="tx2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文字方塊 51"/>
          <p:cNvSpPr txBox="1"/>
          <p:nvPr/>
        </p:nvSpPr>
        <p:spPr>
          <a:xfrm>
            <a:off x="6560578" y="2570570"/>
            <a:ext cx="904495" cy="276999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r>
              <a:rPr lang="zh-TW" altLang="en-US" sz="1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符合規定</a:t>
            </a:r>
          </a:p>
        </p:txBody>
      </p:sp>
      <p:sp>
        <p:nvSpPr>
          <p:cNvPr id="53" name="文字方塊 52"/>
          <p:cNvSpPr txBox="1"/>
          <p:nvPr/>
        </p:nvSpPr>
        <p:spPr>
          <a:xfrm>
            <a:off x="6570118" y="3512041"/>
            <a:ext cx="904495" cy="276999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r>
              <a:rPr lang="zh-TW" altLang="en-US" sz="1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符合規定</a:t>
            </a:r>
          </a:p>
        </p:txBody>
      </p:sp>
      <p:sp>
        <p:nvSpPr>
          <p:cNvPr id="54" name="文字方塊 53"/>
          <p:cNvSpPr txBox="1"/>
          <p:nvPr/>
        </p:nvSpPr>
        <p:spPr>
          <a:xfrm>
            <a:off x="7483929" y="2917871"/>
            <a:ext cx="904495" cy="276999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不符規定</a:t>
            </a:r>
            <a:endParaRPr lang="zh-TW" altLang="en-US" sz="1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55" name="文字方塊 54"/>
          <p:cNvSpPr txBox="1"/>
          <p:nvPr/>
        </p:nvSpPr>
        <p:spPr>
          <a:xfrm>
            <a:off x="6556878" y="5186331"/>
            <a:ext cx="904495" cy="276999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r>
              <a:rPr lang="zh-TW" altLang="en-US" sz="1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符合規定</a:t>
            </a:r>
          </a:p>
        </p:txBody>
      </p:sp>
      <p:sp>
        <p:nvSpPr>
          <p:cNvPr id="56" name="文字方塊 55"/>
          <p:cNvSpPr txBox="1"/>
          <p:nvPr/>
        </p:nvSpPr>
        <p:spPr>
          <a:xfrm>
            <a:off x="7411921" y="4544555"/>
            <a:ext cx="904495" cy="276999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不符規定</a:t>
            </a:r>
            <a:endParaRPr lang="zh-TW" altLang="en-US" sz="1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57" name="文字方塊 56"/>
          <p:cNvSpPr txBox="1"/>
          <p:nvPr/>
        </p:nvSpPr>
        <p:spPr>
          <a:xfrm>
            <a:off x="7474613" y="6191341"/>
            <a:ext cx="904495" cy="276999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r>
              <a:rPr lang="zh-TW" altLang="en-US" sz="1200" dirty="0" smtClean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不符規定</a:t>
            </a:r>
            <a:endParaRPr lang="zh-TW" altLang="en-US" sz="1200" dirty="0">
              <a:latin typeface="Times New Roman" panose="02020603050405020304" pitchFamily="18" charset="0"/>
              <a:ea typeface="標楷體" panose="03000509000000000000" pitchFamily="65" charset="-120"/>
              <a:cs typeface="Times New Roman" panose="02020603050405020304" pitchFamily="18" charset="0"/>
            </a:endParaRPr>
          </a:p>
        </p:txBody>
      </p:sp>
      <p:sp>
        <p:nvSpPr>
          <p:cNvPr id="58" name="文字方塊 57"/>
          <p:cNvSpPr txBox="1"/>
          <p:nvPr/>
        </p:nvSpPr>
        <p:spPr>
          <a:xfrm>
            <a:off x="4740794" y="6209148"/>
            <a:ext cx="904495" cy="276999"/>
          </a:xfrm>
          <a:prstGeom prst="rect">
            <a:avLst/>
          </a:prstGeom>
          <a:noFill/>
          <a:ln w="9525">
            <a:noFill/>
          </a:ln>
        </p:spPr>
        <p:txBody>
          <a:bodyPr wrap="square" rtlCol="0">
            <a:spAutoFit/>
          </a:bodyPr>
          <a:lstStyle/>
          <a:p>
            <a:r>
              <a:rPr lang="zh-TW" altLang="en-US" sz="1200" dirty="0">
                <a:latin typeface="Times New Roman" panose="02020603050405020304" pitchFamily="18" charset="0"/>
                <a:ea typeface="標楷體" panose="03000509000000000000" pitchFamily="65" charset="-120"/>
                <a:cs typeface="Times New Roman" panose="02020603050405020304" pitchFamily="18" charset="0"/>
              </a:rPr>
              <a:t>符合規定</a:t>
            </a:r>
          </a:p>
        </p:txBody>
      </p:sp>
    </p:spTree>
    <p:extLst>
      <p:ext uri="{BB962C8B-B14F-4D97-AF65-F5344CB8AC3E}">
        <p14:creationId xmlns:p14="http://schemas.microsoft.com/office/powerpoint/2010/main" val="34508411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198</TotalTime>
  <Words>171</Words>
  <Application>Microsoft Office PowerPoint</Application>
  <PresentationFormat>如螢幕大小 (4:3)</PresentationFormat>
  <Paragraphs>31</Paragraphs>
  <Slides>1</Slides>
  <Notes>0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7" baseType="lpstr">
      <vt:lpstr>新細明體</vt:lpstr>
      <vt:lpstr>標楷體</vt:lpstr>
      <vt:lpstr>Arial</vt:lpstr>
      <vt:lpstr>Calibri</vt:lpstr>
      <vt:lpstr>Times New Roman</vt:lpstr>
      <vt:lpstr>Office 佈景主題</vt:lpstr>
      <vt:lpstr>PowerPoint 簡報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郭韋廷</dc:creator>
  <cp:lastModifiedBy>油氣組委辦3</cp:lastModifiedBy>
  <cp:revision>10</cp:revision>
  <dcterms:created xsi:type="dcterms:W3CDTF">2015-06-29T03:59:44Z</dcterms:created>
  <dcterms:modified xsi:type="dcterms:W3CDTF">2024-01-15T07:33:25Z</dcterms:modified>
</cp:coreProperties>
</file>

<file path=docProps/thumbnail.jpeg>
</file>