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102" y="-7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 smtClean="0"/>
              <a:t>按一下以編輯母片副標題樣式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TW" alt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 smtClean="0"/>
              <a:t>按一下以編輯母片文字樣式</a:t>
            </a:r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版面配置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 smtClean="0"/>
              <a:t>按一下以編輯母片標題樣式</a:t>
            </a:r>
            <a:endParaRPr lang="zh-TW" alt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BEAD13-0566-4C6C-97E7-55F17F24B09F}" type="datetimeFigureOut">
              <a:rPr lang="zh-TW" altLang="en-US" smtClean="0"/>
              <a:t>2023/9/15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DA0BB7-265A-403C-9275-D587AB510EDC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文字方塊 3"/>
          <p:cNvSpPr txBox="1"/>
          <p:nvPr/>
        </p:nvSpPr>
        <p:spPr>
          <a:xfrm>
            <a:off x="1763688" y="404664"/>
            <a:ext cx="5688632" cy="4924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2600" b="1" dirty="0">
                <a:latin typeface="標楷體" panose="03000509000000000000" pitchFamily="65" charset="-120"/>
                <a:ea typeface="標楷體" panose="03000509000000000000" pitchFamily="65" charset="-120"/>
              </a:rPr>
              <a:t>再生油品輸出</a:t>
            </a:r>
            <a:r>
              <a:rPr lang="zh-TW" altLang="en-US" sz="2600" b="1" dirty="0" smtClean="0">
                <a:latin typeface="標楷體" panose="03000509000000000000" pitchFamily="65" charset="-120"/>
                <a:ea typeface="標楷體" panose="03000509000000000000" pitchFamily="65" charset="-120"/>
              </a:rPr>
              <a:t>申請流程圖</a:t>
            </a:r>
            <a:endParaRPr lang="zh-TW" altLang="en-US" sz="2600" b="1" dirty="0">
              <a:latin typeface="標楷體" panose="03000509000000000000" pitchFamily="65" charset="-120"/>
              <a:ea typeface="標楷體" panose="03000509000000000000" pitchFamily="65" charset="-120"/>
            </a:endParaRPr>
          </a:p>
        </p:txBody>
      </p:sp>
      <p:sp>
        <p:nvSpPr>
          <p:cNvPr id="5" name="矩形 4"/>
          <p:cNvSpPr/>
          <p:nvPr/>
        </p:nvSpPr>
        <p:spPr>
          <a:xfrm>
            <a:off x="467544" y="1096868"/>
            <a:ext cx="3240360" cy="2908196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182563" indent="-182563">
              <a:lnSpc>
                <a:spcPct val="150000"/>
              </a:lnSpc>
            </a:pPr>
            <a:r>
              <a:rPr lang="en-US" altLang="zh-TW" sz="1600" b="1" dirty="0" smtClean="0">
                <a:solidFill>
                  <a:schemeClr val="tx1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1.</a:t>
            </a:r>
            <a:r>
              <a:rPr lang="zh-TW" altLang="en-US" sz="1600" b="1" dirty="0" smtClean="0">
                <a:solidFill>
                  <a:schemeClr val="tx1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申請再生油品輸出核准</a:t>
            </a:r>
            <a:endParaRPr lang="en-US" altLang="zh-TW" sz="1600" b="1" dirty="0" smtClean="0">
              <a:solidFill>
                <a:schemeClr val="tx1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>
              <a:lnSpc>
                <a:spcPct val="150000"/>
              </a:lnSpc>
            </a:pPr>
            <a:r>
              <a:rPr lang="zh-TW" altLang="en-US" sz="1400" dirty="0">
                <a:solidFill>
                  <a:schemeClr val="tx1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檢具下列文件，逐批向中央主管機關提出專案申請，經核准後始得輸出，且應於核准日起一個月內完成輸出：</a:t>
            </a:r>
            <a:endParaRPr lang="en-US" altLang="zh-TW" sz="1400" dirty="0" smtClean="0">
              <a:solidFill>
                <a:schemeClr val="tx1"/>
              </a:solidFill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marL="173038" indent="-173038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zh-TW" altLang="en-US" sz="1400" dirty="0" smtClean="0">
                <a:solidFill>
                  <a:schemeClr val="tx1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再</a:t>
            </a:r>
            <a:r>
              <a:rPr lang="zh-TW" altLang="en-US" sz="1400" dirty="0">
                <a:solidFill>
                  <a:schemeClr val="tx1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生油品輸出申請書。</a:t>
            </a:r>
          </a:p>
          <a:p>
            <a:pPr marL="173038" indent="-173038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zh-TW" altLang="en-US" sz="1400" dirty="0" smtClean="0">
                <a:solidFill>
                  <a:schemeClr val="tx1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銷售</a:t>
            </a:r>
            <a:r>
              <a:rPr lang="zh-TW" altLang="en-US" sz="1400" dirty="0">
                <a:solidFill>
                  <a:schemeClr val="tx1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契約書（含產品規格）。</a:t>
            </a:r>
          </a:p>
          <a:p>
            <a:pPr marL="173038" indent="-173038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zh-TW" altLang="en-US" sz="1400" dirty="0" smtClean="0">
                <a:solidFill>
                  <a:schemeClr val="tx1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出口</a:t>
            </a:r>
            <a:r>
              <a:rPr lang="zh-TW" altLang="en-US" sz="1400" dirty="0">
                <a:solidFill>
                  <a:schemeClr val="tx1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油品化驗報告。</a:t>
            </a:r>
          </a:p>
          <a:p>
            <a:pPr marL="173038" indent="-173038">
              <a:lnSpc>
                <a:spcPct val="150000"/>
              </a:lnSpc>
              <a:buFont typeface="Arial" panose="020B0604020202020204" pitchFamily="34" charset="0"/>
              <a:buChar char="•"/>
            </a:pPr>
            <a:r>
              <a:rPr lang="zh-TW" altLang="en-US" sz="1400" dirty="0" smtClean="0">
                <a:solidFill>
                  <a:schemeClr val="tx1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其他</a:t>
            </a:r>
            <a:r>
              <a:rPr lang="zh-TW" altLang="en-US" sz="1400" dirty="0">
                <a:solidFill>
                  <a:schemeClr val="tx1"/>
                </a:solidFill>
                <a:latin typeface="微軟正黑體" panose="020B0604030504040204" pitchFamily="34" charset="-120"/>
                <a:ea typeface="微軟正黑體" panose="020B0604030504040204" pitchFamily="34" charset="-120"/>
              </a:rPr>
              <a:t>經中央主管機關指定之文件。</a:t>
            </a:r>
          </a:p>
        </p:txBody>
      </p:sp>
      <p:cxnSp>
        <p:nvCxnSpPr>
          <p:cNvPr id="6" name="直線單箭頭接點 5"/>
          <p:cNvCxnSpPr/>
          <p:nvPr/>
        </p:nvCxnSpPr>
        <p:spPr>
          <a:xfrm>
            <a:off x="4090756" y="1752491"/>
            <a:ext cx="14400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7" name="直線單箭頭接點 6"/>
          <p:cNvCxnSpPr/>
          <p:nvPr/>
        </p:nvCxnSpPr>
        <p:spPr>
          <a:xfrm flipH="1">
            <a:off x="4064374" y="2400563"/>
            <a:ext cx="1440000" cy="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9" name="文字方塊 8"/>
          <p:cNvSpPr txBox="1"/>
          <p:nvPr/>
        </p:nvSpPr>
        <p:spPr>
          <a:xfrm>
            <a:off x="4355976" y="2544579"/>
            <a:ext cx="103449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600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不符退件</a:t>
            </a:r>
            <a:endParaRPr lang="zh-TW" altLang="en-US" sz="1600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10" name="流程圖: 決策 9"/>
          <p:cNvSpPr/>
          <p:nvPr/>
        </p:nvSpPr>
        <p:spPr>
          <a:xfrm>
            <a:off x="5818948" y="1412776"/>
            <a:ext cx="2281444" cy="1236241"/>
          </a:xfrm>
          <a:prstGeom prst="flowChartDecision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TW" sz="1600" b="1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2.</a:t>
            </a:r>
            <a:r>
              <a:rPr lang="zh-TW" altLang="en-US" sz="1600" b="1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能源署審核</a:t>
            </a:r>
            <a:endParaRPr lang="zh-TW" altLang="en-US" sz="1600" b="1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cxnSp>
        <p:nvCxnSpPr>
          <p:cNvPr id="11" name="直線單箭頭接點 10"/>
          <p:cNvCxnSpPr/>
          <p:nvPr/>
        </p:nvCxnSpPr>
        <p:spPr>
          <a:xfrm>
            <a:off x="6977139" y="2780928"/>
            <a:ext cx="0" cy="66288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2" name="橢圓 11"/>
          <p:cNvSpPr/>
          <p:nvPr/>
        </p:nvSpPr>
        <p:spPr>
          <a:xfrm>
            <a:off x="6185051" y="3515817"/>
            <a:ext cx="1548172" cy="803121"/>
          </a:xfrm>
          <a:prstGeom prst="ellipse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zh-TW" sz="1600" b="1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3.</a:t>
            </a:r>
            <a:r>
              <a:rPr lang="zh-TW" altLang="en-US" sz="1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取得</a:t>
            </a:r>
            <a:r>
              <a:rPr lang="zh-TW" altLang="en-US" sz="1600" b="1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輸出同意函</a:t>
            </a:r>
            <a:endParaRPr lang="zh-TW" altLang="en-US" sz="1600" b="1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13" name="文字方塊 12"/>
          <p:cNvSpPr txBox="1"/>
          <p:nvPr/>
        </p:nvSpPr>
        <p:spPr>
          <a:xfrm>
            <a:off x="6791056" y="2917687"/>
            <a:ext cx="123732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400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審核通過</a:t>
            </a:r>
            <a:endParaRPr lang="zh-TW" altLang="en-US" sz="1400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14" name="矩形 13"/>
          <p:cNvSpPr/>
          <p:nvPr/>
        </p:nvSpPr>
        <p:spPr>
          <a:xfrm>
            <a:off x="5263205" y="5218167"/>
            <a:ext cx="3502009" cy="947137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lnSpc>
                <a:spcPct val="130000"/>
              </a:lnSpc>
            </a:pPr>
            <a:r>
              <a:rPr lang="en-US" altLang="zh-TW" sz="1600" b="1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4.</a:t>
            </a:r>
            <a:r>
              <a:rPr lang="zh-TW" altLang="en-US" sz="1600" b="1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檢具輸出同意函，依據「輸出</a:t>
            </a:r>
            <a:r>
              <a:rPr lang="zh-TW" altLang="en-US" sz="1600" b="1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規定作業細則彙編</a:t>
            </a:r>
            <a:r>
              <a:rPr lang="en-US" altLang="zh-TW" sz="1600" b="1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473</a:t>
            </a:r>
            <a:r>
              <a:rPr lang="zh-TW" altLang="en-US" sz="1600" b="1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」之規定辦理輸出</a:t>
            </a:r>
            <a:endParaRPr lang="zh-TW" altLang="en-US" sz="1600" b="1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cxnSp>
        <p:nvCxnSpPr>
          <p:cNvPr id="15" name="直線單箭頭接點 14"/>
          <p:cNvCxnSpPr/>
          <p:nvPr/>
        </p:nvCxnSpPr>
        <p:spPr>
          <a:xfrm>
            <a:off x="6990331" y="4437112"/>
            <a:ext cx="0" cy="66288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7" name="文字方塊 16"/>
          <p:cNvSpPr txBox="1"/>
          <p:nvPr/>
        </p:nvSpPr>
        <p:spPr>
          <a:xfrm>
            <a:off x="4355976" y="1297635"/>
            <a:ext cx="1034495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TW" altLang="en-US" sz="1600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提出申請</a:t>
            </a:r>
            <a:endParaRPr lang="zh-TW" altLang="en-US" sz="1600" dirty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  <p:sp>
        <p:nvSpPr>
          <p:cNvPr id="18" name="文字方塊 17"/>
          <p:cNvSpPr txBox="1"/>
          <p:nvPr/>
        </p:nvSpPr>
        <p:spPr>
          <a:xfrm>
            <a:off x="431454" y="4293096"/>
            <a:ext cx="3276450" cy="11802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171450" indent="-171450" algn="just">
              <a:lnSpc>
                <a:spcPct val="120000"/>
              </a:lnSpc>
              <a:buFont typeface="Arial" panose="020B0604020202020204" pitchFamily="34" charset="0"/>
              <a:buChar char="•"/>
            </a:pPr>
            <a:r>
              <a:rPr lang="zh-TW" altLang="en-US" sz="1200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注意事項：</a:t>
            </a:r>
            <a:endParaRPr lang="en-US" altLang="zh-TW" sz="1200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marL="228600" indent="-228600" algn="just">
              <a:lnSpc>
                <a:spcPct val="120000"/>
              </a:lnSpc>
              <a:buFont typeface="Wingdings" panose="05000000000000000000" pitchFamily="2" charset="2"/>
              <a:buAutoNum type="circleNumWdWhitePlain"/>
            </a:pPr>
            <a:r>
              <a:rPr lang="zh-TW" altLang="en-US" sz="1200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同意書限</a:t>
            </a:r>
            <a:r>
              <a:rPr lang="zh-TW" altLang="en-US" sz="12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一次使用，有效期限為</a:t>
            </a:r>
            <a:r>
              <a:rPr lang="en-US" altLang="zh-TW" sz="12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1</a:t>
            </a:r>
            <a:r>
              <a:rPr lang="zh-TW" altLang="en-US" sz="12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個月，逾有效日期須重新辦理</a:t>
            </a:r>
            <a:r>
              <a:rPr lang="zh-TW" altLang="en-US" sz="1200" dirty="0" smtClean="0">
                <a:latin typeface="微軟正黑體" panose="020B0604030504040204" pitchFamily="34" charset="-120"/>
                <a:ea typeface="微軟正黑體" panose="020B0604030504040204" pitchFamily="34" charset="-120"/>
              </a:rPr>
              <a:t>。</a:t>
            </a:r>
            <a:endParaRPr lang="en-US" altLang="zh-TW" sz="1200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  <a:p>
            <a:pPr marL="228600" indent="-228600" algn="just">
              <a:lnSpc>
                <a:spcPct val="120000"/>
              </a:lnSpc>
              <a:buFont typeface="Wingdings" panose="05000000000000000000" pitchFamily="2" charset="2"/>
              <a:buAutoNum type="circleNumWdWhitePlain"/>
            </a:pPr>
            <a:r>
              <a:rPr lang="zh-TW" altLang="en-US" sz="1200" dirty="0">
                <a:latin typeface="微軟正黑體" panose="020B0604030504040204" pitchFamily="34" charset="-120"/>
                <a:ea typeface="微軟正黑體" panose="020B0604030504040204" pitchFamily="34" charset="-120"/>
              </a:rPr>
              <a:t>再生油品之輸出，申請資格限已取得再生油品生產銷售業務經營核准函者。</a:t>
            </a:r>
            <a:endParaRPr lang="en-US" altLang="zh-TW" sz="1200" dirty="0" smtClean="0">
              <a:latin typeface="微軟正黑體" panose="020B0604030504040204" pitchFamily="34" charset="-120"/>
              <a:ea typeface="微軟正黑體" panose="020B0604030504040204" pitchFamily="34" charset="-120"/>
            </a:endParaRPr>
          </a:p>
        </p:txBody>
      </p:sp>
    </p:spTree>
    <p:extLst>
      <p:ext uri="{BB962C8B-B14F-4D97-AF65-F5344CB8AC3E}">
        <p14:creationId xmlns:p14="http://schemas.microsoft.com/office/powerpoint/2010/main" val="377607676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55</TotalTime>
  <Words>158</Words>
  <Application>Microsoft Office PowerPoint</Application>
  <PresentationFormat>如螢幕大小 (4:3)</PresentationFormat>
  <Paragraphs>16</Paragraphs>
  <Slides>1</Slides>
  <Notes>0</Notes>
  <HiddenSlides>0</HiddenSlides>
  <MMClips>0</MMClips>
  <ScaleCrop>false</ScaleCrop>
  <HeadingPairs>
    <vt:vector size="4" baseType="variant">
      <vt:variant>
        <vt:lpstr>佈景主題</vt:lpstr>
      </vt:variant>
      <vt:variant>
        <vt:i4>1</vt:i4>
      </vt:variant>
      <vt:variant>
        <vt:lpstr>投影片標題</vt:lpstr>
      </vt:variant>
      <vt:variant>
        <vt:i4>1</vt:i4>
      </vt:variant>
    </vt:vector>
  </HeadingPairs>
  <TitlesOfParts>
    <vt:vector size="2" baseType="lpstr">
      <vt:lpstr>Office 佈景主題</vt:lpstr>
      <vt:lpstr>PowerPoint 簡報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簡報</dc:title>
  <dc:creator>環資中心-郭韋廷</dc:creator>
  <cp:lastModifiedBy>凃佩奇</cp:lastModifiedBy>
  <cp:revision>8</cp:revision>
  <dcterms:created xsi:type="dcterms:W3CDTF">2018-08-29T08:16:41Z</dcterms:created>
  <dcterms:modified xsi:type="dcterms:W3CDTF">2023-09-15T08:58:13Z</dcterms:modified>
</cp:coreProperties>
</file>

<file path=docProps/thumbnail.jpeg>
</file>